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sldIdLst>
    <p:sldId id="256" r:id="rId2"/>
    <p:sldId id="273" r:id="rId3"/>
    <p:sldId id="257" r:id="rId4"/>
    <p:sldId id="258" r:id="rId5"/>
    <p:sldId id="259" r:id="rId6"/>
    <p:sldId id="260" r:id="rId7"/>
    <p:sldId id="261" r:id="rId8"/>
    <p:sldId id="262" r:id="rId9"/>
    <p:sldId id="272" r:id="rId10"/>
    <p:sldId id="264" r:id="rId11"/>
    <p:sldId id="271" r:id="rId12"/>
    <p:sldId id="265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07FF"/>
    <a:srgbClr val="558642"/>
    <a:srgbClr val="67983A"/>
    <a:srgbClr val="499933"/>
    <a:srgbClr val="2D8321"/>
    <a:srgbClr val="2AC431"/>
    <a:srgbClr val="00AC29"/>
    <a:srgbClr val="21FF5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702" autoAdjust="0"/>
  </p:normalViewPr>
  <p:slideViewPr>
    <p:cSldViewPr>
      <p:cViewPr>
        <p:scale>
          <a:sx n="48" d="100"/>
          <a:sy n="48" d="100"/>
        </p:scale>
        <p:origin x="-1194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1C90E1-63B6-4CC9-B201-4557A5870ABA}" type="datetimeFigureOut">
              <a:rPr lang="en-US" smtClean="0"/>
              <a:pPr/>
              <a:t>6/14/2012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C84345-808C-4BC4-A934-EA0F1AA0B8E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C84345-808C-4BC4-A934-EA0F1AA0B8EA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9C2372-876A-4638-9F48-91803AE6F7F7}" type="datetime1">
              <a:rPr lang="en-US" smtClean="0"/>
              <a:pPr/>
              <a:t>6/14/2012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77000"/>
            <a:ext cx="2133600" cy="365125"/>
          </a:xfrm>
        </p:spPr>
        <p:txBody>
          <a:bodyPr/>
          <a:lstStyle/>
          <a:p>
            <a:fld id="{8C631F89-2697-433A-991D-F6BFEA85FE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D699F-4AEA-4653-938D-4B069EE81850}" type="datetime1">
              <a:rPr lang="en-US" smtClean="0"/>
              <a:pPr/>
              <a:t>6/14/2012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31F89-2697-433A-991D-F6BFEA85FE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0F75B-01E9-486B-9952-3DEA6418F7A2}" type="datetime1">
              <a:rPr lang="en-US" smtClean="0"/>
              <a:pPr/>
              <a:t>6/14/2012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31F89-2697-433A-991D-F6BFEA85FE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160D3-E625-471E-A875-D7A3E29271B0}" type="datetime1">
              <a:rPr lang="en-US" smtClean="0"/>
              <a:pPr/>
              <a:t>6/14/2012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C631F89-2697-433A-991D-F6BFEA85FE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135AE-CE88-4F88-9855-9350F831E63A}" type="datetime1">
              <a:rPr lang="en-US" smtClean="0"/>
              <a:pPr/>
              <a:t>6/14/2012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31F89-2697-433A-991D-F6BFEA85FE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68796-1FC7-46FD-8C5B-48F9B2E7C412}" type="datetime1">
              <a:rPr lang="en-US" smtClean="0"/>
              <a:pPr/>
              <a:t>6/14/2012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31F89-2697-433A-991D-F6BFEA85FE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6471A-4A93-4C96-9FB2-EE4438E718DF}" type="datetime1">
              <a:rPr lang="en-US" smtClean="0"/>
              <a:pPr/>
              <a:t>6/14/2012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31F89-2697-433A-991D-F6BFEA85FE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E177-9A79-4F85-8D2E-EB8B6BD778F8}" type="datetime1">
              <a:rPr lang="en-US" smtClean="0"/>
              <a:pPr/>
              <a:t>6/14/2012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31F89-2697-433A-991D-F6BFEA85FE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36461-5171-4188-9963-5F513213295C}" type="datetime1">
              <a:rPr lang="en-US" smtClean="0"/>
              <a:pPr/>
              <a:t>6/14/2012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31F89-2697-433A-991D-F6BFEA85FE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35A11-080D-429F-B501-3DBCD6F47E50}" type="datetime1">
              <a:rPr lang="en-US" smtClean="0"/>
              <a:pPr/>
              <a:t>6/14/2012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31F89-2697-433A-991D-F6BFEA85FE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FE8F5-F8AD-4B29-BE11-3082DAFC15C5}" type="datetime1">
              <a:rPr lang="en-US" smtClean="0"/>
              <a:pPr/>
              <a:t>6/14/2012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31F89-2697-433A-991D-F6BFEA85FEC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BB3B9B-7B31-4305-A528-34C433FDE8C2}" type="datetime1">
              <a:rPr lang="en-US" smtClean="0"/>
              <a:pPr/>
              <a:t>6/14/2012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31F89-2697-433A-991D-F6BFEA85FEC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vboxsvr\VShared\My%20Project%20works\coverage_graph_search\paper2_WAFR12\presentation\torus_3d.wmv" TargetMode="External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vboxsvr\VShared\My%20Project%20works\coverage_graph_search\paper2_WAFR12\presentation\automated_4x2.avi" TargetMode="Externa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vboxsvr\VShared\My%20Project%20works\coverage_graph_search\paper2_WAFR12\presentation\hijacked_hetero_4x2.avi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vboxsvr\VShared\My%20Project%20works\coverage_graph_search\paper2_WAFR12\presentation\fast2.wmv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8.png"/><Relationship Id="rId7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1.png"/><Relationship Id="rId4" Type="http://schemas.openxmlformats.org/officeDocument/2006/relationships/image" Target="../media/image3.png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196975"/>
            <a:ext cx="8382000" cy="1470025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Multi-Robot Coverage and Exploration in Non-Euclidean Metric Spaces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76600"/>
            <a:ext cx="6400800" cy="17526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Subhrajit Bhattacharya</a:t>
            </a:r>
          </a:p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Robert </a:t>
            </a:r>
            <a:r>
              <a:rPr lang="en-US" b="1" dirty="0" err="1" smtClean="0">
                <a:solidFill>
                  <a:schemeClr val="accent1">
                    <a:lumMod val="75000"/>
                  </a:schemeClr>
                </a:solidFill>
              </a:rPr>
              <a:t>Ghrist</a:t>
            </a:r>
            <a:endParaRPr lang="en-US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Vijay Kumar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52400" y="6059269"/>
            <a:ext cx="2093828" cy="646331"/>
            <a:chOff x="-3373018" y="1988403"/>
            <a:chExt cx="2947194" cy="909752"/>
          </a:xfrm>
        </p:grpSpPr>
        <p:grpSp>
          <p:nvGrpSpPr>
            <p:cNvPr id="5" name="Group 267"/>
            <p:cNvGrpSpPr/>
            <p:nvPr/>
          </p:nvGrpSpPr>
          <p:grpSpPr>
            <a:xfrm>
              <a:off x="-3265762" y="1988403"/>
              <a:ext cx="2839936" cy="909752"/>
              <a:chOff x="1257913" y="1378602"/>
              <a:chExt cx="5828687" cy="1867176"/>
            </a:xfrm>
          </p:grpSpPr>
          <p:pic>
            <p:nvPicPr>
              <p:cNvPr id="7" name="Picture 4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257913" y="1666502"/>
                <a:ext cx="1104286" cy="1238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8" name="TextBox 7"/>
              <p:cNvSpPr txBox="1"/>
              <p:nvPr/>
            </p:nvSpPr>
            <p:spPr>
              <a:xfrm>
                <a:off x="2438402" y="1378602"/>
                <a:ext cx="4648198" cy="18671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Times New Roman" pitchFamily="18" charset="0"/>
                    <a:cs typeface="Times New Roman" pitchFamily="18" charset="0"/>
                  </a:rPr>
                  <a:t>University of</a:t>
                </a:r>
                <a:br>
                  <a:rPr lang="en-US" sz="1600" dirty="0" smtClean="0">
                    <a:latin typeface="Times New Roman" pitchFamily="18" charset="0"/>
                    <a:cs typeface="Times New Roman" pitchFamily="18" charset="0"/>
                  </a:rPr>
                </a:br>
                <a:r>
                  <a:rPr lang="en-US" sz="2000" dirty="0" smtClean="0">
                    <a:latin typeface="Times New Roman" pitchFamily="18" charset="0"/>
                    <a:cs typeface="Times New Roman" pitchFamily="18" charset="0"/>
                  </a:rPr>
                  <a:t>Pennsylvania</a:t>
                </a:r>
                <a:endParaRPr lang="en-US" sz="2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6" name="Rectangle 5"/>
            <p:cNvSpPr/>
            <p:nvPr/>
          </p:nvSpPr>
          <p:spPr>
            <a:xfrm>
              <a:off x="-3373018" y="2077252"/>
              <a:ext cx="2819400" cy="762001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Results</a:t>
            </a:r>
            <a:br>
              <a:rPr lang="en-US" b="1" dirty="0" smtClean="0"/>
            </a:br>
            <a:r>
              <a:rPr 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Coverage of a Sphere</a:t>
            </a:r>
            <a:endParaRPr lang="en-US" sz="4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1066800" y="6477000"/>
            <a:ext cx="2286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209800" y="6477000"/>
            <a:ext cx="15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Latitudes (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1600" b="1" dirty="0" smtClean="0"/>
              <a:t>)</a:t>
            </a:r>
            <a:endParaRPr lang="en-US" sz="1600" b="1" dirty="0"/>
          </a:p>
        </p:txBody>
      </p:sp>
      <p:cxnSp>
        <p:nvCxnSpPr>
          <p:cNvPr id="11" name="Straight Arrow Connector 10"/>
          <p:cNvCxnSpPr/>
          <p:nvPr/>
        </p:nvCxnSpPr>
        <p:spPr>
          <a:xfrm rot="5400000" flipH="1" flipV="1">
            <a:off x="-1029494" y="4381500"/>
            <a:ext cx="3581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0" y="2286000"/>
            <a:ext cx="129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longitudes</a:t>
            </a:r>
          </a:p>
          <a:p>
            <a:r>
              <a:rPr lang="en-US" sz="1600" b="1" dirty="0" smtClean="0"/>
              <a:t>(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sz="1600" b="1" dirty="0" smtClean="0"/>
              <a:t>)</a:t>
            </a:r>
            <a:endParaRPr lang="en-US" sz="1600" b="1" dirty="0"/>
          </a:p>
        </p:txBody>
      </p:sp>
      <p:pic>
        <p:nvPicPr>
          <p:cNvPr id="7172" name="Picture 4" descr="X:\My Project works\coverage_graph_search\code\outfiles\sphere3d_2\2D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409700"/>
            <a:ext cx="2438400" cy="4876800"/>
          </a:xfrm>
          <a:prstGeom prst="rect">
            <a:avLst/>
          </a:prstGeom>
          <a:noFill/>
        </p:spPr>
      </p:pic>
      <p:pic>
        <p:nvPicPr>
          <p:cNvPr id="7173" name="Picture 5" descr="X:\My Project works\coverage_graph_search\code\outfiles\sphere3d_2\3D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4300" y="1485900"/>
            <a:ext cx="4762500" cy="4762500"/>
          </a:xfrm>
          <a:prstGeom prst="rect">
            <a:avLst/>
          </a:prstGeom>
          <a:noFill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0" y="304800"/>
            <a:ext cx="211455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31F89-2697-433A-991D-F6BFEA85FEC7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5334000" y="6211669"/>
            <a:ext cx="358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300x600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discretization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pPr algn="r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Control computation rate: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Adobe Caslon Pro" pitchFamily="18" charset="0"/>
              </a:rPr>
              <a:t>~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1Hz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Results</a:t>
            </a:r>
            <a:br>
              <a:rPr lang="en-US" b="1" dirty="0" smtClean="0"/>
            </a:br>
            <a:r>
              <a:rPr 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Coverage of a 2-torus</a:t>
            </a:r>
            <a:endParaRPr lang="en-US" sz="4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" name="torus_3d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90600" y="1524000"/>
            <a:ext cx="4724400" cy="47244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31F89-2697-433A-991D-F6BFEA85FEC7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257800" y="5602069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300x600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discretization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pPr algn="r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Control computation rate: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Adobe Caslon Pro" pitchFamily="18" charset="0"/>
              </a:rPr>
              <a:t>~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1Hz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15025" y="1657350"/>
            <a:ext cx="322897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3429000"/>
            <a:ext cx="2905125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6248400" cy="1524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b="1" dirty="0" smtClean="0"/>
              <a:t>Application to Multi-robot </a:t>
            </a:r>
            <a:br>
              <a:rPr lang="en-US" sz="3600" b="1" dirty="0" smtClean="0"/>
            </a:br>
            <a:r>
              <a:rPr lang="en-US" sz="3600" b="1" dirty="0" smtClean="0"/>
              <a:t>Exploration of Unknown/Partially known environment</a:t>
            </a:r>
            <a:endParaRPr lang="en-US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14478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Shannon Entropy assigned to each vertex,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dirty="0" smtClean="0"/>
              <a:t>, in graph: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0" y="1817132"/>
            <a:ext cx="5291137" cy="391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286000" y="2209800"/>
            <a:ext cx="502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/>
                <a:cs typeface="Times New Roman"/>
              </a:rPr>
              <a:t>→</a:t>
            </a:r>
            <a:r>
              <a:rPr 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US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measure of uncertainty/lack of knowledge.</a:t>
            </a:r>
            <a:endParaRPr lang="en-US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2602468"/>
            <a:ext cx="8382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dirty="0" smtClean="0"/>
              <a:t> </a:t>
            </a:r>
            <a:r>
              <a:rPr lang="en-US" sz="2400" dirty="0" smtClean="0">
                <a:latin typeface="Times New Roman"/>
                <a:cs typeface="Times New Roman"/>
              </a:rPr>
              <a:t>→ </a:t>
            </a:r>
            <a:r>
              <a:rPr lang="en-US" sz="2400" dirty="0" smtClean="0">
                <a:cs typeface="Times New Roman"/>
              </a:rPr>
              <a:t>probability of occupancy for a vertex</a:t>
            </a:r>
          </a:p>
          <a:p>
            <a:pPr indent="865188"/>
            <a:r>
              <a:rPr lang="en-US" dirty="0" smtClean="0">
                <a:latin typeface="Times New Roman"/>
                <a:cs typeface="Times New Roman"/>
              </a:rPr>
              <a:t>―</a:t>
            </a:r>
            <a:r>
              <a:rPr lang="en-US" dirty="0" smtClean="0">
                <a:cs typeface="Times New Roman"/>
              </a:rPr>
              <a:t> updated as sensor readings are received and by using a sensor model.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85800" y="3429000"/>
            <a:ext cx="6172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Non-Euclidean distance function due to:</a:t>
            </a:r>
            <a:r>
              <a:rPr lang="en-US" sz="800" b="1" dirty="0" smtClean="0"/>
              <a:t/>
            </a:r>
            <a:br>
              <a:rPr lang="en-US" sz="800" b="1" dirty="0" smtClean="0"/>
            </a:br>
            <a:r>
              <a:rPr lang="en-US" sz="800" dirty="0" smtClean="0"/>
              <a:t> </a:t>
            </a:r>
          </a:p>
          <a:p>
            <a:pPr marL="342900" indent="-342900">
              <a:buAutoNum type="arabicPeriod"/>
            </a:pPr>
            <a:r>
              <a:rPr lang="en-US" sz="2000" dirty="0" smtClean="0"/>
              <a:t>Non-convexity of the environment (due to</a:t>
            </a:r>
            <a:br>
              <a:rPr lang="en-US" sz="2000" dirty="0" smtClean="0"/>
            </a:br>
            <a:r>
              <a:rPr lang="en-US" sz="2000" dirty="0" smtClean="0"/>
              <a:t>presence of obstacles).</a:t>
            </a:r>
            <a:r>
              <a:rPr lang="en-US" sz="800" dirty="0" smtClean="0"/>
              <a:t/>
            </a:r>
            <a:br>
              <a:rPr lang="en-US" sz="800" dirty="0" smtClean="0"/>
            </a:br>
            <a:r>
              <a:rPr lang="en-US" sz="800" dirty="0" smtClean="0"/>
              <a:t> </a:t>
            </a:r>
          </a:p>
          <a:p>
            <a:pPr marL="342900" indent="-342900">
              <a:buAutoNum type="arabicPeriod"/>
            </a:pPr>
            <a:r>
              <a:rPr lang="en-US" sz="2000" dirty="0" smtClean="0"/>
              <a:t>We use entropy to design an isotropic</a:t>
            </a:r>
            <a:br>
              <a:rPr lang="en-US" sz="2000" dirty="0" smtClean="0"/>
            </a:br>
            <a:r>
              <a:rPr lang="en-US" sz="2000" dirty="0" smtClean="0"/>
              <a:t>metric in order to ensure that exploration</a:t>
            </a:r>
            <a:br>
              <a:rPr lang="en-US" sz="2000" dirty="0" smtClean="0"/>
            </a:br>
            <a:r>
              <a:rPr lang="en-US" sz="2000" dirty="0" smtClean="0"/>
              <a:t>tasks are shared fairly among the robots.</a:t>
            </a:r>
            <a:endParaRPr lang="en-US" sz="20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62600" y="4016628"/>
            <a:ext cx="3429000" cy="2384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1676400" y="5710535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i="1" dirty="0" smtClean="0">
                <a:latin typeface="Times New Roman"/>
                <a:cs typeface="Times New Roman"/>
              </a:rPr>
              <a:t>η</a:t>
            </a:r>
            <a:r>
              <a:rPr lang="en-US" sz="2400" i="1" baseline="-25000" dirty="0" smtClean="0">
                <a:latin typeface="Times New Roman"/>
                <a:cs typeface="Times New Roman"/>
              </a:rPr>
              <a:t>●●</a:t>
            </a:r>
            <a:r>
              <a:rPr lang="en-US" sz="2400" dirty="0" smtClean="0">
                <a:latin typeface="Times New Roman"/>
                <a:cs typeface="Times New Roman"/>
              </a:rPr>
              <a:t>(</a:t>
            </a:r>
            <a:r>
              <a:rPr lang="en-US" sz="2400" b="1" dirty="0" smtClean="0">
                <a:latin typeface="Times New Roman"/>
                <a:cs typeface="Times New Roman"/>
              </a:rPr>
              <a:t>q</a:t>
            </a:r>
            <a:r>
              <a:rPr lang="en-US" sz="2400" dirty="0" smtClean="0">
                <a:latin typeface="Times New Roman"/>
                <a:cs typeface="Times New Roman"/>
              </a:rPr>
              <a:t>) = </a:t>
            </a:r>
            <a:r>
              <a:rPr lang="en-US" sz="2400" i="1" dirty="0" smtClean="0">
                <a:latin typeface="Times New Roman"/>
                <a:cs typeface="Times New Roman"/>
              </a:rPr>
              <a:t>e</a:t>
            </a:r>
            <a:r>
              <a:rPr lang="en-US" sz="2400" dirty="0" smtClean="0">
                <a:latin typeface="Times New Roman"/>
                <a:cs typeface="Times New Roman"/>
              </a:rPr>
              <a:t>(</a:t>
            </a:r>
            <a:r>
              <a:rPr lang="en-US" sz="2400" b="1" dirty="0" smtClean="0">
                <a:latin typeface="Times New Roman"/>
                <a:cs typeface="Times New Roman"/>
              </a:rPr>
              <a:t>q</a:t>
            </a:r>
            <a:r>
              <a:rPr lang="en-US" sz="2400" dirty="0" smtClean="0">
                <a:latin typeface="Times New Roman"/>
                <a:cs typeface="Times New Roman"/>
              </a:rPr>
              <a:t>)</a:t>
            </a:r>
            <a:endParaRPr lang="en-US" sz="2400" dirty="0"/>
          </a:p>
        </p:txBody>
      </p:sp>
      <p:grpSp>
        <p:nvGrpSpPr>
          <p:cNvPr id="14" name="Group 13"/>
          <p:cNvGrpSpPr/>
          <p:nvPr/>
        </p:nvGrpSpPr>
        <p:grpSpPr>
          <a:xfrm>
            <a:off x="3352800" y="5540514"/>
            <a:ext cx="1066800" cy="744617"/>
            <a:chOff x="3505200" y="5921514"/>
            <a:chExt cx="1066800" cy="744617"/>
          </a:xfrm>
        </p:grpSpPr>
        <p:sp>
          <p:nvSpPr>
            <p:cNvPr id="12" name="TextBox 11"/>
            <p:cNvSpPr txBox="1"/>
            <p:nvPr/>
          </p:nvSpPr>
          <p:spPr>
            <a:xfrm>
              <a:off x="3505200" y="5921514"/>
              <a:ext cx="10668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 Narrow" pitchFamily="34" charset="0"/>
                  <a:cs typeface="Times New Roman" pitchFamily="18" charset="0"/>
                </a:rPr>
                <a:t>[     ]</a:t>
              </a:r>
              <a:endParaRPr 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cs typeface="Times New Roman" pitchFamily="18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57600" y="6019800"/>
              <a:ext cx="914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/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1     0</a:t>
              </a:r>
            </a:p>
            <a:p>
              <a:pPr marL="342900" indent="-342900"/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0     1</a:t>
              </a: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5" name="automated_4x2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6596743" y="0"/>
            <a:ext cx="2547257" cy="2971800"/>
          </a:xfrm>
          <a:prstGeom prst="rect">
            <a:avLst/>
          </a:prstGeom>
        </p:spPr>
      </p:pic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8C631F89-2697-433A-991D-F6BFEA85FEC7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-457200" y="6334780"/>
            <a:ext cx="685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i="1" dirty="0" smtClean="0">
                <a:solidFill>
                  <a:schemeClr val="accent1">
                    <a:lumMod val="75000"/>
                  </a:schemeClr>
                </a:solidFill>
              </a:rPr>
              <a:t>Related previous work: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Following “projection-of-</a:t>
            </a:r>
            <a:r>
              <a:rPr lang="en-US" sz="1400" dirty="0" err="1" smtClean="0">
                <a:solidFill>
                  <a:schemeClr val="accent1">
                    <a:lumMod val="75000"/>
                  </a:schemeClr>
                </a:solidFill>
              </a:rPr>
              <a:t>centroid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”, with weak guarantees.</a:t>
            </a:r>
          </a:p>
          <a:p>
            <a:pPr algn="r"/>
            <a:r>
              <a:rPr lang="en-US" sz="1400" b="1" i="1" dirty="0" smtClean="0">
                <a:solidFill>
                  <a:schemeClr val="accent1">
                    <a:lumMod val="75000"/>
                  </a:schemeClr>
                </a:solidFill>
              </a:rPr>
              <a:t>(Bhattacharya, Michael, Kumar., DARS’10)</a:t>
            </a:r>
            <a:endParaRPr lang="en-US" sz="1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2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24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Results</a:t>
            </a:r>
            <a:br>
              <a:rPr lang="en-US" b="1" dirty="0" smtClean="0"/>
            </a:br>
            <a:r>
              <a:rPr lang="en-US" sz="3100" dirty="0" smtClean="0">
                <a:solidFill>
                  <a:schemeClr val="accent1">
                    <a:lumMod val="75000"/>
                  </a:schemeClr>
                </a:solidFill>
              </a:rPr>
              <a:t>Multi-robot Exploration of Unknown/Partially known environment with Human-Robot interactions</a:t>
            </a:r>
            <a:endParaRPr lang="en-US" sz="31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71600" y="6172200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Four heterogeneous robots. 3 are autonomous, 1 is user-controlled.</a:t>
            </a:r>
            <a:endParaRPr lang="en-US" dirty="0"/>
          </a:p>
        </p:txBody>
      </p:sp>
      <p:pic>
        <p:nvPicPr>
          <p:cNvPr id="6" name="hijacked_hetero_4x2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33525" y="1651000"/>
            <a:ext cx="3876675" cy="4522787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31F89-2697-433A-991D-F6BFEA85FEC7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334000" y="5410200"/>
            <a:ext cx="358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284x333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discretization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pPr algn="r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Control computation rate: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Adobe Caslon Pro" pitchFamily="18" charset="0"/>
              </a:rPr>
              <a:t>~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4Hz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92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64162"/>
          </a:xfrm>
        </p:spPr>
        <p:txBody>
          <a:bodyPr>
            <a:normAutofit/>
          </a:bodyPr>
          <a:lstStyle/>
          <a:p>
            <a:r>
              <a:rPr lang="en-US" b="1" dirty="0" smtClean="0"/>
              <a:t>Thank you!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31F89-2697-433A-991D-F6BFEA85FEC7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rmAutofit/>
          </a:bodyPr>
          <a:lstStyle/>
          <a:p>
            <a:r>
              <a:rPr lang="en-US" sz="4800" b="1" dirty="0" smtClean="0"/>
              <a:t>Additional Slides</a:t>
            </a:r>
            <a:endParaRPr lang="en-US" sz="4800" b="1" dirty="0"/>
          </a:p>
        </p:txBody>
      </p:sp>
      <p:sp>
        <p:nvSpPr>
          <p:cNvPr id="4" name="Down Arrow 3"/>
          <p:cNvSpPr/>
          <p:nvPr/>
        </p:nvSpPr>
        <p:spPr>
          <a:xfrm>
            <a:off x="3581400" y="2819400"/>
            <a:ext cx="2057400" cy="2057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31F89-2697-433A-991D-F6BFEA85FEC7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229600" cy="792162"/>
          </a:xfrm>
        </p:spPr>
        <p:txBody>
          <a:bodyPr/>
          <a:lstStyle/>
          <a:p>
            <a:r>
              <a:rPr lang="en-US" dirty="0" smtClean="0"/>
              <a:t>Related work (coverage)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763000" cy="5257800"/>
          </a:xfrm>
        </p:spPr>
        <p:txBody>
          <a:bodyPr>
            <a:normAutofit/>
          </a:bodyPr>
          <a:lstStyle/>
          <a:p>
            <a:pPr marL="742950" indent="-742950">
              <a:buNone/>
            </a:pPr>
            <a:r>
              <a:rPr lang="en-US" sz="2800" dirty="0" smtClean="0"/>
              <a:t>	Coverage problem in robotics: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endParaRPr lang="en-US" sz="2400" b="1" dirty="0" smtClean="0"/>
          </a:p>
          <a:p>
            <a:pPr marL="457200" indent="-457200">
              <a:buFont typeface="+mj-lt"/>
              <a:buAutoNum type="arabicPeriod"/>
              <a:tabLst>
                <a:tab pos="747713" algn="l"/>
              </a:tabLst>
            </a:pPr>
            <a:r>
              <a:rPr lang="en-US" sz="2400" dirty="0" smtClean="0"/>
              <a:t>Lloyd’s Algorithm and its Continuous Time Version</a:t>
            </a:r>
            <a:br>
              <a:rPr lang="en-US" sz="2400" dirty="0" smtClean="0"/>
            </a:br>
            <a:r>
              <a:rPr lang="en-US" sz="2400" dirty="0" smtClean="0"/>
              <a:t>	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S. P. Lloyd, “Least squares quantization in PCM,” IEEE Trans. Inf. Theory, vol. 28, pp. 129–137, 1982.</a:t>
            </a:r>
            <a:b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J. Cortes, S. Martinez, T.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Karatas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and</a:t>
            </a:r>
            <a:b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F.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Bullo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“Coverage control for mobile sensing</a:t>
            </a:r>
            <a:b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networks,” IEEE Trans. Robot.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Autom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., </a:t>
            </a:r>
            <a:b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vol. 20, no. 2, pp. 243–255, Apr. 2004.</a:t>
            </a:r>
            <a:b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/>
              <a:t>Lloyd’s Algorithm in non-convex environments</a:t>
            </a:r>
            <a:br>
              <a:rPr lang="en-US" sz="2400" dirty="0" smtClean="0"/>
            </a:br>
            <a:r>
              <a:rPr lang="en-US" sz="1800" dirty="0" smtClean="0"/>
              <a:t>(With polygonal obstacles, locally Euclidean Riemannian metric:</a:t>
            </a:r>
            <a:br>
              <a:rPr lang="en-US" sz="1800" dirty="0" smtClean="0"/>
            </a:br>
            <a:r>
              <a:rPr lang="en-US" sz="1800" dirty="0" smtClean="0"/>
              <a:t>	Gradient descent approach for moving towards generalized </a:t>
            </a:r>
            <a:r>
              <a:rPr lang="en-US" sz="1800" dirty="0" err="1" smtClean="0"/>
              <a:t>centroid</a:t>
            </a:r>
            <a:r>
              <a:rPr lang="en-US" sz="1800" dirty="0" smtClean="0"/>
              <a:t>)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L. C. A.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Pimenta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V. Kumar, R. C. </a:t>
            </a:r>
            <a:r>
              <a:rPr lang="en-U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Mesquita</a:t>
            </a:r>
            <a:r>
              <a:rPr 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and G. A. S. Pereira, “Sensing and coverage for a network of heterogeneous robots,” in Proc. of the IEEE Conf. on Decision and </a:t>
            </a:r>
            <a:r>
              <a:rPr lang="es-E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Control, </a:t>
            </a:r>
            <a:r>
              <a:rPr lang="es-E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Cancun</a:t>
            </a:r>
            <a:r>
              <a:rPr lang="es-E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s-E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Mexico</a:t>
            </a:r>
            <a:r>
              <a:rPr lang="es-E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s-ES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Dec</a:t>
            </a:r>
            <a:r>
              <a:rPr lang="es-E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2008, pp. 3947–3952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71600" y="6245423"/>
            <a:ext cx="807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chemeClr val="accent2">
                    <a:lumMod val="50000"/>
                  </a:schemeClr>
                </a:solidFill>
              </a:rPr>
              <a:t>(Geometric, difficult to compute in non-polygonal environment, not suited for exploration.)</a:t>
            </a:r>
            <a:endParaRPr lang="en-US" sz="1400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2895600"/>
            <a:ext cx="3505200" cy="1177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31F89-2697-433A-991D-F6BFEA85FEC7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Outline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752600"/>
            <a:ext cx="5562600" cy="4525963"/>
          </a:xfrm>
        </p:spPr>
        <p:txBody>
          <a:bodyPr/>
          <a:lstStyle/>
          <a:p>
            <a:r>
              <a:rPr lang="en-US" dirty="0" smtClean="0"/>
              <a:t>Some preliminaries on the </a:t>
            </a:r>
            <a:br>
              <a:rPr lang="en-US" dirty="0" smtClean="0"/>
            </a:br>
            <a:r>
              <a:rPr lang="en-US" b="1" i="1" dirty="0" smtClean="0"/>
              <a:t>optimal coverage problem</a:t>
            </a:r>
            <a:r>
              <a:rPr lang="en-US" dirty="0" smtClean="0"/>
              <a:t>.</a:t>
            </a:r>
          </a:p>
          <a:p>
            <a:r>
              <a:rPr lang="en-US" dirty="0" smtClean="0"/>
              <a:t>Why non-Euclidean? </a:t>
            </a:r>
            <a:br>
              <a:rPr lang="en-US" dirty="0" smtClean="0"/>
            </a:br>
            <a:r>
              <a:rPr lang="en-US" dirty="0" smtClean="0"/>
              <a:t>What are the challenges?</a:t>
            </a:r>
          </a:p>
          <a:p>
            <a:r>
              <a:rPr lang="en-US" dirty="0" smtClean="0"/>
              <a:t>Solution technique.</a:t>
            </a:r>
          </a:p>
          <a:p>
            <a:r>
              <a:rPr lang="en-US" dirty="0" smtClean="0"/>
              <a:t>Discrete implementation.</a:t>
            </a:r>
          </a:p>
          <a:p>
            <a:r>
              <a:rPr lang="en-US" dirty="0" smtClean="0"/>
              <a:t>Application to </a:t>
            </a:r>
            <a:r>
              <a:rPr lang="en-US" b="1" i="1" dirty="0" smtClean="0"/>
              <a:t>multi-robot cooperative exploration.</a:t>
            </a:r>
            <a:endParaRPr lang="en-US" b="1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31F89-2697-433A-991D-F6BFEA85FEC7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5" name="fast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562600" y="1295400"/>
            <a:ext cx="3429000" cy="3429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15000" y="4724400"/>
            <a:ext cx="312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tx2">
                    <a:lumMod val="50000"/>
                  </a:schemeClr>
                </a:solidFill>
              </a:rPr>
              <a:t>Optimal coverage of a 2-torus with obstacles by 5 robots.</a:t>
            </a:r>
            <a:endParaRPr lang="en-US" i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1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Group 97"/>
          <p:cNvGrpSpPr/>
          <p:nvPr/>
        </p:nvGrpSpPr>
        <p:grpSpPr>
          <a:xfrm>
            <a:off x="4411341" y="2833688"/>
            <a:ext cx="1227459" cy="747712"/>
            <a:chOff x="10854982" y="3214688"/>
            <a:chExt cx="1352550" cy="823912"/>
          </a:xfrm>
        </p:grpSpPr>
        <p:pic>
          <p:nvPicPr>
            <p:cNvPr id="1033" name="Picture 9"/>
            <p:cNvPicPr>
              <a:picLocks noChangeAspect="1" noChangeArrowheads="1"/>
            </p:cNvPicPr>
            <p:nvPr/>
          </p:nvPicPr>
          <p:blipFill>
            <a:blip r:embed="rId3"/>
            <a:srcRect r="32000"/>
            <a:stretch>
              <a:fillRect/>
            </a:stretch>
          </p:blipFill>
          <p:spPr bwMode="auto">
            <a:xfrm>
              <a:off x="10907153" y="3214688"/>
              <a:ext cx="777240" cy="428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854982" y="3667125"/>
              <a:ext cx="1352550" cy="371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01" name="Group 100"/>
          <p:cNvGrpSpPr/>
          <p:nvPr/>
        </p:nvGrpSpPr>
        <p:grpSpPr>
          <a:xfrm>
            <a:off x="6400800" y="5105400"/>
            <a:ext cx="2049379" cy="609600"/>
            <a:chOff x="5630779" y="5486400"/>
            <a:chExt cx="2049379" cy="609600"/>
          </a:xfrm>
        </p:grpSpPr>
        <p:pic>
          <p:nvPicPr>
            <p:cNvPr id="86" name="Picture 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087979" y="5697955"/>
              <a:ext cx="1592179" cy="3980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5" name="TextBox 94"/>
            <p:cNvSpPr txBox="1"/>
            <p:nvPr/>
          </p:nvSpPr>
          <p:spPr>
            <a:xfrm>
              <a:off x="5630779" y="5486400"/>
              <a:ext cx="1828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And choosing</a:t>
              </a:r>
              <a:endParaRPr lang="en-US" dirty="0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762000" y="4196953"/>
            <a:ext cx="4419600" cy="612243"/>
            <a:chOff x="1981200" y="4569357"/>
            <a:chExt cx="4419600" cy="612243"/>
          </a:xfrm>
        </p:grpSpPr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995356" y="4585716"/>
              <a:ext cx="2405444" cy="5958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" name="Picture 3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743200" y="4569357"/>
              <a:ext cx="762000" cy="612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4" name="TextBox 103"/>
            <p:cNvSpPr txBox="1"/>
            <p:nvPr/>
          </p:nvSpPr>
          <p:spPr>
            <a:xfrm>
              <a:off x="1981200" y="4648200"/>
              <a:ext cx="2209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err="1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en-US" sz="2000" i="1" baseline="-25000" dirty="0" err="1" smtClean="0"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en-US" sz="2000" dirty="0" smtClean="0">
                  <a:latin typeface="Times New Roman" pitchFamily="18" charset="0"/>
                  <a:cs typeface="Times New Roman" pitchFamily="18" charset="0"/>
                </a:rPr>
                <a:t> = -</a:t>
              </a:r>
              <a:r>
                <a:rPr lang="en-US" sz="2000" i="1" dirty="0" smtClean="0">
                  <a:latin typeface="Times New Roman" pitchFamily="18" charset="0"/>
                  <a:cs typeface="Times New Roman" pitchFamily="18" charset="0"/>
                </a:rPr>
                <a:t>k             = </a:t>
              </a:r>
              <a:r>
                <a:rPr lang="en-US" sz="2000" dirty="0" smtClean="0"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lang="en-US" sz="2000" i="1" dirty="0" smtClean="0">
                  <a:latin typeface="Times New Roman" pitchFamily="18" charset="0"/>
                  <a:cs typeface="Times New Roman" pitchFamily="18" charset="0"/>
                </a:rPr>
                <a:t>k</a:t>
              </a:r>
              <a:endParaRPr lang="en-US" sz="20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176781" y="3240613"/>
            <a:ext cx="3709419" cy="307777"/>
            <a:chOff x="807298" y="4267205"/>
            <a:chExt cx="4755302" cy="394556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090612" y="4276725"/>
              <a:ext cx="4471988" cy="371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2" name="TextBox 41"/>
            <p:cNvSpPr txBox="1"/>
            <p:nvPr/>
          </p:nvSpPr>
          <p:spPr>
            <a:xfrm>
              <a:off x="807298" y="4267205"/>
              <a:ext cx="781477" cy="39455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rIns="0" rtlCol="0">
              <a:spAutoFit/>
            </a:bodyPr>
            <a:lstStyle/>
            <a:p>
              <a:r>
                <a:rPr lang="en-US" sz="1400" i="1" dirty="0" err="1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n-US" sz="1400" i="1" baseline="-25000" dirty="0" err="1" smtClean="0"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en-US" sz="1400" i="1" baseline="-25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n-US" sz="1400" i="1" dirty="0" smtClean="0">
                  <a:latin typeface="Times New Roman" pitchFamily="18" charset="0"/>
                  <a:cs typeface="Times New Roman" pitchFamily="18" charset="0"/>
                </a:rPr>
                <a:t>P</a:t>
              </a:r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) =</a:t>
              </a:r>
              <a:endParaRPr lang="en-US" sz="1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3886200" y="5334584"/>
            <a:ext cx="3200400" cy="380416"/>
            <a:chOff x="3200400" y="5536276"/>
            <a:chExt cx="3200400" cy="380416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3810000" y="5562600"/>
              <a:ext cx="1676400" cy="309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1" name="TextBox 80"/>
            <p:cNvSpPr txBox="1"/>
            <p:nvPr/>
          </p:nvSpPr>
          <p:spPr>
            <a:xfrm>
              <a:off x="3200400" y="5536276"/>
              <a:ext cx="3200400" cy="3804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(</a:t>
              </a:r>
              <a:r>
                <a:rPr lang="en-US" i="1" dirty="0" smtClean="0"/>
                <a:t>i.e.</a:t>
              </a:r>
              <a:r>
                <a:rPr lang="en-US" dirty="0" smtClean="0"/>
                <a:t>,                                    )</a:t>
              </a:r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76200" y="-76200"/>
            <a:ext cx="9372600" cy="609600"/>
          </a:xfrm>
        </p:spPr>
        <p:txBody>
          <a:bodyPr>
            <a:normAutofit/>
          </a:bodyPr>
          <a:lstStyle/>
          <a:p>
            <a:r>
              <a:rPr lang="en-US" sz="3100" b="1" dirty="0" smtClean="0"/>
              <a:t>Background: </a:t>
            </a:r>
            <a:r>
              <a:rPr lang="en-US" sz="3100" b="1" dirty="0" err="1" smtClean="0"/>
              <a:t>Voronoi</a:t>
            </a:r>
            <a:r>
              <a:rPr lang="en-US" sz="3100" b="1" dirty="0" smtClean="0"/>
              <a:t> Tessellation and Lloyd’s Algorithm</a:t>
            </a:r>
            <a:endParaRPr lang="en-US" sz="3100" b="1" dirty="0"/>
          </a:p>
        </p:txBody>
      </p:sp>
      <p:sp>
        <p:nvSpPr>
          <p:cNvPr id="5" name="Freeform 4"/>
          <p:cNvSpPr/>
          <p:nvPr/>
        </p:nvSpPr>
        <p:spPr>
          <a:xfrm>
            <a:off x="5036185" y="1245148"/>
            <a:ext cx="3771265" cy="3949700"/>
          </a:xfrm>
          <a:custGeom>
            <a:avLst/>
            <a:gdLst>
              <a:gd name="connsiteX0" fmla="*/ 2359025 w 3870325"/>
              <a:gd name="connsiteY0" fmla="*/ 0 h 3895725"/>
              <a:gd name="connsiteX1" fmla="*/ 911225 w 3870325"/>
              <a:gd name="connsiteY1" fmla="*/ 342900 h 3895725"/>
              <a:gd name="connsiteX2" fmla="*/ 796925 w 3870325"/>
              <a:gd name="connsiteY2" fmla="*/ 1924050 h 3895725"/>
              <a:gd name="connsiteX3" fmla="*/ 339725 w 3870325"/>
              <a:gd name="connsiteY3" fmla="*/ 2895600 h 3895725"/>
              <a:gd name="connsiteX4" fmla="*/ 2835275 w 3870325"/>
              <a:gd name="connsiteY4" fmla="*/ 3790950 h 3895725"/>
              <a:gd name="connsiteX5" fmla="*/ 3692525 w 3870325"/>
              <a:gd name="connsiteY5" fmla="*/ 2266950 h 3895725"/>
              <a:gd name="connsiteX6" fmla="*/ 3635375 w 3870325"/>
              <a:gd name="connsiteY6" fmla="*/ 438150 h 3895725"/>
              <a:gd name="connsiteX7" fmla="*/ 2282825 w 3870325"/>
              <a:gd name="connsiteY7" fmla="*/ 0 h 3895725"/>
              <a:gd name="connsiteX0" fmla="*/ 2381885 w 3893185"/>
              <a:gd name="connsiteY0" fmla="*/ 43815 h 3939540"/>
              <a:gd name="connsiteX1" fmla="*/ 934085 w 3893185"/>
              <a:gd name="connsiteY1" fmla="*/ 386715 h 3939540"/>
              <a:gd name="connsiteX2" fmla="*/ 682625 w 3893185"/>
              <a:gd name="connsiteY2" fmla="*/ 2364105 h 3939540"/>
              <a:gd name="connsiteX3" fmla="*/ 362585 w 3893185"/>
              <a:gd name="connsiteY3" fmla="*/ 2939415 h 3939540"/>
              <a:gd name="connsiteX4" fmla="*/ 2858135 w 3893185"/>
              <a:gd name="connsiteY4" fmla="*/ 3834765 h 3939540"/>
              <a:gd name="connsiteX5" fmla="*/ 3715385 w 3893185"/>
              <a:gd name="connsiteY5" fmla="*/ 2310765 h 3939540"/>
              <a:gd name="connsiteX6" fmla="*/ 3658235 w 3893185"/>
              <a:gd name="connsiteY6" fmla="*/ 481965 h 3939540"/>
              <a:gd name="connsiteX7" fmla="*/ 2305685 w 3893185"/>
              <a:gd name="connsiteY7" fmla="*/ 43815 h 3939540"/>
              <a:gd name="connsiteX0" fmla="*/ 2381885 w 3893185"/>
              <a:gd name="connsiteY0" fmla="*/ 43815 h 3939540"/>
              <a:gd name="connsiteX1" fmla="*/ 934085 w 3893185"/>
              <a:gd name="connsiteY1" fmla="*/ 386715 h 3939540"/>
              <a:gd name="connsiteX2" fmla="*/ 682625 w 3893185"/>
              <a:gd name="connsiteY2" fmla="*/ 2364105 h 3939540"/>
              <a:gd name="connsiteX3" fmla="*/ 362585 w 3893185"/>
              <a:gd name="connsiteY3" fmla="*/ 2939415 h 3939540"/>
              <a:gd name="connsiteX4" fmla="*/ 2858135 w 3893185"/>
              <a:gd name="connsiteY4" fmla="*/ 3834765 h 3939540"/>
              <a:gd name="connsiteX5" fmla="*/ 3715385 w 3893185"/>
              <a:gd name="connsiteY5" fmla="*/ 2310765 h 3939540"/>
              <a:gd name="connsiteX6" fmla="*/ 3658235 w 3893185"/>
              <a:gd name="connsiteY6" fmla="*/ 481965 h 3939540"/>
              <a:gd name="connsiteX7" fmla="*/ 2305685 w 3893185"/>
              <a:gd name="connsiteY7" fmla="*/ 43815 h 3939540"/>
              <a:gd name="connsiteX0" fmla="*/ 2381885 w 3893185"/>
              <a:gd name="connsiteY0" fmla="*/ 43815 h 3939540"/>
              <a:gd name="connsiteX1" fmla="*/ 934085 w 3893185"/>
              <a:gd name="connsiteY1" fmla="*/ 386715 h 3939540"/>
              <a:gd name="connsiteX2" fmla="*/ 694055 w 3893185"/>
              <a:gd name="connsiteY2" fmla="*/ 1746885 h 3939540"/>
              <a:gd name="connsiteX3" fmla="*/ 682625 w 3893185"/>
              <a:gd name="connsiteY3" fmla="*/ 2364105 h 3939540"/>
              <a:gd name="connsiteX4" fmla="*/ 362585 w 3893185"/>
              <a:gd name="connsiteY4" fmla="*/ 2939415 h 3939540"/>
              <a:gd name="connsiteX5" fmla="*/ 2858135 w 3893185"/>
              <a:gd name="connsiteY5" fmla="*/ 3834765 h 3939540"/>
              <a:gd name="connsiteX6" fmla="*/ 3715385 w 3893185"/>
              <a:gd name="connsiteY6" fmla="*/ 2310765 h 3939540"/>
              <a:gd name="connsiteX7" fmla="*/ 3658235 w 3893185"/>
              <a:gd name="connsiteY7" fmla="*/ 481965 h 3939540"/>
              <a:gd name="connsiteX8" fmla="*/ 2305685 w 3893185"/>
              <a:gd name="connsiteY8" fmla="*/ 43815 h 3939540"/>
              <a:gd name="connsiteX0" fmla="*/ 2381885 w 3893185"/>
              <a:gd name="connsiteY0" fmla="*/ 43815 h 3939540"/>
              <a:gd name="connsiteX1" fmla="*/ 934085 w 3893185"/>
              <a:gd name="connsiteY1" fmla="*/ 386715 h 3939540"/>
              <a:gd name="connsiteX2" fmla="*/ 846455 w 3893185"/>
              <a:gd name="connsiteY2" fmla="*/ 1807845 h 3939540"/>
              <a:gd name="connsiteX3" fmla="*/ 682625 w 3893185"/>
              <a:gd name="connsiteY3" fmla="*/ 2364105 h 3939540"/>
              <a:gd name="connsiteX4" fmla="*/ 362585 w 3893185"/>
              <a:gd name="connsiteY4" fmla="*/ 2939415 h 3939540"/>
              <a:gd name="connsiteX5" fmla="*/ 2858135 w 3893185"/>
              <a:gd name="connsiteY5" fmla="*/ 3834765 h 3939540"/>
              <a:gd name="connsiteX6" fmla="*/ 3715385 w 3893185"/>
              <a:gd name="connsiteY6" fmla="*/ 2310765 h 3939540"/>
              <a:gd name="connsiteX7" fmla="*/ 3658235 w 3893185"/>
              <a:gd name="connsiteY7" fmla="*/ 481965 h 3939540"/>
              <a:gd name="connsiteX8" fmla="*/ 2305685 w 3893185"/>
              <a:gd name="connsiteY8" fmla="*/ 43815 h 3939540"/>
              <a:gd name="connsiteX0" fmla="*/ 2381885 w 3893185"/>
              <a:gd name="connsiteY0" fmla="*/ 43815 h 3939540"/>
              <a:gd name="connsiteX1" fmla="*/ 934085 w 3893185"/>
              <a:gd name="connsiteY1" fmla="*/ 386715 h 3939540"/>
              <a:gd name="connsiteX2" fmla="*/ 846455 w 3893185"/>
              <a:gd name="connsiteY2" fmla="*/ 1807845 h 3939540"/>
              <a:gd name="connsiteX3" fmla="*/ 682625 w 3893185"/>
              <a:gd name="connsiteY3" fmla="*/ 2364105 h 3939540"/>
              <a:gd name="connsiteX4" fmla="*/ 362585 w 3893185"/>
              <a:gd name="connsiteY4" fmla="*/ 2939415 h 3939540"/>
              <a:gd name="connsiteX5" fmla="*/ 2858135 w 3893185"/>
              <a:gd name="connsiteY5" fmla="*/ 3834765 h 3939540"/>
              <a:gd name="connsiteX6" fmla="*/ 3715385 w 3893185"/>
              <a:gd name="connsiteY6" fmla="*/ 2310765 h 3939540"/>
              <a:gd name="connsiteX7" fmla="*/ 3658235 w 3893185"/>
              <a:gd name="connsiteY7" fmla="*/ 481965 h 3939540"/>
              <a:gd name="connsiteX8" fmla="*/ 2305685 w 3893185"/>
              <a:gd name="connsiteY8" fmla="*/ 43815 h 3939540"/>
              <a:gd name="connsiteX0" fmla="*/ 2259965 w 3771265"/>
              <a:gd name="connsiteY0" fmla="*/ 43815 h 3949700"/>
              <a:gd name="connsiteX1" fmla="*/ 812165 w 3771265"/>
              <a:gd name="connsiteY1" fmla="*/ 386715 h 3949700"/>
              <a:gd name="connsiteX2" fmla="*/ 724535 w 3771265"/>
              <a:gd name="connsiteY2" fmla="*/ 1807845 h 3949700"/>
              <a:gd name="connsiteX3" fmla="*/ 560705 w 3771265"/>
              <a:gd name="connsiteY3" fmla="*/ 2364105 h 3949700"/>
              <a:gd name="connsiteX4" fmla="*/ 362585 w 3771265"/>
              <a:gd name="connsiteY4" fmla="*/ 3000375 h 3949700"/>
              <a:gd name="connsiteX5" fmla="*/ 2736215 w 3771265"/>
              <a:gd name="connsiteY5" fmla="*/ 3834765 h 3949700"/>
              <a:gd name="connsiteX6" fmla="*/ 3593465 w 3771265"/>
              <a:gd name="connsiteY6" fmla="*/ 2310765 h 3949700"/>
              <a:gd name="connsiteX7" fmla="*/ 3536315 w 3771265"/>
              <a:gd name="connsiteY7" fmla="*/ 481965 h 3949700"/>
              <a:gd name="connsiteX8" fmla="*/ 2183765 w 3771265"/>
              <a:gd name="connsiteY8" fmla="*/ 43815 h 394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71265" h="3949700">
                <a:moveTo>
                  <a:pt x="2259965" y="43815"/>
                </a:moveTo>
                <a:cubicBezTo>
                  <a:pt x="1666240" y="54927"/>
                  <a:pt x="1095375" y="0"/>
                  <a:pt x="812165" y="386715"/>
                </a:cubicBezTo>
                <a:cubicBezTo>
                  <a:pt x="530860" y="670560"/>
                  <a:pt x="766445" y="1478280"/>
                  <a:pt x="724535" y="1807845"/>
                </a:cubicBezTo>
                <a:cubicBezTo>
                  <a:pt x="682625" y="2137410"/>
                  <a:pt x="707390" y="2089150"/>
                  <a:pt x="560705" y="2364105"/>
                </a:cubicBezTo>
                <a:cubicBezTo>
                  <a:pt x="404495" y="2667635"/>
                  <a:pt x="0" y="2755265"/>
                  <a:pt x="362585" y="3000375"/>
                </a:cubicBezTo>
                <a:cubicBezTo>
                  <a:pt x="725170" y="3245485"/>
                  <a:pt x="2197735" y="3949700"/>
                  <a:pt x="2736215" y="3834765"/>
                </a:cubicBezTo>
                <a:cubicBezTo>
                  <a:pt x="3274695" y="3719830"/>
                  <a:pt x="3460115" y="2869565"/>
                  <a:pt x="3593465" y="2310765"/>
                </a:cubicBezTo>
                <a:cubicBezTo>
                  <a:pt x="3726815" y="1751965"/>
                  <a:pt x="3771265" y="859790"/>
                  <a:pt x="3536315" y="481965"/>
                </a:cubicBezTo>
                <a:cubicBezTo>
                  <a:pt x="3301365" y="104140"/>
                  <a:pt x="2742565" y="73977"/>
                  <a:pt x="2183765" y="43815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858000" y="1727113"/>
            <a:ext cx="76200" cy="762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7239000" y="1498513"/>
            <a:ext cx="76200" cy="762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400800" y="1574713"/>
            <a:ext cx="76200" cy="762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400800" y="1955713"/>
            <a:ext cx="76200" cy="76200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228600" y="748181"/>
            <a:ext cx="5334000" cy="972907"/>
            <a:chOff x="228600" y="1611868"/>
            <a:chExt cx="5334000" cy="972907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228600" y="1905000"/>
              <a:ext cx="5334000" cy="679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" name="TextBox 10"/>
            <p:cNvSpPr txBox="1"/>
            <p:nvPr/>
          </p:nvSpPr>
          <p:spPr>
            <a:xfrm>
              <a:off x="228600" y="1611868"/>
              <a:ext cx="4038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Coverage functional:</a:t>
              </a:r>
              <a:endParaRPr lang="en-US" b="1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212125" y="1306636"/>
            <a:ext cx="3248829" cy="2875402"/>
            <a:chOff x="5212125" y="2170323"/>
            <a:chExt cx="3248829" cy="2875402"/>
          </a:xfrm>
        </p:grpSpPr>
        <p:sp>
          <p:nvSpPr>
            <p:cNvPr id="12" name="Freeform 11"/>
            <p:cNvSpPr/>
            <p:nvPr/>
          </p:nvSpPr>
          <p:spPr>
            <a:xfrm>
              <a:off x="5949108" y="2170323"/>
              <a:ext cx="969485" cy="501267"/>
            </a:xfrm>
            <a:custGeom>
              <a:avLst/>
              <a:gdLst>
                <a:gd name="connsiteX0" fmla="*/ 0 w 969485"/>
                <a:gd name="connsiteY0" fmla="*/ 253388 h 501267"/>
                <a:gd name="connsiteX1" fmla="*/ 440675 w 969485"/>
                <a:gd name="connsiteY1" fmla="*/ 484742 h 501267"/>
                <a:gd name="connsiteX2" fmla="*/ 683046 w 969485"/>
                <a:gd name="connsiteY2" fmla="*/ 352540 h 501267"/>
                <a:gd name="connsiteX3" fmla="*/ 969485 w 969485"/>
                <a:gd name="connsiteY3" fmla="*/ 0 h 501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9485" h="501267">
                  <a:moveTo>
                    <a:pt x="0" y="253388"/>
                  </a:moveTo>
                  <a:cubicBezTo>
                    <a:pt x="163417" y="360802"/>
                    <a:pt x="326834" y="468217"/>
                    <a:pt x="440675" y="484742"/>
                  </a:cubicBezTo>
                  <a:cubicBezTo>
                    <a:pt x="554516" y="501267"/>
                    <a:pt x="594911" y="433330"/>
                    <a:pt x="683046" y="352540"/>
                  </a:cubicBezTo>
                  <a:cubicBezTo>
                    <a:pt x="771181" y="271750"/>
                    <a:pt x="870333" y="135875"/>
                    <a:pt x="969485" y="0"/>
                  </a:cubicBezTo>
                </a:path>
              </a:pathLst>
            </a:cu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12125" y="2609839"/>
              <a:ext cx="1809292" cy="2348670"/>
            </a:xfrm>
            <a:custGeom>
              <a:avLst/>
              <a:gdLst>
                <a:gd name="connsiteX0" fmla="*/ 1311007 w 1832471"/>
                <a:gd name="connsiteY0" fmla="*/ 0 h 2348428"/>
                <a:gd name="connsiteX1" fmla="*/ 1553378 w 1832471"/>
                <a:gd name="connsiteY1" fmla="*/ 165253 h 2348428"/>
                <a:gd name="connsiteX2" fmla="*/ 1817783 w 1832471"/>
                <a:gd name="connsiteY2" fmla="*/ 727113 h 2348428"/>
                <a:gd name="connsiteX3" fmla="*/ 1597445 w 1832471"/>
                <a:gd name="connsiteY3" fmla="*/ 1465243 h 2348428"/>
                <a:gd name="connsiteX4" fmla="*/ 407624 w 1832471"/>
                <a:gd name="connsiteY4" fmla="*/ 2203373 h 2348428"/>
                <a:gd name="connsiteX5" fmla="*/ 0 w 1832471"/>
                <a:gd name="connsiteY5" fmla="*/ 2335575 h 2348428"/>
                <a:gd name="connsiteX0" fmla="*/ 1349542 w 1832471"/>
                <a:gd name="connsiteY0" fmla="*/ 0 h 2328147"/>
                <a:gd name="connsiteX1" fmla="*/ 1553378 w 1832471"/>
                <a:gd name="connsiteY1" fmla="*/ 144972 h 2328147"/>
                <a:gd name="connsiteX2" fmla="*/ 1817783 w 1832471"/>
                <a:gd name="connsiteY2" fmla="*/ 706832 h 2328147"/>
                <a:gd name="connsiteX3" fmla="*/ 1597445 w 1832471"/>
                <a:gd name="connsiteY3" fmla="*/ 1444962 h 2328147"/>
                <a:gd name="connsiteX4" fmla="*/ 407624 w 1832471"/>
                <a:gd name="connsiteY4" fmla="*/ 2183092 h 2328147"/>
                <a:gd name="connsiteX5" fmla="*/ 0 w 1832471"/>
                <a:gd name="connsiteY5" fmla="*/ 2315294 h 2328147"/>
                <a:gd name="connsiteX0" fmla="*/ 1339691 w 1832471"/>
                <a:gd name="connsiteY0" fmla="*/ 0 h 2349587"/>
                <a:gd name="connsiteX1" fmla="*/ 1553378 w 1832471"/>
                <a:gd name="connsiteY1" fmla="*/ 166412 h 2349587"/>
                <a:gd name="connsiteX2" fmla="*/ 1817783 w 1832471"/>
                <a:gd name="connsiteY2" fmla="*/ 728272 h 2349587"/>
                <a:gd name="connsiteX3" fmla="*/ 1597445 w 1832471"/>
                <a:gd name="connsiteY3" fmla="*/ 1466402 h 2349587"/>
                <a:gd name="connsiteX4" fmla="*/ 407624 w 1832471"/>
                <a:gd name="connsiteY4" fmla="*/ 2204532 h 2349587"/>
                <a:gd name="connsiteX5" fmla="*/ 0 w 1832471"/>
                <a:gd name="connsiteY5" fmla="*/ 2336734 h 2349587"/>
                <a:gd name="connsiteX0" fmla="*/ 1316512 w 1809292"/>
                <a:gd name="connsiteY0" fmla="*/ 0 h 2348670"/>
                <a:gd name="connsiteX1" fmla="*/ 1530199 w 1809292"/>
                <a:gd name="connsiteY1" fmla="*/ 166412 h 2348670"/>
                <a:gd name="connsiteX2" fmla="*/ 1794604 w 1809292"/>
                <a:gd name="connsiteY2" fmla="*/ 728272 h 2348670"/>
                <a:gd name="connsiteX3" fmla="*/ 1574266 w 1809292"/>
                <a:gd name="connsiteY3" fmla="*/ 1466402 h 2348670"/>
                <a:gd name="connsiteX4" fmla="*/ 384445 w 1809292"/>
                <a:gd name="connsiteY4" fmla="*/ 2204532 h 2348670"/>
                <a:gd name="connsiteX5" fmla="*/ 0 w 1809292"/>
                <a:gd name="connsiteY5" fmla="*/ 2331229 h 234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9292" h="2348670">
                  <a:moveTo>
                    <a:pt x="1316512" y="0"/>
                  </a:moveTo>
                  <a:cubicBezTo>
                    <a:pt x="1395466" y="22033"/>
                    <a:pt x="1450517" y="45033"/>
                    <a:pt x="1530199" y="166412"/>
                  </a:cubicBezTo>
                  <a:cubicBezTo>
                    <a:pt x="1609881" y="287791"/>
                    <a:pt x="1787260" y="511607"/>
                    <a:pt x="1794604" y="728272"/>
                  </a:cubicBezTo>
                  <a:cubicBezTo>
                    <a:pt x="1801948" y="944937"/>
                    <a:pt x="1809292" y="1220359"/>
                    <a:pt x="1574266" y="1466402"/>
                  </a:cubicBezTo>
                  <a:cubicBezTo>
                    <a:pt x="1339240" y="1712445"/>
                    <a:pt x="646823" y="2060394"/>
                    <a:pt x="384445" y="2204532"/>
                  </a:cubicBezTo>
                  <a:cubicBezTo>
                    <a:pt x="122067" y="2348670"/>
                    <a:pt x="70691" y="2337655"/>
                    <a:pt x="0" y="2331229"/>
                  </a:cubicBezTo>
                </a:path>
              </a:pathLst>
            </a:cu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797407" y="2313542"/>
              <a:ext cx="1663547" cy="2732183"/>
            </a:xfrm>
            <a:custGeom>
              <a:avLst/>
              <a:gdLst>
                <a:gd name="connsiteX0" fmla="*/ 0 w 1663547"/>
                <a:gd name="connsiteY0" fmla="*/ 0 h 2732183"/>
                <a:gd name="connsiteX1" fmla="*/ 462709 w 1663547"/>
                <a:gd name="connsiteY1" fmla="*/ 286439 h 2732183"/>
                <a:gd name="connsiteX2" fmla="*/ 936434 w 1663547"/>
                <a:gd name="connsiteY2" fmla="*/ 980501 h 2732183"/>
                <a:gd name="connsiteX3" fmla="*/ 1299991 w 1663547"/>
                <a:gd name="connsiteY3" fmla="*/ 2280492 h 2732183"/>
                <a:gd name="connsiteX4" fmla="*/ 1663547 w 1663547"/>
                <a:gd name="connsiteY4" fmla="*/ 2732183 h 2732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3547" h="2732183">
                  <a:moveTo>
                    <a:pt x="0" y="0"/>
                  </a:moveTo>
                  <a:cubicBezTo>
                    <a:pt x="153318" y="61511"/>
                    <a:pt x="306637" y="123022"/>
                    <a:pt x="462709" y="286439"/>
                  </a:cubicBezTo>
                  <a:cubicBezTo>
                    <a:pt x="618781" y="449856"/>
                    <a:pt x="796887" y="648159"/>
                    <a:pt x="936434" y="980501"/>
                  </a:cubicBezTo>
                  <a:cubicBezTo>
                    <a:pt x="1075981" y="1312843"/>
                    <a:pt x="1178806" y="1988545"/>
                    <a:pt x="1299991" y="2280492"/>
                  </a:cubicBezTo>
                  <a:cubicBezTo>
                    <a:pt x="1421177" y="2572439"/>
                    <a:pt x="1542362" y="2652311"/>
                    <a:pt x="1663547" y="2732183"/>
                  </a:cubicBezTo>
                </a:path>
              </a:pathLst>
            </a:custGeom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Freeform 17"/>
          <p:cNvSpPr/>
          <p:nvPr/>
        </p:nvSpPr>
        <p:spPr>
          <a:xfrm>
            <a:off x="4455622" y="912236"/>
            <a:ext cx="1972887" cy="634769"/>
          </a:xfrm>
          <a:custGeom>
            <a:avLst/>
            <a:gdLst>
              <a:gd name="connsiteX0" fmla="*/ 0 w 1972887"/>
              <a:gd name="connsiteY0" fmla="*/ 372225 h 671483"/>
              <a:gd name="connsiteX1" fmla="*/ 315883 w 1972887"/>
              <a:gd name="connsiteY1" fmla="*/ 100676 h 671483"/>
              <a:gd name="connsiteX2" fmla="*/ 1645920 w 1972887"/>
              <a:gd name="connsiteY2" fmla="*/ 95134 h 671483"/>
              <a:gd name="connsiteX3" fmla="*/ 1972887 w 1972887"/>
              <a:gd name="connsiteY3" fmla="*/ 671483 h 671483"/>
              <a:gd name="connsiteX0" fmla="*/ 0 w 1972887"/>
              <a:gd name="connsiteY0" fmla="*/ 333432 h 632690"/>
              <a:gd name="connsiteX1" fmla="*/ 315883 w 1972887"/>
              <a:gd name="connsiteY1" fmla="*/ 61883 h 632690"/>
              <a:gd name="connsiteX2" fmla="*/ 1607127 w 1972887"/>
              <a:gd name="connsiteY2" fmla="*/ 95134 h 632690"/>
              <a:gd name="connsiteX3" fmla="*/ 1972887 w 1972887"/>
              <a:gd name="connsiteY3" fmla="*/ 632690 h 632690"/>
              <a:gd name="connsiteX0" fmla="*/ 0 w 1972887"/>
              <a:gd name="connsiteY0" fmla="*/ 350058 h 649316"/>
              <a:gd name="connsiteX1" fmla="*/ 423948 w 1972887"/>
              <a:gd name="connsiteY1" fmla="*/ 39716 h 649316"/>
              <a:gd name="connsiteX2" fmla="*/ 1607127 w 1972887"/>
              <a:gd name="connsiteY2" fmla="*/ 111760 h 649316"/>
              <a:gd name="connsiteX3" fmla="*/ 1972887 w 1972887"/>
              <a:gd name="connsiteY3" fmla="*/ 649316 h 649316"/>
              <a:gd name="connsiteX0" fmla="*/ 0 w 1972887"/>
              <a:gd name="connsiteY0" fmla="*/ 335511 h 634769"/>
              <a:gd name="connsiteX1" fmla="*/ 440573 w 1972887"/>
              <a:gd name="connsiteY1" fmla="*/ 51493 h 634769"/>
              <a:gd name="connsiteX2" fmla="*/ 1607127 w 1972887"/>
              <a:gd name="connsiteY2" fmla="*/ 97213 h 634769"/>
              <a:gd name="connsiteX3" fmla="*/ 1972887 w 1972887"/>
              <a:gd name="connsiteY3" fmla="*/ 634769 h 634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2887" h="634769">
                <a:moveTo>
                  <a:pt x="0" y="335511"/>
                </a:moveTo>
                <a:cubicBezTo>
                  <a:pt x="20781" y="222827"/>
                  <a:pt x="172719" y="91209"/>
                  <a:pt x="440573" y="51493"/>
                </a:cubicBezTo>
                <a:cubicBezTo>
                  <a:pt x="708427" y="11777"/>
                  <a:pt x="1351741" y="0"/>
                  <a:pt x="1607127" y="97213"/>
                </a:cubicBezTo>
                <a:cubicBezTo>
                  <a:pt x="1862513" y="194426"/>
                  <a:pt x="1947487" y="394161"/>
                  <a:pt x="1972887" y="634769"/>
                </a:cubicBez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3541222" y="1552546"/>
            <a:ext cx="2648989" cy="367607"/>
          </a:xfrm>
          <a:custGeom>
            <a:avLst/>
            <a:gdLst>
              <a:gd name="connsiteX0" fmla="*/ 0 w 2604655"/>
              <a:gd name="connsiteY0" fmla="*/ 105294 h 367607"/>
              <a:gd name="connsiteX1" fmla="*/ 371302 w 2604655"/>
              <a:gd name="connsiteY1" fmla="*/ 310342 h 367607"/>
              <a:gd name="connsiteX2" fmla="*/ 2056015 w 2604655"/>
              <a:gd name="connsiteY2" fmla="*/ 315883 h 367607"/>
              <a:gd name="connsiteX3" fmla="*/ 2604655 w 2604655"/>
              <a:gd name="connsiteY3" fmla="*/ 0 h 367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4655" h="367607">
                <a:moveTo>
                  <a:pt x="0" y="105294"/>
                </a:moveTo>
                <a:cubicBezTo>
                  <a:pt x="14316" y="190269"/>
                  <a:pt x="28633" y="275244"/>
                  <a:pt x="371302" y="310342"/>
                </a:cubicBezTo>
                <a:cubicBezTo>
                  <a:pt x="713971" y="345440"/>
                  <a:pt x="1683790" y="367607"/>
                  <a:pt x="2056015" y="315883"/>
                </a:cubicBezTo>
                <a:cubicBezTo>
                  <a:pt x="2428241" y="264159"/>
                  <a:pt x="2516448" y="132079"/>
                  <a:pt x="2604655" y="0"/>
                </a:cubicBez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228600" y="1662581"/>
            <a:ext cx="49530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 smtClean="0"/>
              <a:t>Measures how “bad” the coverage is.</a:t>
            </a:r>
            <a:endParaRPr lang="en-US" sz="1700" dirty="0"/>
          </a:p>
        </p:txBody>
      </p:sp>
      <p:sp>
        <p:nvSpPr>
          <p:cNvPr id="22" name="Bent-Up Arrow 21"/>
          <p:cNvSpPr/>
          <p:nvPr/>
        </p:nvSpPr>
        <p:spPr>
          <a:xfrm flipV="1">
            <a:off x="3505200" y="724481"/>
            <a:ext cx="336642" cy="459954"/>
          </a:xfrm>
          <a:prstGeom prst="bentUpArrow">
            <a:avLst>
              <a:gd name="adj1" fmla="val 5635"/>
              <a:gd name="adj2" fmla="val 14726"/>
              <a:gd name="adj3" fmla="val 25000"/>
            </a:avLst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1676400" y="431713"/>
            <a:ext cx="1828800" cy="461665"/>
            <a:chOff x="2514600" y="1295400"/>
            <a:chExt cx="1828800" cy="461665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2590800" y="1353030"/>
              <a:ext cx="838200" cy="2029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4" name="TextBox 23"/>
            <p:cNvSpPr txBox="1"/>
            <p:nvPr/>
          </p:nvSpPr>
          <p:spPr>
            <a:xfrm>
              <a:off x="2514600" y="1295400"/>
              <a:ext cx="18288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 smtClean="0"/>
                <a:t>                      is smooth, </a:t>
              </a:r>
              <a:br>
                <a:rPr lang="en-US" sz="1200" dirty="0" smtClean="0"/>
              </a:br>
              <a:r>
                <a:rPr lang="en-US" sz="1200" dirty="0" smtClean="0"/>
                <a:t>strictly increasing.</a:t>
              </a:r>
              <a:endParaRPr lang="en-US" sz="12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895600" y="1371600"/>
              <a:ext cx="38100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  +</a:t>
              </a:r>
              <a:endParaRPr lang="en-US" sz="10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297186" y="1371600"/>
              <a:ext cx="36041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  +</a:t>
              </a:r>
              <a:endParaRPr lang="en-US" sz="1000" dirty="0"/>
            </a:p>
          </p:txBody>
        </p:sp>
      </p:grpSp>
      <p:sp>
        <p:nvSpPr>
          <p:cNvPr id="30" name="Bent-Up Arrow 29"/>
          <p:cNvSpPr/>
          <p:nvPr/>
        </p:nvSpPr>
        <p:spPr>
          <a:xfrm flipH="1" flipV="1">
            <a:off x="4012692" y="724615"/>
            <a:ext cx="330708" cy="459954"/>
          </a:xfrm>
          <a:prstGeom prst="bentUpArrow">
            <a:avLst>
              <a:gd name="adj1" fmla="val 5635"/>
              <a:gd name="adj2" fmla="val 14726"/>
              <a:gd name="adj3" fmla="val 25000"/>
            </a:avLst>
          </a:prstGeom>
          <a:solidFill>
            <a:srgbClr val="FF0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343400" y="427248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</a:rPr>
              <a:t>Distance function (metric)</a:t>
            </a:r>
            <a:endParaRPr lang="en-US" sz="1200" b="1" dirty="0">
              <a:solidFill>
                <a:srgbClr val="FF0000"/>
              </a:solidFill>
            </a:endParaRPr>
          </a:p>
        </p:txBody>
      </p:sp>
      <p:sp>
        <p:nvSpPr>
          <p:cNvPr id="32" name="Bent-Up Arrow 31"/>
          <p:cNvSpPr/>
          <p:nvPr/>
        </p:nvSpPr>
        <p:spPr>
          <a:xfrm flipH="1">
            <a:off x="4800600" y="1574713"/>
            <a:ext cx="272958" cy="457200"/>
          </a:xfrm>
          <a:prstGeom prst="bentUpArrow">
            <a:avLst>
              <a:gd name="adj1" fmla="val 5635"/>
              <a:gd name="adj2" fmla="val 14726"/>
              <a:gd name="adj3" fmla="val 25000"/>
            </a:avLst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4800600" y="1831114"/>
            <a:ext cx="838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/>
              <a:t>weight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6200" y="2108113"/>
            <a:ext cx="403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Optimal coverage problem:</a:t>
            </a:r>
            <a:endParaRPr lang="en-US" b="1" dirty="0"/>
          </a:p>
        </p:txBody>
      </p:sp>
      <p:grpSp>
        <p:nvGrpSpPr>
          <p:cNvPr id="37" name="Group 36"/>
          <p:cNvGrpSpPr/>
          <p:nvPr/>
        </p:nvGrpSpPr>
        <p:grpSpPr>
          <a:xfrm>
            <a:off x="838200" y="2392315"/>
            <a:ext cx="1905000" cy="553998"/>
            <a:chOff x="533400" y="3332202"/>
            <a:chExt cx="1905000" cy="553998"/>
          </a:xfrm>
        </p:grpSpPr>
        <p:sp>
          <p:nvSpPr>
            <p:cNvPr id="35" name="TextBox 34"/>
            <p:cNvSpPr txBox="1"/>
            <p:nvPr/>
          </p:nvSpPr>
          <p:spPr>
            <a:xfrm>
              <a:off x="533400" y="3332202"/>
              <a:ext cx="106680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 smtClean="0">
                  <a:latin typeface="Times New Roman" pitchFamily="18" charset="0"/>
                  <a:cs typeface="Times New Roman" pitchFamily="18" charset="0"/>
                </a:rPr>
                <a:t>argmin</a:t>
              </a:r>
              <a:endParaRPr lang="en-US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en-US" sz="1200" i="1" dirty="0" smtClean="0">
                  <a:latin typeface="Times New Roman" pitchFamily="18" charset="0"/>
                  <a:cs typeface="Times New Roman" pitchFamily="18" charset="0"/>
                </a:rPr>
                <a:t>P</a:t>
              </a:r>
              <a:r>
                <a:rPr lang="en-US" sz="12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sz="1200" i="1" dirty="0">
                  <a:latin typeface="Times New Roman" pitchFamily="18" charset="0"/>
                  <a:cs typeface="Times New Roman" pitchFamily="18" charset="0"/>
                </a:rPr>
                <a:t>W</a:t>
              </a:r>
            </a:p>
          </p:txBody>
        </p:sp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1447800" y="3352800"/>
              <a:ext cx="990600" cy="4237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8" name="TextBox 37"/>
          <p:cNvSpPr txBox="1"/>
          <p:nvPr/>
        </p:nvSpPr>
        <p:spPr>
          <a:xfrm>
            <a:off x="228600" y="2412913"/>
            <a:ext cx="1066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Solve:</a:t>
            </a:r>
            <a:endParaRPr 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7620000" y="4622713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i="1" dirty="0" smtClean="0">
                <a:latin typeface="Times New Roman"/>
                <a:cs typeface="Times New Roman"/>
              </a:rPr>
              <a:t>Ω</a:t>
            </a:r>
            <a:endParaRPr lang="en-US" sz="2400" i="1" dirty="0"/>
          </a:p>
        </p:txBody>
      </p:sp>
      <p:sp>
        <p:nvSpPr>
          <p:cNvPr id="44" name="TextBox 43"/>
          <p:cNvSpPr txBox="1"/>
          <p:nvPr/>
        </p:nvSpPr>
        <p:spPr>
          <a:xfrm>
            <a:off x="1624581" y="3472190"/>
            <a:ext cx="220980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rgbClr val="C00000"/>
                </a:solidFill>
              </a:rPr>
              <a:t>Generalized </a:t>
            </a:r>
            <a:r>
              <a:rPr lang="en-US" sz="1100" b="1" dirty="0" err="1" smtClean="0">
                <a:solidFill>
                  <a:srgbClr val="C00000"/>
                </a:solidFill>
              </a:rPr>
              <a:t>Voronoi</a:t>
            </a:r>
            <a:r>
              <a:rPr lang="en-US" sz="1100" b="1" dirty="0" smtClean="0">
                <a:solidFill>
                  <a:srgbClr val="C00000"/>
                </a:solidFill>
              </a:rPr>
              <a:t> Tessellation</a:t>
            </a:r>
            <a:endParaRPr lang="en-US" sz="1100" b="1" dirty="0">
              <a:solidFill>
                <a:srgbClr val="C00000"/>
              </a:solidFill>
            </a:endParaRPr>
          </a:p>
        </p:txBody>
      </p:sp>
      <p:pic>
        <p:nvPicPr>
          <p:cNvPr id="50" name="Picture 3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09600" y="6157131"/>
            <a:ext cx="1600200" cy="70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9" name="Group 78"/>
          <p:cNvGrpSpPr/>
          <p:nvPr/>
        </p:nvGrpSpPr>
        <p:grpSpPr>
          <a:xfrm>
            <a:off x="5382768" y="2260513"/>
            <a:ext cx="3608832" cy="2340864"/>
            <a:chOff x="9372600" y="2209800"/>
            <a:chExt cx="2819400" cy="1828800"/>
          </a:xfrm>
        </p:grpSpPr>
        <p:sp>
          <p:nvSpPr>
            <p:cNvPr id="55" name="Rectangle 54"/>
            <p:cNvSpPr/>
            <p:nvPr/>
          </p:nvSpPr>
          <p:spPr bwMode="auto">
            <a:xfrm>
              <a:off x="9677400" y="2286000"/>
              <a:ext cx="2514600" cy="17526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6" charset="0"/>
              </a:endParaRPr>
            </a:p>
          </p:txBody>
        </p:sp>
        <p:cxnSp>
          <p:nvCxnSpPr>
            <p:cNvPr id="56" name="Straight Connector 55"/>
            <p:cNvCxnSpPr/>
            <p:nvPr/>
          </p:nvCxnSpPr>
          <p:spPr bwMode="auto">
            <a:xfrm>
              <a:off x="10287000" y="2286000"/>
              <a:ext cx="914400" cy="8382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7" name="Straight Connector 56"/>
            <p:cNvCxnSpPr/>
            <p:nvPr/>
          </p:nvCxnSpPr>
          <p:spPr bwMode="auto">
            <a:xfrm rot="5400000" flipH="1" flipV="1">
              <a:off x="10287000" y="3124200"/>
              <a:ext cx="914400" cy="914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11201400" y="3124200"/>
              <a:ext cx="987795" cy="607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accent2">
                  <a:lumMod val="50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9" name="Oval 58"/>
            <p:cNvSpPr/>
            <p:nvPr/>
          </p:nvSpPr>
          <p:spPr bwMode="auto">
            <a:xfrm>
              <a:off x="11201400" y="2502932"/>
              <a:ext cx="76200" cy="76200"/>
            </a:xfrm>
            <a:prstGeom prst="ellipse">
              <a:avLst/>
            </a:prstGeom>
            <a:solidFill>
              <a:schemeClr val="accent2"/>
            </a:solidFill>
            <a:ln w="952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6" charset="0"/>
              </a:endParaRP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11201400" y="3657600"/>
              <a:ext cx="76200" cy="76200"/>
            </a:xfrm>
            <a:prstGeom prst="ellipse">
              <a:avLst/>
            </a:prstGeom>
            <a:solidFill>
              <a:schemeClr val="accent2"/>
            </a:solidFill>
            <a:ln w="952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6" charset="0"/>
              </a:endParaRPr>
            </a:p>
          </p:txBody>
        </p:sp>
        <p:sp>
          <p:nvSpPr>
            <p:cNvPr id="61" name="Oval 60"/>
            <p:cNvSpPr/>
            <p:nvPr/>
          </p:nvSpPr>
          <p:spPr bwMode="auto">
            <a:xfrm>
              <a:off x="10590178" y="3080426"/>
              <a:ext cx="76200" cy="76200"/>
            </a:xfrm>
            <a:prstGeom prst="ellipse">
              <a:avLst/>
            </a:prstGeom>
            <a:solidFill>
              <a:schemeClr val="accent2"/>
            </a:solidFill>
            <a:ln w="9525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6" charset="0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9372600" y="3733800"/>
              <a:ext cx="381000" cy="288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i="1" dirty="0" smtClean="0">
                  <a:latin typeface="Times New Roman"/>
                  <a:cs typeface="Times New Roman"/>
                </a:rPr>
                <a:t>Ω</a:t>
              </a:r>
              <a:endParaRPr lang="en-US" i="1" dirty="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1201400" y="2209800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p</a:t>
              </a:r>
              <a:r>
                <a:rPr lang="en-US" baseline="-25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en-US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1201400" y="3593068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p</a:t>
              </a:r>
              <a:r>
                <a:rPr lang="en-US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10287000" y="2907268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p</a:t>
              </a:r>
              <a:r>
                <a:rPr lang="en-US" baseline="-25000" dirty="0" smtClean="0">
                  <a:latin typeface="Times New Roman" pitchFamily="18" charset="0"/>
                  <a:cs typeface="Times New Roman" pitchFamily="18" charset="0"/>
                </a:rPr>
                <a:t>3</a:t>
              </a:r>
              <a:endParaRPr lang="en-US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68" name="Straight Connector 67"/>
            <p:cNvCxnSpPr/>
            <p:nvPr/>
          </p:nvCxnSpPr>
          <p:spPr>
            <a:xfrm flipV="1">
              <a:off x="10642724" y="2542478"/>
              <a:ext cx="602166" cy="575403"/>
            </a:xfrm>
            <a:prstGeom prst="line">
              <a:avLst/>
            </a:prstGeom>
            <a:ln>
              <a:solidFill>
                <a:schemeClr val="tx2">
                  <a:lumMod val="20000"/>
                  <a:lumOff val="8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10665026" y="3113423"/>
              <a:ext cx="1155268" cy="4460"/>
            </a:xfrm>
            <a:prstGeom prst="line">
              <a:avLst/>
            </a:prstGeom>
            <a:ln>
              <a:solidFill>
                <a:schemeClr val="tx2">
                  <a:lumMod val="20000"/>
                  <a:lumOff val="8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10640494" y="3124571"/>
              <a:ext cx="589899" cy="583209"/>
            </a:xfrm>
            <a:prstGeom prst="line">
              <a:avLst/>
            </a:prstGeom>
            <a:ln>
              <a:solidFill>
                <a:schemeClr val="tx2">
                  <a:lumMod val="20000"/>
                  <a:lumOff val="8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TextBox 82"/>
          <p:cNvSpPr txBox="1"/>
          <p:nvPr/>
        </p:nvSpPr>
        <p:spPr>
          <a:xfrm>
            <a:off x="304800" y="5562600"/>
            <a:ext cx="548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4625" indent="-174625">
              <a:buFont typeface="Arial" pitchFamily="34" charset="0"/>
              <a:buChar char="•"/>
            </a:pPr>
            <a:r>
              <a:rPr lang="en-US" dirty="0" smtClean="0"/>
              <a:t>Tessellation boundaries are </a:t>
            </a:r>
            <a:br>
              <a:rPr lang="en-US" dirty="0" smtClean="0"/>
            </a:br>
            <a:r>
              <a:rPr lang="en-US" dirty="0" smtClean="0"/>
              <a:t>perpendicular bisectors of lines joining the robots.</a:t>
            </a:r>
            <a:endParaRPr lang="en-US" dirty="0"/>
          </a:p>
        </p:txBody>
      </p:sp>
      <p:grpSp>
        <p:nvGrpSpPr>
          <p:cNvPr id="89" name="Group 88"/>
          <p:cNvGrpSpPr/>
          <p:nvPr/>
        </p:nvGrpSpPr>
        <p:grpSpPr>
          <a:xfrm>
            <a:off x="5715000" y="5867400"/>
            <a:ext cx="3657600" cy="457200"/>
            <a:chOff x="5715000" y="6096000"/>
            <a:chExt cx="3657600" cy="457200"/>
          </a:xfrm>
        </p:grpSpPr>
        <p:pic>
          <p:nvPicPr>
            <p:cNvPr id="49" name="Picture 7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6858001" y="6172200"/>
              <a:ext cx="1828799" cy="3526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2" name="TextBox 51"/>
            <p:cNvSpPr txBox="1"/>
            <p:nvPr/>
          </p:nvSpPr>
          <p:spPr>
            <a:xfrm>
              <a:off x="5715000" y="6172200"/>
              <a:ext cx="3657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Control law:</a:t>
              </a:r>
              <a:endParaRPr lang="en-US" sz="1600" dirty="0"/>
            </a:p>
          </p:txBody>
        </p:sp>
        <p:sp>
          <p:nvSpPr>
            <p:cNvPr id="87" name="Rectangle 86"/>
            <p:cNvSpPr/>
            <p:nvPr/>
          </p:nvSpPr>
          <p:spPr>
            <a:xfrm>
              <a:off x="5715000" y="6096000"/>
              <a:ext cx="3276600" cy="457200"/>
            </a:xfrm>
            <a:prstGeom prst="rect">
              <a:avLst/>
            </a:prstGeom>
            <a:solidFill>
              <a:schemeClr val="accent2">
                <a:lumMod val="75000"/>
                <a:alpha val="9000"/>
              </a:schemeClr>
            </a:solidFill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8" name="Bent-Up Arrow 87"/>
          <p:cNvSpPr/>
          <p:nvPr/>
        </p:nvSpPr>
        <p:spPr>
          <a:xfrm>
            <a:off x="7010400" y="6400800"/>
            <a:ext cx="333829" cy="137886"/>
          </a:xfrm>
          <a:prstGeom prst="bentUp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TextBox 89"/>
          <p:cNvSpPr txBox="1"/>
          <p:nvPr/>
        </p:nvSpPr>
        <p:spPr>
          <a:xfrm>
            <a:off x="3276600" y="6324600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Continuous-time version of Lloyd’s algorithm </a:t>
            </a:r>
            <a:r>
              <a:rPr lang="en-US" sz="1400" b="1" i="1" dirty="0" smtClean="0">
                <a:solidFill>
                  <a:schemeClr val="accent1">
                    <a:lumMod val="75000"/>
                  </a:schemeClr>
                </a:solidFill>
              </a:rPr>
              <a:t>(Cortes, et al., MED ’02)</a:t>
            </a:r>
          </a:p>
        </p:txBody>
      </p:sp>
      <p:sp>
        <p:nvSpPr>
          <p:cNvPr id="91" name="Rectangle 90"/>
          <p:cNvSpPr/>
          <p:nvPr/>
        </p:nvSpPr>
        <p:spPr>
          <a:xfrm>
            <a:off x="3810000" y="5334000"/>
            <a:ext cx="2590800" cy="381000"/>
          </a:xfrm>
          <a:prstGeom prst="rect">
            <a:avLst/>
          </a:prstGeom>
          <a:solidFill>
            <a:schemeClr val="bg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228600" y="5105400"/>
            <a:ext cx="571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Solution for convex environments and Euclidean metric: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76200" y="3039814"/>
            <a:ext cx="1219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where,</a:t>
            </a:r>
            <a:endParaRPr lang="en-US" sz="1200" dirty="0"/>
          </a:p>
        </p:txBody>
      </p:sp>
      <p:grpSp>
        <p:nvGrpSpPr>
          <p:cNvPr id="85" name="Group 84"/>
          <p:cNvGrpSpPr/>
          <p:nvPr/>
        </p:nvGrpSpPr>
        <p:grpSpPr>
          <a:xfrm>
            <a:off x="152400" y="3657600"/>
            <a:ext cx="2971800" cy="615553"/>
            <a:chOff x="152400" y="4191000"/>
            <a:chExt cx="2971800" cy="615553"/>
          </a:xfrm>
        </p:grpSpPr>
        <p:sp>
          <p:nvSpPr>
            <p:cNvPr id="84" name="TextBox 83"/>
            <p:cNvSpPr txBox="1"/>
            <p:nvPr/>
          </p:nvSpPr>
          <p:spPr>
            <a:xfrm>
              <a:off x="152400" y="4191000"/>
              <a:ext cx="297180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Control law:</a:t>
              </a:r>
            </a:p>
            <a:p>
              <a:r>
                <a:rPr lang="en-US" sz="1600" dirty="0"/>
                <a:t> </a:t>
              </a:r>
              <a:r>
                <a:rPr lang="en-US" sz="1600" dirty="0" smtClean="0"/>
                <a:t>   Follow gradient of         :</a:t>
              </a:r>
              <a:endParaRPr lang="en-US" sz="1600" dirty="0"/>
            </a:p>
          </p:txBody>
        </p:sp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1981200" y="4430295"/>
              <a:ext cx="326991" cy="311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96" name="Rounded Rectangle 95"/>
          <p:cNvSpPr/>
          <p:nvPr/>
        </p:nvSpPr>
        <p:spPr>
          <a:xfrm>
            <a:off x="76200" y="2108113"/>
            <a:ext cx="2743200" cy="838200"/>
          </a:xfrm>
          <a:prstGeom prst="roundRect">
            <a:avLst>
              <a:gd name="adj" fmla="val 8334"/>
            </a:avLst>
          </a:prstGeom>
          <a:solidFill>
            <a:schemeClr val="accent2">
              <a:lumMod val="75000"/>
              <a:alpha val="5000"/>
            </a:schemeClr>
          </a:solidFill>
          <a:ln w="952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oup 102"/>
          <p:cNvGrpSpPr/>
          <p:nvPr/>
        </p:nvGrpSpPr>
        <p:grpSpPr>
          <a:xfrm>
            <a:off x="457200" y="4712732"/>
            <a:ext cx="5257800" cy="246221"/>
            <a:chOff x="609600" y="5029200"/>
            <a:chExt cx="3581400" cy="246221"/>
          </a:xfrm>
        </p:grpSpPr>
        <p:sp>
          <p:nvSpPr>
            <p:cNvPr id="97" name="TextBox 96"/>
            <p:cNvSpPr txBox="1"/>
            <p:nvPr/>
          </p:nvSpPr>
          <p:spPr>
            <a:xfrm>
              <a:off x="609600" y="5029200"/>
              <a:ext cx="35814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>
                  <a:solidFill>
                    <a:schemeClr val="tx2">
                      <a:lumMod val="75000"/>
                    </a:schemeClr>
                  </a:solidFill>
                </a:rPr>
                <a:t>(Converges asymptotically, as seen using          as a </a:t>
              </a:r>
              <a:r>
                <a:rPr lang="en-US" sz="1000" dirty="0" err="1" smtClean="0">
                  <a:solidFill>
                    <a:schemeClr val="tx2">
                      <a:lumMod val="75000"/>
                    </a:schemeClr>
                  </a:solidFill>
                </a:rPr>
                <a:t>Lyapunov</a:t>
              </a:r>
              <a:r>
                <a:rPr lang="en-US" sz="1000" dirty="0" smtClean="0">
                  <a:solidFill>
                    <a:schemeClr val="tx2">
                      <a:lumMod val="75000"/>
                    </a:schemeClr>
                  </a:solidFill>
                </a:rPr>
                <a:t> function candidate)</a:t>
              </a:r>
              <a:endParaRPr lang="en-US" sz="1000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pic>
          <p:nvPicPr>
            <p:cNvPr id="102" name="Picture 101"/>
            <p:cNvPicPr>
              <a:picLocks noChangeAspect="1" noChangeArrowheads="1"/>
            </p:cNvPicPr>
            <p:nvPr/>
          </p:nvPicPr>
          <p:blipFill>
            <a:blip r:embed="rId15">
              <a:grayscl/>
              <a:lum bright="20000" contrast="-20000"/>
            </a:blip>
            <a:srcRect/>
            <a:stretch>
              <a:fillRect/>
            </a:stretch>
          </p:blipFill>
          <p:spPr bwMode="auto">
            <a:xfrm>
              <a:off x="2062922" y="5048310"/>
              <a:ext cx="178498" cy="1697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92" name="Right Arrow 91"/>
          <p:cNvSpPr/>
          <p:nvPr/>
        </p:nvSpPr>
        <p:spPr>
          <a:xfrm>
            <a:off x="2895600" y="2438400"/>
            <a:ext cx="228600" cy="152400"/>
          </a:xfrm>
          <a:prstGeom prst="right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177632" y="2300288"/>
            <a:ext cx="2537368" cy="4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3" name="Left Brace 92"/>
          <p:cNvSpPr/>
          <p:nvPr/>
        </p:nvSpPr>
        <p:spPr>
          <a:xfrm rot="16200000">
            <a:off x="4762500" y="2019299"/>
            <a:ext cx="152400" cy="1447800"/>
          </a:xfrm>
          <a:prstGeom prst="leftBrace">
            <a:avLst/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TextBox 105"/>
          <p:cNvSpPr txBox="1"/>
          <p:nvPr/>
        </p:nvSpPr>
        <p:spPr>
          <a:xfrm>
            <a:off x="304800" y="6182380"/>
            <a:ext cx="373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4625" indent="-174625">
              <a:buFont typeface="Arial" pitchFamily="34" charset="0"/>
              <a:buChar char="•"/>
            </a:pPr>
            <a:endParaRPr lang="en-US" sz="1000" dirty="0" smtClean="0"/>
          </a:p>
          <a:p>
            <a:pPr marL="174625" indent="-174625">
              <a:buFont typeface="Arial" pitchFamily="34" charset="0"/>
              <a:buChar char="•"/>
            </a:pPr>
            <a:r>
              <a:rPr lang="en-US" dirty="0" smtClean="0"/>
              <a:t>                                 </a:t>
            </a:r>
            <a:r>
              <a:rPr lang="en-US" dirty="0" smtClean="0">
                <a:latin typeface="Times New Roman"/>
                <a:cs typeface="Times New Roman"/>
              </a:rPr>
              <a:t>→</a:t>
            </a:r>
            <a:r>
              <a:rPr lang="en-US" dirty="0" smtClean="0">
                <a:cs typeface="Times New Roman"/>
              </a:rPr>
              <a:t> </a:t>
            </a:r>
            <a:r>
              <a:rPr lang="en-US" dirty="0" err="1" smtClean="0">
                <a:cs typeface="Times New Roman"/>
              </a:rPr>
              <a:t>centroid</a:t>
            </a:r>
            <a:r>
              <a:rPr lang="en-US" dirty="0" smtClean="0">
                <a:cs typeface="Times New Roman"/>
              </a:rPr>
              <a:t>.</a:t>
            </a:r>
            <a:endParaRPr lang="en-US" dirty="0" smtClean="0"/>
          </a:p>
        </p:txBody>
      </p:sp>
      <p:grpSp>
        <p:nvGrpSpPr>
          <p:cNvPr id="115" name="Group 114"/>
          <p:cNvGrpSpPr/>
          <p:nvPr/>
        </p:nvGrpSpPr>
        <p:grpSpPr>
          <a:xfrm>
            <a:off x="5768788" y="1295400"/>
            <a:ext cx="2884145" cy="3599329"/>
            <a:chOff x="5768788" y="1295400"/>
            <a:chExt cx="2884145" cy="3599329"/>
          </a:xfrm>
        </p:grpSpPr>
        <p:sp>
          <p:nvSpPr>
            <p:cNvPr id="107" name="Freeform 106"/>
            <p:cNvSpPr/>
            <p:nvPr/>
          </p:nvSpPr>
          <p:spPr>
            <a:xfrm>
              <a:off x="5768788" y="2924735"/>
              <a:ext cx="1015253" cy="248771"/>
            </a:xfrm>
            <a:custGeom>
              <a:avLst/>
              <a:gdLst>
                <a:gd name="connsiteX0" fmla="*/ 0 w 1015253"/>
                <a:gd name="connsiteY0" fmla="*/ 0 h 248771"/>
                <a:gd name="connsiteX1" fmla="*/ 524436 w 1015253"/>
                <a:gd name="connsiteY1" fmla="*/ 194983 h 248771"/>
                <a:gd name="connsiteX2" fmla="*/ 1015253 w 1015253"/>
                <a:gd name="connsiteY2" fmla="*/ 248771 h 248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15253" h="248771">
                  <a:moveTo>
                    <a:pt x="0" y="0"/>
                  </a:moveTo>
                  <a:cubicBezTo>
                    <a:pt x="177613" y="76760"/>
                    <a:pt x="355227" y="153521"/>
                    <a:pt x="524436" y="194983"/>
                  </a:cubicBezTo>
                  <a:cubicBezTo>
                    <a:pt x="693645" y="236445"/>
                    <a:pt x="854449" y="242608"/>
                    <a:pt x="1015253" y="248771"/>
                  </a:cubicBezTo>
                </a:path>
              </a:pathLst>
            </a:custGeom>
            <a:ln>
              <a:solidFill>
                <a:schemeClr val="accent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682067" y="3166782"/>
              <a:ext cx="95251" cy="1727947"/>
            </a:xfrm>
            <a:custGeom>
              <a:avLst/>
              <a:gdLst>
                <a:gd name="connsiteX0" fmla="*/ 95251 w 95251"/>
                <a:gd name="connsiteY0" fmla="*/ 0 h 1727947"/>
                <a:gd name="connsiteX1" fmla="*/ 1121 w 95251"/>
                <a:gd name="connsiteY1" fmla="*/ 914400 h 1727947"/>
                <a:gd name="connsiteX2" fmla="*/ 88527 w 95251"/>
                <a:gd name="connsiteY2" fmla="*/ 1727947 h 1727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1" h="1727947">
                  <a:moveTo>
                    <a:pt x="95251" y="0"/>
                  </a:moveTo>
                  <a:cubicBezTo>
                    <a:pt x="48746" y="313204"/>
                    <a:pt x="2242" y="626409"/>
                    <a:pt x="1121" y="914400"/>
                  </a:cubicBezTo>
                  <a:cubicBezTo>
                    <a:pt x="0" y="1202391"/>
                    <a:pt x="44263" y="1465169"/>
                    <a:pt x="88527" y="1727947"/>
                  </a:cubicBezTo>
                </a:path>
              </a:pathLst>
            </a:custGeom>
            <a:ln>
              <a:solidFill>
                <a:schemeClr val="accent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790363" y="2951628"/>
              <a:ext cx="437431" cy="239461"/>
            </a:xfrm>
            <a:custGeom>
              <a:avLst/>
              <a:gdLst>
                <a:gd name="connsiteX0" fmla="*/ 0 w 470647"/>
                <a:gd name="connsiteY0" fmla="*/ 201706 h 242048"/>
                <a:gd name="connsiteX1" fmla="*/ 168088 w 470647"/>
                <a:gd name="connsiteY1" fmla="*/ 208430 h 242048"/>
                <a:gd name="connsiteX2" fmla="*/ 470647 w 470647"/>
                <a:gd name="connsiteY2" fmla="*/ 0 h 242048"/>
                <a:gd name="connsiteX0" fmla="*/ 0 w 415939"/>
                <a:gd name="connsiteY0" fmla="*/ 234921 h 255092"/>
                <a:gd name="connsiteX1" fmla="*/ 113380 w 415939"/>
                <a:gd name="connsiteY1" fmla="*/ 208430 h 255092"/>
                <a:gd name="connsiteX2" fmla="*/ 415939 w 415939"/>
                <a:gd name="connsiteY2" fmla="*/ 0 h 255092"/>
                <a:gd name="connsiteX0" fmla="*/ 0 w 437431"/>
                <a:gd name="connsiteY0" fmla="*/ 219290 h 244978"/>
                <a:gd name="connsiteX1" fmla="*/ 134872 w 437431"/>
                <a:gd name="connsiteY1" fmla="*/ 208430 h 244978"/>
                <a:gd name="connsiteX2" fmla="*/ 437431 w 437431"/>
                <a:gd name="connsiteY2" fmla="*/ 0 h 244978"/>
                <a:gd name="connsiteX0" fmla="*/ 0 w 437431"/>
                <a:gd name="connsiteY0" fmla="*/ 219290 h 239461"/>
                <a:gd name="connsiteX1" fmla="*/ 226703 w 437431"/>
                <a:gd name="connsiteY1" fmla="*/ 159584 h 239461"/>
                <a:gd name="connsiteX2" fmla="*/ 437431 w 437431"/>
                <a:gd name="connsiteY2" fmla="*/ 0 h 239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7431" h="239461">
                  <a:moveTo>
                    <a:pt x="0" y="219290"/>
                  </a:moveTo>
                  <a:cubicBezTo>
                    <a:pt x="44823" y="239461"/>
                    <a:pt x="153798" y="196132"/>
                    <a:pt x="226703" y="159584"/>
                  </a:cubicBezTo>
                  <a:cubicBezTo>
                    <a:pt x="299608" y="123036"/>
                    <a:pt x="325372" y="87406"/>
                    <a:pt x="437431" y="0"/>
                  </a:cubicBezTo>
                </a:path>
              </a:pathLst>
            </a:custGeom>
            <a:ln>
              <a:solidFill>
                <a:schemeClr val="accent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213600" y="2946400"/>
              <a:ext cx="1439333" cy="414867"/>
            </a:xfrm>
            <a:custGeom>
              <a:avLst/>
              <a:gdLst>
                <a:gd name="connsiteX0" fmla="*/ 0 w 1439333"/>
                <a:gd name="connsiteY0" fmla="*/ 0 h 414867"/>
                <a:gd name="connsiteX1" fmla="*/ 635000 w 1439333"/>
                <a:gd name="connsiteY1" fmla="*/ 101600 h 414867"/>
                <a:gd name="connsiteX2" fmla="*/ 1439333 w 1439333"/>
                <a:gd name="connsiteY2" fmla="*/ 414867 h 414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9333" h="414867">
                  <a:moveTo>
                    <a:pt x="0" y="0"/>
                  </a:moveTo>
                  <a:cubicBezTo>
                    <a:pt x="197555" y="16228"/>
                    <a:pt x="395111" y="32456"/>
                    <a:pt x="635000" y="101600"/>
                  </a:cubicBezTo>
                  <a:cubicBezTo>
                    <a:pt x="874889" y="170744"/>
                    <a:pt x="1157111" y="292805"/>
                    <a:pt x="1439333" y="414867"/>
                  </a:cubicBezTo>
                </a:path>
              </a:pathLst>
            </a:custGeom>
            <a:ln>
              <a:solidFill>
                <a:schemeClr val="accent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790266" y="1295400"/>
              <a:ext cx="516761" cy="1676400"/>
            </a:xfrm>
            <a:custGeom>
              <a:avLst/>
              <a:gdLst>
                <a:gd name="connsiteX0" fmla="*/ 414866 w 636410"/>
                <a:gd name="connsiteY0" fmla="*/ 1651000 h 1651000"/>
                <a:gd name="connsiteX1" fmla="*/ 567266 w 636410"/>
                <a:gd name="connsiteY1" fmla="*/ 1007533 h 1651000"/>
                <a:gd name="connsiteX2" fmla="*/ 0 w 636410"/>
                <a:gd name="connsiteY2" fmla="*/ 0 h 1651000"/>
                <a:gd name="connsiteX0" fmla="*/ 414866 w 525638"/>
                <a:gd name="connsiteY0" fmla="*/ 1651000 h 1651000"/>
                <a:gd name="connsiteX1" fmla="*/ 409883 w 525638"/>
                <a:gd name="connsiteY1" fmla="*/ 886729 h 1651000"/>
                <a:gd name="connsiteX2" fmla="*/ 0 w 525638"/>
                <a:gd name="connsiteY2" fmla="*/ 0 h 1651000"/>
                <a:gd name="connsiteX0" fmla="*/ 414866 w 491686"/>
                <a:gd name="connsiteY0" fmla="*/ 1651000 h 1651000"/>
                <a:gd name="connsiteX1" fmla="*/ 409883 w 491686"/>
                <a:gd name="connsiteY1" fmla="*/ 886729 h 1651000"/>
                <a:gd name="connsiteX2" fmla="*/ 0 w 491686"/>
                <a:gd name="connsiteY2" fmla="*/ 0 h 165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1686" h="1651000">
                  <a:moveTo>
                    <a:pt x="414866" y="1651000"/>
                  </a:moveTo>
                  <a:cubicBezTo>
                    <a:pt x="491686" y="1431707"/>
                    <a:pt x="479027" y="1161896"/>
                    <a:pt x="409883" y="886729"/>
                  </a:cubicBezTo>
                  <a:cubicBezTo>
                    <a:pt x="340739" y="611562"/>
                    <a:pt x="249061" y="366183"/>
                    <a:pt x="0" y="0"/>
                  </a:cubicBezTo>
                </a:path>
              </a:pathLst>
            </a:custGeom>
            <a:ln>
              <a:solidFill>
                <a:schemeClr val="accent2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ounded Rectangle 93"/>
          <p:cNvSpPr/>
          <p:nvPr/>
        </p:nvSpPr>
        <p:spPr>
          <a:xfrm>
            <a:off x="817580" y="4206240"/>
            <a:ext cx="1468419" cy="518160"/>
          </a:xfrm>
          <a:prstGeom prst="roundRect">
            <a:avLst>
              <a:gd name="adj" fmla="val 8334"/>
            </a:avLst>
          </a:prstGeom>
          <a:solidFill>
            <a:schemeClr val="accent2">
              <a:lumMod val="75000"/>
              <a:alpha val="5000"/>
            </a:schemeClr>
          </a:solidFill>
          <a:ln w="952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TextBox 107"/>
          <p:cNvSpPr txBox="1"/>
          <p:nvPr/>
        </p:nvSpPr>
        <p:spPr>
          <a:xfrm>
            <a:off x="8610600" y="5918662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i="1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1" name="Slide Number Placeholder 1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31F89-2697-433A-991D-F6BFEA85FEC7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C 0.00434 0.02592 0.00885 0.05208 0.00399 0.08634 C -0.00087 0.1206 -0.01771 0.18055 -0.02969 0.20555 C -0.04167 0.23055 -0.06042 0.21898 -0.06754 0.23657 C -0.07466 0.25416 -0.0717 0.29606 -0.07292 0.3118 " pathEditMode="relative" rAng="0" ptsTypes="aaaaa">
                                      <p:cBhvr>
                                        <p:cTn id="7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" y="156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962 0.03426 0.03924 0.06851 0.04323 0.10092 C 0.04722 0.13333 0.02101 0.15509 0.02431 0.19467 C 0.0276 0.23426 0.04549 0.28634 0.06337 0.33865 " pathEditMode="relative" ptsTypes="aaaA">
                                      <p:cBhvr>
                                        <p:cTn id="7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96205E-6 C 0.01198 0.00115 0.0573 -0.00532 0.07205 0.00717 C 0.08681 0.01966 0.08542 0.06131 0.08889 0.07543 " pathEditMode="relative" rAng="0" ptsTypes="aaa">
                                      <p:cBhvr>
                                        <p:cTn id="7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" y="35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0074E-6 C -0.00695 0.01342 -0.01389 0.02707 -0.01216 0.03957 C -0.01042 0.05206 0.00677 0.06086 0.01076 0.07566 C 0.01475 0.09047 0.01163 0.11754 0.0118 0.12842 " pathEditMode="relative" rAng="0" ptsTypes="aaaa">
                                      <p:cBhvr>
                                        <p:cTn id="7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1" animBg="1"/>
      <p:bldP spid="6" grpId="2" animBg="1"/>
      <p:bldP spid="7" grpId="1" animBg="1"/>
      <p:bldP spid="7" grpId="2" animBg="1"/>
      <p:bldP spid="8" grpId="1" animBg="1"/>
      <p:bldP spid="8" grpId="2" animBg="1"/>
      <p:bldP spid="9" grpId="1" animBg="1"/>
      <p:bldP spid="9" grpId="2" animBg="1"/>
      <p:bldP spid="18" grpId="0" animBg="1"/>
      <p:bldP spid="18" grpId="1" animBg="1"/>
      <p:bldP spid="19" grpId="0" animBg="1"/>
      <p:bldP spid="19" grpId="1" animBg="1"/>
      <p:bldP spid="21" grpId="0"/>
      <p:bldP spid="22" grpId="0" animBg="1"/>
      <p:bldP spid="30" grpId="0" animBg="1"/>
      <p:bldP spid="31" grpId="0"/>
      <p:bldP spid="32" grpId="0" animBg="1"/>
      <p:bldP spid="33" grpId="0"/>
      <p:bldP spid="34" grpId="0"/>
      <p:bldP spid="38" grpId="0"/>
      <p:bldP spid="41" grpId="0"/>
      <p:bldP spid="44" grpId="1"/>
      <p:bldP spid="83" grpId="0"/>
      <p:bldP spid="88" grpId="0" animBg="1"/>
      <p:bldP spid="90" grpId="0"/>
      <p:bldP spid="46" grpId="0"/>
      <p:bldP spid="100" grpId="0"/>
      <p:bldP spid="96" grpId="0" animBg="1"/>
      <p:bldP spid="92" grpId="0" animBg="1"/>
      <p:bldP spid="93" grpId="0" animBg="1"/>
      <p:bldP spid="106" grpId="0"/>
      <p:bldP spid="94" grpId="0" animBg="1"/>
      <p:bldP spid="10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34316" y="6062077"/>
            <a:ext cx="1537884" cy="795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762000"/>
          </a:xfrm>
        </p:spPr>
        <p:txBody>
          <a:bodyPr>
            <a:normAutofit/>
          </a:bodyPr>
          <a:lstStyle/>
          <a:p>
            <a:r>
              <a:rPr lang="en-US" b="1" dirty="0" smtClean="0"/>
              <a:t>Non-Euclidean Distance Function</a:t>
            </a:r>
            <a:endParaRPr lang="en-US" sz="3100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1307068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Generalized </a:t>
            </a:r>
            <a:r>
              <a:rPr lang="en-US" b="1" dirty="0" err="1" smtClean="0"/>
              <a:t>Voronoi</a:t>
            </a:r>
            <a:r>
              <a:rPr lang="en-US" b="1" dirty="0" smtClean="0"/>
              <a:t> tessellations: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533400" y="1676400"/>
            <a:ext cx="5060493" cy="405451"/>
            <a:chOff x="807298" y="4267201"/>
            <a:chExt cx="4755302" cy="380999"/>
          </a:xfrm>
        </p:grpSpPr>
        <p:pic>
          <p:nvPicPr>
            <p:cNvPr id="7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090612" y="4276725"/>
              <a:ext cx="4471988" cy="371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TextBox 7"/>
            <p:cNvSpPr txBox="1"/>
            <p:nvPr/>
          </p:nvSpPr>
          <p:spPr>
            <a:xfrm>
              <a:off x="807298" y="4267201"/>
              <a:ext cx="781477" cy="34705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rIns="0" rtlCol="0">
              <a:spAutoFit/>
            </a:bodyPr>
            <a:lstStyle/>
            <a:p>
              <a:r>
                <a:rPr lang="en-US" i="1" dirty="0" err="1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n-US" i="1" baseline="-25000" dirty="0" err="1" smtClean="0"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en-US" i="1" baseline="-250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n-US" i="1" dirty="0" smtClean="0">
                  <a:latin typeface="Times New Roman" pitchFamily="18" charset="0"/>
                  <a:cs typeface="Times New Roman" pitchFamily="18" charset="0"/>
                </a:rPr>
                <a:t>P</a:t>
              </a:r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) =</a:t>
              </a: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381000" y="2133600"/>
            <a:ext cx="5334000" cy="388983"/>
            <a:chOff x="381000" y="1752600"/>
            <a:chExt cx="5334000" cy="388983"/>
          </a:xfrm>
        </p:grpSpPr>
        <p:sp>
          <p:nvSpPr>
            <p:cNvPr id="9" name="TextBox 8"/>
            <p:cNvSpPr txBox="1"/>
            <p:nvPr/>
          </p:nvSpPr>
          <p:spPr>
            <a:xfrm>
              <a:off x="381000" y="1764268"/>
              <a:ext cx="5334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Control Law – compute gradient of               :</a:t>
              </a:r>
              <a:endParaRPr lang="en-US" b="1" dirty="0"/>
            </a:p>
          </p:txBody>
        </p:sp>
        <p:pic>
          <p:nvPicPr>
            <p:cNvPr id="10" name="Picture 9"/>
            <p:cNvPicPr>
              <a:picLocks noChangeAspect="1" noChangeArrowheads="1"/>
            </p:cNvPicPr>
            <p:nvPr/>
          </p:nvPicPr>
          <p:blipFill>
            <a:blip r:embed="rId4"/>
            <a:srcRect r="32000"/>
            <a:stretch>
              <a:fillRect/>
            </a:stretch>
          </p:blipFill>
          <p:spPr bwMode="auto">
            <a:xfrm>
              <a:off x="3790443" y="1752600"/>
              <a:ext cx="705357" cy="3889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10" name="Group 109"/>
          <p:cNvGrpSpPr/>
          <p:nvPr/>
        </p:nvGrpSpPr>
        <p:grpSpPr>
          <a:xfrm>
            <a:off x="609600" y="3014990"/>
            <a:ext cx="4953000" cy="642610"/>
            <a:chOff x="457200" y="3853190"/>
            <a:chExt cx="4953000" cy="642610"/>
          </a:xfrm>
        </p:grpSpPr>
        <p:grpSp>
          <p:nvGrpSpPr>
            <p:cNvPr id="16" name="Group 15"/>
            <p:cNvGrpSpPr/>
            <p:nvPr/>
          </p:nvGrpSpPr>
          <p:grpSpPr>
            <a:xfrm>
              <a:off x="2512102" y="3853190"/>
              <a:ext cx="2898098" cy="463392"/>
              <a:chOff x="729580" y="4648200"/>
              <a:chExt cx="3812498" cy="609600"/>
            </a:xfrm>
          </p:grpSpPr>
          <p:pic>
            <p:nvPicPr>
              <p:cNvPr id="17" name="Picture 6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729580" y="4648200"/>
                <a:ext cx="3812498" cy="6096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8" name="TextBox 17"/>
              <p:cNvSpPr txBox="1"/>
              <p:nvPr/>
            </p:nvSpPr>
            <p:spPr>
              <a:xfrm>
                <a:off x="1434563" y="4724400"/>
                <a:ext cx="838200" cy="2834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1400" dirty="0" err="1" smtClean="0">
                    <a:latin typeface="Times New Roman" pitchFamily="18" charset="0"/>
                    <a:cs typeface="Times New Roman" pitchFamily="18" charset="0"/>
                  </a:rPr>
                  <a:t>argmin</a:t>
                </a:r>
                <a:endParaRPr lang="en-US" sz="1400" dirty="0"/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3581400" y="4234190"/>
              <a:ext cx="1676400" cy="261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100" b="1" dirty="0" smtClean="0">
                  <a:solidFill>
                    <a:srgbClr val="C00000"/>
                  </a:solidFill>
                </a:rPr>
                <a:t>Generalized </a:t>
              </a:r>
              <a:r>
                <a:rPr lang="en-US" sz="1100" b="1" dirty="0" err="1" smtClean="0">
                  <a:solidFill>
                    <a:srgbClr val="C00000"/>
                  </a:solidFill>
                </a:rPr>
                <a:t>Centroid</a:t>
              </a:r>
              <a:endParaRPr lang="en-US" sz="1100" b="1" dirty="0">
                <a:solidFill>
                  <a:srgbClr val="C00000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57200" y="3933111"/>
              <a:ext cx="21336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With geodesic metric it is,</a:t>
              </a:r>
              <a:endParaRPr lang="en-US" sz="1400" dirty="0"/>
            </a:p>
          </p:txBody>
        </p:sp>
      </p:grpSp>
      <p:sp>
        <p:nvSpPr>
          <p:cNvPr id="55" name="Rectangle 54"/>
          <p:cNvSpPr/>
          <p:nvPr/>
        </p:nvSpPr>
        <p:spPr>
          <a:xfrm>
            <a:off x="6200670" y="1373947"/>
            <a:ext cx="2710001" cy="2756289"/>
          </a:xfrm>
          <a:prstGeom prst="rect">
            <a:avLst/>
          </a:prstGeom>
          <a:solidFill>
            <a:srgbClr val="21F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4" name="Group 93"/>
          <p:cNvGrpSpPr/>
          <p:nvPr/>
        </p:nvGrpSpPr>
        <p:grpSpPr>
          <a:xfrm>
            <a:off x="7461281" y="1374264"/>
            <a:ext cx="1454119" cy="2739668"/>
            <a:chOff x="11213665" y="1275700"/>
            <a:chExt cx="1454119" cy="2739668"/>
          </a:xfrm>
        </p:grpSpPr>
        <p:sp>
          <p:nvSpPr>
            <p:cNvPr id="90" name="Rectangle 89"/>
            <p:cNvSpPr/>
            <p:nvPr/>
          </p:nvSpPr>
          <p:spPr>
            <a:xfrm>
              <a:off x="11213665" y="1275700"/>
              <a:ext cx="1454119" cy="1565630"/>
            </a:xfrm>
            <a:prstGeom prst="rect">
              <a:avLst/>
            </a:prstGeom>
            <a:solidFill>
              <a:srgbClr val="2AC4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Right Triangle 91"/>
            <p:cNvSpPr/>
            <p:nvPr/>
          </p:nvSpPr>
          <p:spPr>
            <a:xfrm flipH="1" flipV="1">
              <a:off x="11220144" y="2842260"/>
              <a:ext cx="1369742" cy="1173108"/>
            </a:xfrm>
            <a:prstGeom prst="rtTriangle">
              <a:avLst/>
            </a:prstGeom>
            <a:solidFill>
              <a:srgbClr val="2AC4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6192693" y="2947141"/>
            <a:ext cx="2628773" cy="1189740"/>
            <a:chOff x="9945077" y="2848577"/>
            <a:chExt cx="2628773" cy="1189740"/>
          </a:xfrm>
        </p:grpSpPr>
        <p:sp>
          <p:nvSpPr>
            <p:cNvPr id="98" name="Right Triangle 97"/>
            <p:cNvSpPr/>
            <p:nvPr/>
          </p:nvSpPr>
          <p:spPr>
            <a:xfrm>
              <a:off x="11186954" y="2848577"/>
              <a:ext cx="1386896" cy="1189740"/>
            </a:xfrm>
            <a:prstGeom prst="rtTriangle">
              <a:avLst/>
            </a:prstGeom>
            <a:solidFill>
              <a:srgbClr val="5586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Right Triangle 98"/>
            <p:cNvSpPr/>
            <p:nvPr/>
          </p:nvSpPr>
          <p:spPr>
            <a:xfrm flipH="1">
              <a:off x="9946225" y="2851977"/>
              <a:ext cx="1254324" cy="887206"/>
            </a:xfrm>
            <a:prstGeom prst="rtTriangle">
              <a:avLst/>
            </a:prstGeom>
            <a:solidFill>
              <a:srgbClr val="5586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9945077" y="3735754"/>
              <a:ext cx="1256323" cy="296983"/>
            </a:xfrm>
            <a:prstGeom prst="rect">
              <a:avLst/>
            </a:prstGeom>
            <a:solidFill>
              <a:srgbClr val="5586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Oval 40"/>
          <p:cNvSpPr/>
          <p:nvPr/>
        </p:nvSpPr>
        <p:spPr bwMode="auto">
          <a:xfrm>
            <a:off x="8287216" y="2717939"/>
            <a:ext cx="57150" cy="57150"/>
          </a:xfrm>
          <a:prstGeom prst="ellipse">
            <a:avLst/>
          </a:prstGeom>
          <a:solidFill>
            <a:srgbClr val="FF66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42" name="Oval 41"/>
          <p:cNvSpPr/>
          <p:nvPr/>
        </p:nvSpPr>
        <p:spPr bwMode="auto">
          <a:xfrm>
            <a:off x="7346146" y="3784739"/>
            <a:ext cx="57150" cy="57150"/>
          </a:xfrm>
          <a:prstGeom prst="ellipse">
            <a:avLst/>
          </a:prstGeom>
          <a:solidFill>
            <a:srgbClr val="FF66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6645106" y="2710319"/>
            <a:ext cx="57150" cy="57150"/>
          </a:xfrm>
          <a:prstGeom prst="ellipse">
            <a:avLst/>
          </a:prstGeom>
          <a:solidFill>
            <a:srgbClr val="FF66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363416" y="2489339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372816" y="3720207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153616" y="2641739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6873829" y="2050507"/>
            <a:ext cx="1509953" cy="1371361"/>
            <a:chOff x="10626213" y="1951943"/>
            <a:chExt cx="1509953" cy="1371361"/>
          </a:xfrm>
        </p:grpSpPr>
        <p:sp>
          <p:nvSpPr>
            <p:cNvPr id="51" name="Rectangle 50"/>
            <p:cNvSpPr/>
            <p:nvPr/>
          </p:nvSpPr>
          <p:spPr>
            <a:xfrm>
              <a:off x="10626213" y="1951943"/>
              <a:ext cx="409794" cy="137029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51"/>
            <p:cNvSpPr/>
            <p:nvPr/>
          </p:nvSpPr>
          <p:spPr>
            <a:xfrm>
              <a:off x="10863241" y="1952054"/>
              <a:ext cx="1272925" cy="41611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0852706" y="2907188"/>
              <a:ext cx="1272925" cy="41611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8" name="Straight Connector 57"/>
          <p:cNvCxnSpPr/>
          <p:nvPr/>
        </p:nvCxnSpPr>
        <p:spPr>
          <a:xfrm rot="16200000" flipH="1">
            <a:off x="6474572" y="2917616"/>
            <a:ext cx="1078740" cy="69949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6659977" y="2744846"/>
            <a:ext cx="1660247" cy="421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rot="5400000" flipH="1" flipV="1">
            <a:off x="7311013" y="2810161"/>
            <a:ext cx="1066098" cy="94389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V="1">
            <a:off x="6190722" y="2952061"/>
            <a:ext cx="1250289" cy="880304"/>
          </a:xfrm>
          <a:prstGeom prst="line">
            <a:avLst/>
          </a:prstGeom>
          <a:ln w="19050">
            <a:solidFill>
              <a:srgbClr val="1307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rot="5400000" flipH="1" flipV="1">
            <a:off x="6655941" y="2155766"/>
            <a:ext cx="1584927" cy="7665"/>
          </a:xfrm>
          <a:prstGeom prst="line">
            <a:avLst/>
          </a:prstGeom>
          <a:ln w="19050">
            <a:solidFill>
              <a:srgbClr val="1307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rot="10800000">
            <a:off x="7441012" y="2937830"/>
            <a:ext cx="1401471" cy="1199335"/>
          </a:xfrm>
          <a:prstGeom prst="line">
            <a:avLst/>
          </a:prstGeom>
          <a:ln w="19050">
            <a:solidFill>
              <a:srgbClr val="1307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Rectangle 92"/>
          <p:cNvSpPr/>
          <p:nvPr/>
        </p:nvSpPr>
        <p:spPr>
          <a:xfrm>
            <a:off x="8835112" y="2571534"/>
            <a:ext cx="80209" cy="1565630"/>
          </a:xfrm>
          <a:prstGeom prst="rect">
            <a:avLst/>
          </a:prstGeom>
          <a:solidFill>
            <a:srgbClr val="2AC4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TextBox 103"/>
          <p:cNvSpPr txBox="1"/>
          <p:nvPr/>
        </p:nvSpPr>
        <p:spPr>
          <a:xfrm>
            <a:off x="6248400" y="4262735"/>
            <a:ext cx="2667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Non-convex environment </a:t>
            </a:r>
            <a:r>
              <a:rPr lang="en-US" sz="1200" dirty="0" smtClean="0"/>
              <a:t>(rectangular environment with a single obstacle)</a:t>
            </a:r>
            <a:endParaRPr lang="en-US" sz="1200" dirty="0"/>
          </a:p>
        </p:txBody>
      </p:sp>
      <p:grpSp>
        <p:nvGrpSpPr>
          <p:cNvPr id="38" name="Group 37"/>
          <p:cNvGrpSpPr/>
          <p:nvPr/>
        </p:nvGrpSpPr>
        <p:grpSpPr>
          <a:xfrm>
            <a:off x="6108700" y="1341735"/>
            <a:ext cx="2867025" cy="2847975"/>
            <a:chOff x="5591175" y="3629025"/>
            <a:chExt cx="2867025" cy="2847975"/>
          </a:xfrm>
        </p:grpSpPr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591175" y="3629025"/>
              <a:ext cx="2867025" cy="284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8" name="Oval 27"/>
            <p:cNvSpPr/>
            <p:nvPr/>
          </p:nvSpPr>
          <p:spPr bwMode="auto">
            <a:xfrm>
              <a:off x="7772400" y="5029200"/>
              <a:ext cx="57150" cy="57150"/>
            </a:xfrm>
            <a:prstGeom prst="ellipse">
              <a:avLst/>
            </a:prstGeom>
            <a:solidFill>
              <a:srgbClr val="FF66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6" charset="0"/>
              </a:endParaRPr>
            </a:p>
          </p:txBody>
        </p:sp>
        <p:sp>
          <p:nvSpPr>
            <p:cNvPr id="29" name="Oval 28"/>
            <p:cNvSpPr/>
            <p:nvPr/>
          </p:nvSpPr>
          <p:spPr bwMode="auto">
            <a:xfrm>
              <a:off x="6831330" y="6096000"/>
              <a:ext cx="57150" cy="57150"/>
            </a:xfrm>
            <a:prstGeom prst="ellipse">
              <a:avLst/>
            </a:prstGeom>
            <a:solidFill>
              <a:srgbClr val="FF66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6" charset="0"/>
              </a:endParaRPr>
            </a:p>
          </p:txBody>
        </p:sp>
        <p:sp>
          <p:nvSpPr>
            <p:cNvPr id="30" name="Oval 29"/>
            <p:cNvSpPr/>
            <p:nvPr/>
          </p:nvSpPr>
          <p:spPr bwMode="auto">
            <a:xfrm>
              <a:off x="6130290" y="5021580"/>
              <a:ext cx="57150" cy="57150"/>
            </a:xfrm>
            <a:prstGeom prst="ellipse">
              <a:avLst/>
            </a:prstGeom>
            <a:solidFill>
              <a:srgbClr val="FF66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-106" charset="0"/>
              </a:endParaRPr>
            </a:p>
          </p:txBody>
        </p:sp>
        <p:cxnSp>
          <p:nvCxnSpPr>
            <p:cNvPr id="31" name="Straight Connector 30"/>
            <p:cNvCxnSpPr/>
            <p:nvPr/>
          </p:nvCxnSpPr>
          <p:spPr bwMode="auto">
            <a:xfrm rot="16200000" flipH="1">
              <a:off x="7684860" y="5145314"/>
              <a:ext cx="290286" cy="5805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2" name="Straight Connector 31"/>
            <p:cNvCxnSpPr/>
            <p:nvPr/>
          </p:nvCxnSpPr>
          <p:spPr bwMode="auto">
            <a:xfrm rot="10800000" flipV="1">
              <a:off x="6857550" y="5849257"/>
              <a:ext cx="823683" cy="27940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oval" w="sm" len="sm"/>
              <a:tailEnd type="none" w="med" len="med"/>
            </a:ln>
            <a:effectLst/>
          </p:spPr>
        </p:cxnSp>
        <p:sp>
          <p:nvSpPr>
            <p:cNvPr id="33" name="TextBox 32"/>
            <p:cNvSpPr txBox="1"/>
            <p:nvPr/>
          </p:nvSpPr>
          <p:spPr>
            <a:xfrm>
              <a:off x="7848600" y="4800600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p</a:t>
              </a:r>
              <a:r>
                <a:rPr lang="en-US" baseline="-25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en-US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858000" y="6031468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p</a:t>
              </a:r>
              <a:r>
                <a:rPr lang="en-US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5638800" y="4953000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p</a:t>
              </a:r>
              <a:r>
                <a:rPr lang="en-US" baseline="-25000" dirty="0" smtClean="0">
                  <a:latin typeface="Times New Roman" pitchFamily="18" charset="0"/>
                  <a:cs typeface="Times New Roman" pitchFamily="18" charset="0"/>
                </a:rPr>
                <a:t>3</a:t>
              </a:r>
              <a:endParaRPr lang="en-US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6" name="Straight Connector 35"/>
            <p:cNvCxnSpPr/>
            <p:nvPr/>
          </p:nvCxnSpPr>
          <p:spPr bwMode="auto">
            <a:xfrm rot="5400000">
              <a:off x="7650390" y="5524500"/>
              <a:ext cx="417285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7" name="Straight Connector 36"/>
            <p:cNvCxnSpPr/>
            <p:nvPr/>
          </p:nvCxnSpPr>
          <p:spPr bwMode="auto">
            <a:xfrm rot="10800000" flipV="1">
              <a:off x="7673975" y="5725886"/>
              <a:ext cx="188688" cy="126999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08" name="TextBox 107"/>
          <p:cNvSpPr txBox="1"/>
          <p:nvPr/>
        </p:nvSpPr>
        <p:spPr>
          <a:xfrm>
            <a:off x="609600" y="2438400"/>
            <a:ext cx="464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Find </a:t>
            </a:r>
            <a:r>
              <a:rPr lang="en-US" dirty="0" err="1" smtClean="0"/>
              <a:t>centroid</a:t>
            </a:r>
            <a:r>
              <a:rPr lang="en-US" dirty="0" smtClean="0"/>
              <a:t>,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i="1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i="1" baseline="30000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dirty="0" smtClean="0"/>
              <a:t>, and move towards it?</a:t>
            </a:r>
            <a:endParaRPr lang="en-US" dirty="0"/>
          </a:p>
        </p:txBody>
      </p:sp>
      <p:sp>
        <p:nvSpPr>
          <p:cNvPr id="109" name="TextBox 108"/>
          <p:cNvSpPr txBox="1"/>
          <p:nvPr/>
        </p:nvSpPr>
        <p:spPr>
          <a:xfrm>
            <a:off x="609600" y="2743200"/>
            <a:ext cx="525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With Euclidean distance function, </a:t>
            </a:r>
            <a:r>
              <a:rPr lang="en-US" sz="1400" dirty="0" err="1" smtClean="0"/>
              <a:t>centroid</a:t>
            </a:r>
            <a:r>
              <a:rPr lang="en-US" sz="1400" dirty="0" smtClean="0"/>
              <a:t> can fall outside workspace!</a:t>
            </a:r>
            <a:endParaRPr lang="en-US" sz="1400" dirty="0"/>
          </a:p>
        </p:txBody>
      </p:sp>
      <p:sp>
        <p:nvSpPr>
          <p:cNvPr id="111" name="Bent-Up Arrow 110"/>
          <p:cNvSpPr/>
          <p:nvPr/>
        </p:nvSpPr>
        <p:spPr>
          <a:xfrm flipH="1">
            <a:off x="2743200" y="3505200"/>
            <a:ext cx="1066800" cy="304800"/>
          </a:xfrm>
          <a:prstGeom prst="bentUpArrow">
            <a:avLst/>
          </a:prstGeom>
          <a:solidFill>
            <a:srgbClr val="FFC000"/>
          </a:solidFill>
          <a:ln w="95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TextBox 111"/>
          <p:cNvSpPr txBox="1"/>
          <p:nvPr/>
        </p:nvSpPr>
        <p:spPr>
          <a:xfrm>
            <a:off x="3786352" y="3612582"/>
            <a:ext cx="2514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Extremely difficult </a:t>
            </a:r>
            <a:r>
              <a:rPr lang="en-US" sz="1400" dirty="0" smtClean="0"/>
              <a:t>to compute!</a:t>
            </a:r>
            <a:endParaRPr lang="en-US" sz="1400" dirty="0"/>
          </a:p>
        </p:txBody>
      </p:sp>
      <p:grpSp>
        <p:nvGrpSpPr>
          <p:cNvPr id="124" name="Group 123"/>
          <p:cNvGrpSpPr/>
          <p:nvPr/>
        </p:nvGrpSpPr>
        <p:grpSpPr>
          <a:xfrm>
            <a:off x="6124575" y="1338560"/>
            <a:ext cx="2867025" cy="2847975"/>
            <a:chOff x="10086975" y="657225"/>
            <a:chExt cx="2867025" cy="2847975"/>
          </a:xfrm>
        </p:grpSpPr>
        <p:pic>
          <p:nvPicPr>
            <p:cNvPr id="113" name="Picture 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0086975" y="657225"/>
              <a:ext cx="2867025" cy="284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4" name="TextBox 113"/>
            <p:cNvSpPr txBox="1"/>
            <p:nvPr/>
          </p:nvSpPr>
          <p:spPr>
            <a:xfrm>
              <a:off x="12344400" y="1828800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p</a:t>
              </a:r>
              <a:r>
                <a:rPr lang="en-US" baseline="-25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en-US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11353800" y="3059668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p</a:t>
              </a:r>
              <a:r>
                <a:rPr lang="en-US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en-US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10134600" y="1981200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latin typeface="Times New Roman" pitchFamily="18" charset="0"/>
                  <a:cs typeface="Times New Roman" pitchFamily="18" charset="0"/>
                </a:rPr>
                <a:t>p</a:t>
              </a:r>
              <a:r>
                <a:rPr lang="en-US" baseline="-25000" dirty="0" smtClean="0">
                  <a:latin typeface="Times New Roman" pitchFamily="18" charset="0"/>
                  <a:cs typeface="Times New Roman" pitchFamily="18" charset="0"/>
                </a:rPr>
                <a:t>3</a:t>
              </a:r>
              <a:endParaRPr lang="en-US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6934200" y="2061428"/>
            <a:ext cx="533400" cy="369332"/>
            <a:chOff x="10896600" y="1380093"/>
            <a:chExt cx="533400" cy="369332"/>
          </a:xfrm>
        </p:grpSpPr>
        <p:grpSp>
          <p:nvGrpSpPr>
            <p:cNvPr id="121" name="Group 120"/>
            <p:cNvGrpSpPr/>
            <p:nvPr/>
          </p:nvGrpSpPr>
          <p:grpSpPr>
            <a:xfrm>
              <a:off x="10896600" y="1444625"/>
              <a:ext cx="76200" cy="76200"/>
              <a:chOff x="10744200" y="1524000"/>
              <a:chExt cx="76200" cy="76200"/>
            </a:xfrm>
          </p:grpSpPr>
          <p:cxnSp>
            <p:nvCxnSpPr>
              <p:cNvPr id="118" name="Straight Connector 117"/>
              <p:cNvCxnSpPr/>
              <p:nvPr/>
            </p:nvCxnSpPr>
            <p:spPr>
              <a:xfrm rot="16200000" flipH="1">
                <a:off x="10744200" y="1524000"/>
                <a:ext cx="76200" cy="7620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/>
              <p:cNvCxnSpPr/>
              <p:nvPr/>
            </p:nvCxnSpPr>
            <p:spPr>
              <a:xfrm rot="5400000" flipH="1" flipV="1">
                <a:off x="10744200" y="1524000"/>
                <a:ext cx="76200" cy="7620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2" name="TextBox 121"/>
            <p:cNvSpPr txBox="1"/>
            <p:nvPr/>
          </p:nvSpPr>
          <p:spPr>
            <a:xfrm>
              <a:off x="10896600" y="1380093"/>
              <a:ext cx="533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bg1">
                      <a:lumMod val="6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p</a:t>
              </a:r>
              <a:r>
                <a:rPr lang="en-US" baseline="-25000" dirty="0" smtClean="0">
                  <a:solidFill>
                    <a:schemeClr val="bg1">
                      <a:lumMod val="6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r>
                <a:rPr lang="en-US" baseline="30000" dirty="0" smtClean="0">
                  <a:solidFill>
                    <a:schemeClr val="bg1">
                      <a:lumMod val="6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*</a:t>
              </a:r>
              <a:endParaRPr lang="en-US" baseline="30000" dirty="0">
                <a:solidFill>
                  <a:schemeClr val="bg1">
                    <a:lumMod val="6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457200" y="3954417"/>
            <a:ext cx="4724400" cy="388983"/>
            <a:chOff x="685800" y="3657600"/>
            <a:chExt cx="4724400" cy="388983"/>
          </a:xfrm>
        </p:grpSpPr>
        <p:sp>
          <p:nvSpPr>
            <p:cNvPr id="126" name="TextBox 125"/>
            <p:cNvSpPr txBox="1"/>
            <p:nvPr/>
          </p:nvSpPr>
          <p:spPr>
            <a:xfrm>
              <a:off x="685800" y="3657600"/>
              <a:ext cx="4724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Compute gradient of                from its definition:</a:t>
              </a:r>
              <a:endParaRPr lang="en-US" dirty="0"/>
            </a:p>
          </p:txBody>
        </p:sp>
        <p:pic>
          <p:nvPicPr>
            <p:cNvPr id="127" name="Picture 126"/>
            <p:cNvPicPr>
              <a:picLocks noChangeAspect="1" noChangeArrowheads="1"/>
            </p:cNvPicPr>
            <p:nvPr/>
          </p:nvPicPr>
          <p:blipFill>
            <a:blip r:embed="rId4"/>
            <a:srcRect r="32000"/>
            <a:stretch>
              <a:fillRect/>
            </a:stretch>
          </p:blipFill>
          <p:spPr bwMode="auto">
            <a:xfrm>
              <a:off x="2743200" y="3657600"/>
              <a:ext cx="705357" cy="3889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29" name="Group 128"/>
          <p:cNvGrpSpPr/>
          <p:nvPr/>
        </p:nvGrpSpPr>
        <p:grpSpPr>
          <a:xfrm>
            <a:off x="1447800" y="4264557"/>
            <a:ext cx="4419600" cy="612243"/>
            <a:chOff x="1981200" y="4569357"/>
            <a:chExt cx="4419600" cy="612243"/>
          </a:xfrm>
        </p:grpSpPr>
        <p:pic>
          <p:nvPicPr>
            <p:cNvPr id="130" name="Picture 4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995356" y="4585716"/>
              <a:ext cx="2405444" cy="5958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31" name="Picture 130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743200" y="4569357"/>
              <a:ext cx="762000" cy="612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32" name="TextBox 131"/>
            <p:cNvSpPr txBox="1"/>
            <p:nvPr/>
          </p:nvSpPr>
          <p:spPr>
            <a:xfrm>
              <a:off x="1981200" y="4648200"/>
              <a:ext cx="2209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err="1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en-US" sz="2000" i="1" baseline="-25000" dirty="0" err="1" smtClean="0"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en-US" sz="2000" dirty="0" smtClean="0">
                  <a:latin typeface="Times New Roman" pitchFamily="18" charset="0"/>
                  <a:cs typeface="Times New Roman" pitchFamily="18" charset="0"/>
                </a:rPr>
                <a:t> = -</a:t>
              </a:r>
              <a:r>
                <a:rPr lang="en-US" sz="2000" i="1" dirty="0" smtClean="0">
                  <a:latin typeface="Times New Roman" pitchFamily="18" charset="0"/>
                  <a:cs typeface="Times New Roman" pitchFamily="18" charset="0"/>
                </a:rPr>
                <a:t>k             = </a:t>
              </a:r>
              <a:r>
                <a:rPr lang="en-US" sz="2000" dirty="0" smtClean="0"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lang="en-US" sz="2000" i="1" dirty="0" smtClean="0">
                  <a:latin typeface="Times New Roman" pitchFamily="18" charset="0"/>
                  <a:cs typeface="Times New Roman" pitchFamily="18" charset="0"/>
                </a:rPr>
                <a:t>k</a:t>
              </a:r>
              <a:endParaRPr lang="en-US" sz="20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33" name="TextBox 132"/>
          <p:cNvSpPr txBox="1"/>
          <p:nvPr/>
        </p:nvSpPr>
        <p:spPr>
          <a:xfrm>
            <a:off x="762000" y="4385846"/>
            <a:ext cx="83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Recall,</a:t>
            </a:r>
            <a:endParaRPr lang="en-US" sz="1600" dirty="0"/>
          </a:p>
        </p:txBody>
      </p:sp>
      <p:sp>
        <p:nvSpPr>
          <p:cNvPr id="134" name="TextBox 133"/>
          <p:cNvSpPr txBox="1"/>
          <p:nvPr/>
        </p:nvSpPr>
        <p:spPr>
          <a:xfrm>
            <a:off x="381000" y="4876800"/>
            <a:ext cx="2971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With choice of                                    , we have,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384298" y="4876800"/>
            <a:ext cx="120650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657600" y="5029200"/>
            <a:ext cx="3581400" cy="569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8" name="Left Brace 137"/>
          <p:cNvSpPr/>
          <p:nvPr/>
        </p:nvSpPr>
        <p:spPr>
          <a:xfrm rot="16200000">
            <a:off x="6629400" y="5181601"/>
            <a:ext cx="152400" cy="1066800"/>
          </a:xfrm>
          <a:prstGeom prst="leftBrac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TextBox 138"/>
          <p:cNvSpPr txBox="1"/>
          <p:nvPr/>
        </p:nvSpPr>
        <p:spPr>
          <a:xfrm>
            <a:off x="6400800" y="5791200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How to compute this?</a:t>
            </a:r>
            <a:endParaRPr lang="en-US" sz="1400" b="1" dirty="0"/>
          </a:p>
        </p:txBody>
      </p:sp>
      <p:sp>
        <p:nvSpPr>
          <p:cNvPr id="140" name="Left Brace 139"/>
          <p:cNvSpPr/>
          <p:nvPr/>
        </p:nvSpPr>
        <p:spPr>
          <a:xfrm rot="16200000">
            <a:off x="4332933" y="4277668"/>
            <a:ext cx="152400" cy="1350666"/>
          </a:xfrm>
          <a:prstGeom prst="leftBrac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TextBox 140"/>
          <p:cNvSpPr txBox="1"/>
          <p:nvPr/>
        </p:nvSpPr>
        <p:spPr>
          <a:xfrm>
            <a:off x="304800" y="5757277"/>
            <a:ext cx="541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7713" indent="-747713"/>
            <a:r>
              <a:rPr lang="en-US" sz="2400" b="1" u="sng" dirty="0" smtClean="0"/>
              <a:t>Next:</a:t>
            </a:r>
            <a:r>
              <a:rPr lang="en-US" sz="2400" b="1" dirty="0" smtClean="0"/>
              <a:t> A Proposition and a Corollary </a:t>
            </a:r>
            <a:br>
              <a:rPr lang="en-US" sz="2400" b="1" dirty="0" smtClean="0"/>
            </a:br>
            <a:r>
              <a:rPr lang="en-US" sz="2400" b="1" dirty="0" smtClean="0"/>
              <a:t>that will help us compute</a:t>
            </a:r>
            <a:endParaRPr lang="en-US" sz="2400" b="1" dirty="0"/>
          </a:p>
        </p:txBody>
      </p:sp>
      <p:sp>
        <p:nvSpPr>
          <p:cNvPr id="86" name="TextBox 85"/>
          <p:cNvSpPr txBox="1"/>
          <p:nvPr/>
        </p:nvSpPr>
        <p:spPr>
          <a:xfrm>
            <a:off x="4495800" y="480536"/>
            <a:ext cx="4572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i="1" dirty="0" smtClean="0">
                <a:solidFill>
                  <a:schemeClr val="accent1">
                    <a:lumMod val="75000"/>
                  </a:schemeClr>
                </a:solidFill>
              </a:rPr>
              <a:t>Related work:</a:t>
            </a:r>
            <a:r>
              <a:rPr lang="en-US" sz="1400" dirty="0" smtClean="0">
                <a:solidFill>
                  <a:schemeClr val="accent1">
                    <a:lumMod val="75000"/>
                  </a:schemeClr>
                </a:solidFill>
              </a:rPr>
              <a:t> Geometric approach for environments with polygonal obstacles, locally Euclidean Riemannian metric</a:t>
            </a:r>
          </a:p>
          <a:p>
            <a:pPr algn="r"/>
            <a:r>
              <a:rPr lang="en-US" sz="1400" b="1" i="1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en-US" sz="1400" b="1" i="1" dirty="0" err="1" smtClean="0">
                <a:solidFill>
                  <a:schemeClr val="accent1">
                    <a:lumMod val="75000"/>
                  </a:schemeClr>
                </a:solidFill>
              </a:rPr>
              <a:t>Pimenta</a:t>
            </a:r>
            <a:r>
              <a:rPr lang="en-US" sz="1400" b="1" i="1" dirty="0" smtClean="0">
                <a:solidFill>
                  <a:schemeClr val="accent1">
                    <a:lumMod val="75000"/>
                  </a:schemeClr>
                </a:solidFill>
              </a:rPr>
              <a:t>, et al., CDC’08)</a:t>
            </a:r>
            <a:endParaRPr lang="en-US" sz="14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3657600" y="1143000"/>
            <a:ext cx="266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→</a:t>
            </a:r>
            <a:r>
              <a:rPr lang="en-US" sz="1400" dirty="0" smtClean="0">
                <a:solidFill>
                  <a:srgbClr val="C00000"/>
                </a:solidFill>
                <a:cs typeface="Times New Roman"/>
              </a:rPr>
              <a:t> </a:t>
            </a:r>
            <a:r>
              <a:rPr lang="en-US" sz="1400" b="1" dirty="0" smtClean="0">
                <a:solidFill>
                  <a:srgbClr val="C00000"/>
                </a:solidFill>
                <a:cs typeface="Times New Roman"/>
              </a:rPr>
              <a:t>Euclidean distance function</a:t>
            </a:r>
          </a:p>
          <a:p>
            <a:r>
              <a:rPr lang="en-US" sz="1400" dirty="0" smtClean="0">
                <a:solidFill>
                  <a:srgbClr val="C00000"/>
                </a:solidFill>
                <a:cs typeface="Times New Roman"/>
              </a:rPr>
              <a:t>         (not an intrinsic metric)</a:t>
            </a:r>
            <a:endParaRPr lang="en-US" sz="1400" dirty="0">
              <a:solidFill>
                <a:srgbClr val="C00000"/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657600" y="1143000"/>
            <a:ext cx="266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→</a:t>
            </a:r>
            <a:r>
              <a:rPr lang="en-US" sz="1400" dirty="0" smtClean="0">
                <a:solidFill>
                  <a:srgbClr val="C00000"/>
                </a:solidFill>
                <a:cs typeface="Times New Roman"/>
              </a:rPr>
              <a:t> </a:t>
            </a:r>
            <a:r>
              <a:rPr lang="en-US" sz="1400" b="1" dirty="0" smtClean="0">
                <a:solidFill>
                  <a:srgbClr val="C00000"/>
                </a:solidFill>
                <a:cs typeface="Times New Roman"/>
              </a:rPr>
              <a:t>Geodesic distance</a:t>
            </a:r>
          </a:p>
          <a:p>
            <a:r>
              <a:rPr lang="en-US" sz="1400" dirty="0" smtClean="0">
                <a:solidFill>
                  <a:srgbClr val="C00000"/>
                </a:solidFill>
                <a:cs typeface="Times New Roman"/>
              </a:rPr>
              <a:t>         (an intrinsic metric)</a:t>
            </a:r>
            <a:endParaRPr lang="en-US" sz="1400" dirty="0">
              <a:solidFill>
                <a:srgbClr val="C00000"/>
              </a:solidFill>
            </a:endParaRPr>
          </a:p>
        </p:txBody>
      </p:sp>
      <p:sp>
        <p:nvSpPr>
          <p:cNvPr id="87" name="Slide Number Placeholder 8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31F89-2697-433A-991D-F6BFEA85FEC7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7.40741E-7 L -0.04566 -0.06042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" y="-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108" grpId="0"/>
      <p:bldP spid="109" grpId="0"/>
      <p:bldP spid="111" grpId="0" animBg="1"/>
      <p:bldP spid="112" grpId="0"/>
      <p:bldP spid="133" grpId="0"/>
      <p:bldP spid="134" grpId="0"/>
      <p:bldP spid="138" grpId="0" animBg="1"/>
      <p:bldP spid="139" grpId="0"/>
      <p:bldP spid="140" grpId="0" animBg="1"/>
      <p:bldP spid="141" grpId="0"/>
      <p:bldP spid="105" grpId="0"/>
      <p:bldP spid="105" grpId="1"/>
      <p:bldP spid="10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1" y="3810000"/>
            <a:ext cx="4654864" cy="3027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>
            <a:noAutofit/>
          </a:bodyPr>
          <a:lstStyle/>
          <a:p>
            <a:r>
              <a:rPr lang="en-US" sz="3600" b="1" dirty="0" smtClean="0"/>
              <a:t>Connection between Gradient of Distance Function and Tangent to Geodesic</a:t>
            </a:r>
            <a:endParaRPr lang="en-US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86425" y="2100515"/>
            <a:ext cx="3457575" cy="2700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3913" y="1359288"/>
            <a:ext cx="6415087" cy="92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28600" y="2133600"/>
            <a:ext cx="579120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en-US" i="1" dirty="0" smtClean="0">
                <a:solidFill>
                  <a:schemeClr val="accent1">
                    <a:lumMod val="75000"/>
                  </a:schemeClr>
                </a:solidFill>
                <a:latin typeface="Times New Roman"/>
                <a:cs typeface="Times New Roman"/>
              </a:rPr>
              <a:t>η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/>
                <a:cs typeface="Times New Roman"/>
              </a:rPr>
              <a:t> →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Riemannian metric tensor.</a:t>
            </a:r>
          </a:p>
          <a:p>
            <a:pPr marL="457200" indent="-457200"/>
            <a:r>
              <a:rPr lang="en-US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/>
                <a:cs typeface="Times New Roman"/>
              </a:rPr>
              <a:t>→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Distance function induced by the Riemannian metric 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en-US" sz="1600" i="1" dirty="0" smtClean="0">
                <a:solidFill>
                  <a:schemeClr val="accent1">
                    <a:lumMod val="75000"/>
                  </a:schemeClr>
                </a:solidFill>
              </a:rPr>
              <a:t>i.e.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 length of the geodesic satisfying geodesic equation – </a:t>
            </a:r>
            <a:r>
              <a:rPr lang="en-US" sz="1600" i="1" dirty="0" smtClean="0">
                <a:solidFill>
                  <a:schemeClr val="accent2">
                    <a:lumMod val="75000"/>
                  </a:schemeClr>
                </a:solidFill>
              </a:rPr>
              <a:t>works for Riemannian metric spaces without holes/obstacles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)</a:t>
            </a:r>
          </a:p>
          <a:p>
            <a:pPr marL="568325" indent="-568325"/>
            <a:r>
              <a:rPr lang="en-US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b="1" baseline="-25000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qw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/>
                <a:cs typeface="Times New Roman"/>
              </a:rPr>
              <a:t>→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A (normalized) tangent vector to the geodesic connecting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 to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, at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600" y="39624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Illustrations: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276600" y="5193268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Euclidean metric (</a:t>
            </a:r>
            <a:r>
              <a:rPr lang="el-GR" i="1" dirty="0" smtClean="0">
                <a:latin typeface="Times New Roman"/>
                <a:cs typeface="Times New Roman"/>
              </a:rPr>
              <a:t>η</a:t>
            </a:r>
            <a:r>
              <a:rPr lang="en-US" i="1" baseline="-25000" dirty="0" err="1" smtClean="0">
                <a:latin typeface="Times New Roman"/>
                <a:cs typeface="Times New Roman"/>
              </a:rPr>
              <a:t>ij</a:t>
            </a:r>
            <a:r>
              <a:rPr lang="en-US" dirty="0" smtClean="0">
                <a:latin typeface="Times New Roman"/>
                <a:cs typeface="Times New Roman"/>
              </a:rPr>
              <a:t> = </a:t>
            </a:r>
            <a:r>
              <a:rPr lang="el-GR" i="1" dirty="0" smtClean="0">
                <a:latin typeface="Times New Roman"/>
                <a:cs typeface="Times New Roman"/>
              </a:rPr>
              <a:t>δ</a:t>
            </a:r>
            <a:r>
              <a:rPr lang="en-US" i="1" baseline="-25000" dirty="0" err="1" smtClean="0">
                <a:latin typeface="Times New Roman"/>
                <a:cs typeface="Times New Roman"/>
              </a:rPr>
              <a:t>ij</a:t>
            </a:r>
            <a:r>
              <a:rPr lang="en-US" dirty="0" smtClean="0">
                <a:cs typeface="Times New Roman"/>
              </a:rPr>
              <a:t>):</a:t>
            </a:r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381000" y="4724400"/>
            <a:ext cx="1600200" cy="1600200"/>
          </a:xfrm>
          <a:prstGeom prst="ellipse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Arrow Connector 19"/>
          <p:cNvCxnSpPr/>
          <p:nvPr/>
        </p:nvCxnSpPr>
        <p:spPr>
          <a:xfrm flipV="1">
            <a:off x="1184031" y="5181600"/>
            <a:ext cx="720969" cy="339969"/>
          </a:xfrm>
          <a:prstGeom prst="straightConnector1">
            <a:avLst/>
          </a:prstGeom>
          <a:ln>
            <a:solidFill>
              <a:schemeClr val="tx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914400" y="5486400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q</a:t>
            </a:r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1905000" y="5029200"/>
            <a:ext cx="351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w</a:t>
            </a:r>
            <a:endParaRPr lang="en-US" dirty="0"/>
          </a:p>
        </p:txBody>
      </p:sp>
      <p:cxnSp>
        <p:nvCxnSpPr>
          <p:cNvPr id="26" name="Straight Arrow Connector 25"/>
          <p:cNvCxnSpPr/>
          <p:nvPr/>
        </p:nvCxnSpPr>
        <p:spPr>
          <a:xfrm flipV="1">
            <a:off x="1905533" y="4990834"/>
            <a:ext cx="419899" cy="194497"/>
          </a:xfrm>
          <a:prstGeom prst="straightConnector1">
            <a:avLst/>
          </a:prstGeom>
          <a:ln>
            <a:solidFill>
              <a:srgbClr val="1307FF"/>
            </a:solidFill>
            <a:headEnd type="none" w="sm" len="sm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371600" y="6248400"/>
            <a:ext cx="2133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|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 =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const.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}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Freeform 29"/>
          <p:cNvSpPr/>
          <p:nvPr/>
        </p:nvSpPr>
        <p:spPr>
          <a:xfrm>
            <a:off x="1841863" y="6021976"/>
            <a:ext cx="215537" cy="302623"/>
          </a:xfrm>
          <a:custGeom>
            <a:avLst/>
            <a:gdLst>
              <a:gd name="connsiteX0" fmla="*/ 143691 w 143691"/>
              <a:gd name="connsiteY0" fmla="*/ 209006 h 209006"/>
              <a:gd name="connsiteX1" fmla="*/ 104503 w 143691"/>
              <a:gd name="connsiteY1" fmla="*/ 65314 h 209006"/>
              <a:gd name="connsiteX2" fmla="*/ 0 w 143691"/>
              <a:gd name="connsiteY2" fmla="*/ 0 h 209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3691" h="209006">
                <a:moveTo>
                  <a:pt x="143691" y="209006"/>
                </a:moveTo>
                <a:cubicBezTo>
                  <a:pt x="136071" y="154577"/>
                  <a:pt x="128451" y="100148"/>
                  <a:pt x="104503" y="65314"/>
                </a:cubicBezTo>
                <a:cubicBezTo>
                  <a:pt x="80555" y="30480"/>
                  <a:pt x="40277" y="15240"/>
                  <a:pt x="0" y="0"/>
                </a:cubicBezTo>
              </a:path>
            </a:pathLst>
          </a:custGeom>
          <a:ln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228600" y="986135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Proposition:</a:t>
            </a:r>
            <a:endParaRPr lang="en-US" sz="2400" b="1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30462" y="5638800"/>
            <a:ext cx="176573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TextBox 33"/>
          <p:cNvSpPr txBox="1"/>
          <p:nvPr/>
        </p:nvSpPr>
        <p:spPr>
          <a:xfrm>
            <a:off x="5105400" y="5181600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Non-Euclidean, anisotropic, constant metric</a:t>
            </a:r>
            <a:r>
              <a:rPr lang="en-US" dirty="0" smtClean="0">
                <a:cs typeface="Times New Roman"/>
              </a:rPr>
              <a:t>: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7315200" y="2115979"/>
            <a:ext cx="1828800" cy="246221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|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) = </a:t>
            </a:r>
            <a:r>
              <a:rPr lang="en-US" sz="1600" i="1" dirty="0" smtClean="0">
                <a:latin typeface="Times New Roman" pitchFamily="18" charset="0"/>
                <a:cs typeface="Times New Roman" pitchFamily="18" charset="0"/>
              </a:rPr>
              <a:t>const.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}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772400" y="4648200"/>
            <a:ext cx="16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dirty="0" smtClean="0"/>
              <a:t>  </a:t>
            </a:r>
            <a:r>
              <a:rPr lang="en-US" sz="1400" dirty="0" smtClean="0"/>
              <a:t>(</a:t>
            </a:r>
            <a:r>
              <a:rPr lang="en-US" sz="1400" dirty="0" err="1" smtClean="0"/>
              <a:t>geodesically</a:t>
            </a:r>
            <a:r>
              <a:rPr lang="en-US" sz="1400" dirty="0" smtClean="0"/>
              <a:t> convex region)</a:t>
            </a:r>
            <a:endParaRPr lang="en-US" sz="1400" dirty="0"/>
          </a:p>
        </p:txBody>
      </p:sp>
      <p:sp>
        <p:nvSpPr>
          <p:cNvPr id="27" name="Rounded Rectangle 26"/>
          <p:cNvSpPr/>
          <p:nvPr/>
        </p:nvSpPr>
        <p:spPr>
          <a:xfrm>
            <a:off x="990599" y="1371600"/>
            <a:ext cx="1491343" cy="685800"/>
          </a:xfrm>
          <a:prstGeom prst="roundRect">
            <a:avLst>
              <a:gd name="adj" fmla="val 8755"/>
            </a:avLst>
          </a:prstGeom>
          <a:solidFill>
            <a:schemeClr val="accent2">
              <a:lumMod val="75000"/>
              <a:alpha val="5000"/>
            </a:schemeClr>
          </a:solidFill>
          <a:ln>
            <a:solidFill>
              <a:schemeClr val="accent2">
                <a:lumMod val="60000"/>
                <a:lumOff val="40000"/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le 28"/>
          <p:cNvSpPr/>
          <p:nvPr/>
        </p:nvSpPr>
        <p:spPr>
          <a:xfrm>
            <a:off x="6509658" y="1371599"/>
            <a:ext cx="323222" cy="326571"/>
          </a:xfrm>
          <a:prstGeom prst="roundRect">
            <a:avLst>
              <a:gd name="adj" fmla="val 8755"/>
            </a:avLst>
          </a:prstGeom>
          <a:solidFill>
            <a:schemeClr val="accent2">
              <a:lumMod val="75000"/>
              <a:alpha val="5000"/>
            </a:schemeClr>
          </a:solidFill>
          <a:ln>
            <a:solidFill>
              <a:schemeClr val="accent2">
                <a:lumMod val="60000"/>
                <a:lumOff val="40000"/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ounded Rectangle 31"/>
          <p:cNvSpPr/>
          <p:nvPr/>
        </p:nvSpPr>
        <p:spPr>
          <a:xfrm>
            <a:off x="6534778" y="1828800"/>
            <a:ext cx="551822" cy="326571"/>
          </a:xfrm>
          <a:prstGeom prst="roundRect">
            <a:avLst>
              <a:gd name="adj" fmla="val 8755"/>
            </a:avLst>
          </a:prstGeom>
          <a:solidFill>
            <a:schemeClr val="accent2">
              <a:lumMod val="75000"/>
              <a:alpha val="5000"/>
            </a:schemeClr>
          </a:solidFill>
          <a:ln>
            <a:solidFill>
              <a:schemeClr val="accent2">
                <a:lumMod val="60000"/>
                <a:lumOff val="40000"/>
                <a:alpha val="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Slide Number Placeholder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31F89-2697-433A-991D-F6BFEA85FEC7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  <p:bldP spid="12" grpId="2"/>
      <p:bldP spid="13" grpId="1" animBg="1"/>
      <p:bldP spid="13" grpId="2" animBg="1"/>
      <p:bldP spid="24" grpId="1"/>
      <p:bldP spid="24" grpId="2"/>
      <p:bldP spid="25" grpId="1"/>
      <p:bldP spid="25" grpId="2"/>
      <p:bldP spid="28" grpId="1"/>
      <p:bldP spid="28" grpId="2"/>
      <p:bldP spid="30" grpId="1" animBg="1"/>
      <p:bldP spid="30" grpId="2" animBg="1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7675" y="2762250"/>
            <a:ext cx="2828925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2800" y="2266950"/>
            <a:ext cx="1981200" cy="1743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990600"/>
          </a:xfrm>
        </p:spPr>
        <p:txBody>
          <a:bodyPr>
            <a:normAutofit/>
          </a:bodyPr>
          <a:lstStyle/>
          <a:p>
            <a:r>
              <a:rPr lang="en-US" b="1" dirty="0" smtClean="0"/>
              <a:t>Corollary: Incorporating Obstacles</a:t>
            </a:r>
            <a:endParaRPr lang="en-US" sz="3100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838200"/>
            <a:ext cx="838200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Informal statement:</a:t>
            </a:r>
          </a:p>
          <a:p>
            <a:pPr marL="287338" indent="-287338"/>
            <a:r>
              <a:rPr lang="en-US" sz="2400" dirty="0" smtClean="0"/>
              <a:t>The previous result holds for spaces that are locally Riemannian,</a:t>
            </a:r>
            <a:br>
              <a:rPr lang="en-US" sz="2400" dirty="0" smtClean="0"/>
            </a:br>
            <a:r>
              <a:rPr lang="en-US" sz="2400" dirty="0" smtClean="0"/>
              <a:t>at the point,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sz="2400" dirty="0" smtClean="0"/>
              <a:t>, where we were trying to find the gradient</a:t>
            </a:r>
          </a:p>
          <a:p>
            <a:pPr marL="287338"/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en-US" sz="22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i.e.</a:t>
            </a:r>
            <a:r>
              <a:rPr 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even when geodesics are not induced by the Riemannian metric)</a:t>
            </a:r>
            <a:endParaRPr lang="en-US" sz="2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495490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Illustrations:</a:t>
            </a:r>
            <a:endParaRPr lang="en-US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33400" y="5782270"/>
            <a:ext cx="220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Polygonal obstacles, locally Euclidean Riemannian metric</a:t>
            </a:r>
            <a:endParaRPr lang="en-US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62375" y="2667000"/>
            <a:ext cx="2638425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3505200" y="5791200"/>
            <a:ext cx="220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Arbitrary obstacles, locally Euclidean Riemannian metric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943600" y="4648200"/>
            <a:ext cx="2971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</a:t>
            </a:r>
            <a:r>
              <a:rPr lang="en-US" b="1" dirty="0" err="1" smtClean="0"/>
              <a:t>Involute</a:t>
            </a:r>
            <a:r>
              <a:rPr lang="en-US" b="1" dirty="0" smtClean="0"/>
              <a:t> curve</a:t>
            </a:r>
            <a:r>
              <a:rPr lang="en-US" dirty="0" smtClean="0"/>
              <a:t>” generated by the boundary of the disk-shaped obstacle.</a:t>
            </a:r>
            <a:endParaRPr lang="en-US" dirty="0"/>
          </a:p>
        </p:txBody>
      </p:sp>
      <p:sp>
        <p:nvSpPr>
          <p:cNvPr id="13" name="Freeform 12"/>
          <p:cNvSpPr/>
          <p:nvPr/>
        </p:nvSpPr>
        <p:spPr>
          <a:xfrm>
            <a:off x="6203576" y="3911600"/>
            <a:ext cx="914400" cy="750047"/>
          </a:xfrm>
          <a:custGeom>
            <a:avLst/>
            <a:gdLst>
              <a:gd name="connsiteX0" fmla="*/ 0 w 914400"/>
              <a:gd name="connsiteY0" fmla="*/ 14941 h 750047"/>
              <a:gd name="connsiteX1" fmla="*/ 555812 w 914400"/>
              <a:gd name="connsiteY1" fmla="*/ 122518 h 750047"/>
              <a:gd name="connsiteX2" fmla="*/ 914400 w 914400"/>
              <a:gd name="connsiteY2" fmla="*/ 750047 h 750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4400" h="750047">
                <a:moveTo>
                  <a:pt x="0" y="14941"/>
                </a:moveTo>
                <a:cubicBezTo>
                  <a:pt x="201706" y="7470"/>
                  <a:pt x="403412" y="0"/>
                  <a:pt x="555812" y="122518"/>
                </a:cubicBezTo>
                <a:cubicBezTo>
                  <a:pt x="708212" y="245036"/>
                  <a:pt x="811306" y="497541"/>
                  <a:pt x="914400" y="750047"/>
                </a:cubicBezTo>
              </a:path>
            </a:pathLst>
          </a:custGeom>
          <a:ln>
            <a:solidFill>
              <a:schemeClr val="accent1">
                <a:lumMod val="60000"/>
                <a:lumOff val="40000"/>
              </a:schemeClr>
            </a:solidFill>
            <a:head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31F89-2697-433A-991D-F6BFEA85FEC7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/>
      <p:bldP spid="12" grpId="0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Generalized Continuous-time</a:t>
            </a:r>
            <a:br>
              <a:rPr lang="en-US" b="1" dirty="0" smtClean="0"/>
            </a:br>
            <a:r>
              <a:rPr lang="en-US" b="1" dirty="0" smtClean="0"/>
              <a:t>Lloyd’s Algorithm</a:t>
            </a:r>
            <a:endParaRPr lang="en-US" sz="3100" dirty="0"/>
          </a:p>
        </p:txBody>
      </p:sp>
      <p:grpSp>
        <p:nvGrpSpPr>
          <p:cNvPr id="5" name="Group 4"/>
          <p:cNvGrpSpPr/>
          <p:nvPr/>
        </p:nvGrpSpPr>
        <p:grpSpPr>
          <a:xfrm>
            <a:off x="2438400" y="1295400"/>
            <a:ext cx="4419600" cy="612243"/>
            <a:chOff x="1981200" y="4569357"/>
            <a:chExt cx="4419600" cy="612243"/>
          </a:xfrm>
        </p:grpSpPr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995356" y="4585716"/>
              <a:ext cx="2405444" cy="5958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743200" y="4569357"/>
              <a:ext cx="762000" cy="6122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" name="TextBox 7"/>
            <p:cNvSpPr txBox="1"/>
            <p:nvPr/>
          </p:nvSpPr>
          <p:spPr>
            <a:xfrm>
              <a:off x="1981200" y="4648200"/>
              <a:ext cx="2209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err="1" smtClean="0">
                  <a:latin typeface="Times New Roman" pitchFamily="18" charset="0"/>
                  <a:cs typeface="Times New Roman" pitchFamily="18" charset="0"/>
                </a:rPr>
                <a:t>u</a:t>
              </a:r>
              <a:r>
                <a:rPr lang="en-US" sz="2000" i="1" baseline="-25000" dirty="0" err="1" smtClean="0"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en-US" sz="2000" dirty="0" smtClean="0">
                  <a:latin typeface="Times New Roman" pitchFamily="18" charset="0"/>
                  <a:cs typeface="Times New Roman" pitchFamily="18" charset="0"/>
                </a:rPr>
                <a:t> = -</a:t>
              </a:r>
              <a:r>
                <a:rPr lang="en-US" sz="2000" i="1" dirty="0" smtClean="0">
                  <a:latin typeface="Times New Roman" pitchFamily="18" charset="0"/>
                  <a:cs typeface="Times New Roman" pitchFamily="18" charset="0"/>
                </a:rPr>
                <a:t>k             = </a:t>
              </a:r>
              <a:r>
                <a:rPr lang="en-US" sz="2000" dirty="0" smtClean="0"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lang="en-US" sz="2000" i="1" dirty="0" smtClean="0">
                  <a:latin typeface="Times New Roman" pitchFamily="18" charset="0"/>
                  <a:cs typeface="Times New Roman" pitchFamily="18" charset="0"/>
                </a:rPr>
                <a:t>k</a:t>
              </a:r>
              <a:endParaRPr lang="en-US" sz="2000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752600" y="1416689"/>
            <a:ext cx="83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Recall,</a:t>
            </a:r>
            <a:endParaRPr lang="en-US" sz="1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76400" y="2514600"/>
            <a:ext cx="52387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533400" y="2209800"/>
            <a:ext cx="5715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Using the corollary we just devised:</a:t>
            </a:r>
            <a:endParaRPr lang="en-US" sz="2000" dirty="0"/>
          </a:p>
        </p:txBody>
      </p:sp>
      <p:sp>
        <p:nvSpPr>
          <p:cNvPr id="12" name="Oval 11"/>
          <p:cNvSpPr/>
          <p:nvPr/>
        </p:nvSpPr>
        <p:spPr>
          <a:xfrm>
            <a:off x="3225994" y="2949115"/>
            <a:ext cx="273389" cy="273389"/>
          </a:xfrm>
          <a:prstGeom prst="ellipse">
            <a:avLst/>
          </a:prstGeom>
          <a:noFill/>
          <a:ln w="38100">
            <a:solidFill>
              <a:srgbClr val="FF0000">
                <a:alpha val="4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429000" y="2743200"/>
            <a:ext cx="838200" cy="304800"/>
          </a:xfrm>
          <a:prstGeom prst="ellipse">
            <a:avLst/>
          </a:prstGeom>
          <a:noFill/>
          <a:ln w="38100">
            <a:solidFill>
              <a:srgbClr val="FF0000">
                <a:alpha val="4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own Arrow 13"/>
          <p:cNvSpPr/>
          <p:nvPr/>
        </p:nvSpPr>
        <p:spPr>
          <a:xfrm>
            <a:off x="3352800" y="3276600"/>
            <a:ext cx="45719" cy="381000"/>
          </a:xfrm>
          <a:prstGeom prst="downArrow">
            <a:avLst/>
          </a:prstGeom>
          <a:solidFill>
            <a:srgbClr val="FFFF00"/>
          </a:solidFill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wn Arrow 14"/>
          <p:cNvSpPr/>
          <p:nvPr/>
        </p:nvSpPr>
        <p:spPr>
          <a:xfrm>
            <a:off x="3840481" y="3124200"/>
            <a:ext cx="45719" cy="914400"/>
          </a:xfrm>
          <a:prstGeom prst="downArrow">
            <a:avLst/>
          </a:prstGeom>
          <a:solidFill>
            <a:srgbClr val="FFFF00"/>
          </a:solidFill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181599" y="2590800"/>
            <a:ext cx="444403" cy="304800"/>
          </a:xfrm>
          <a:prstGeom prst="ellipse">
            <a:avLst/>
          </a:prstGeom>
          <a:noFill/>
          <a:ln w="38100">
            <a:solidFill>
              <a:srgbClr val="FF0000">
                <a:alpha val="3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5181600" y="2971800"/>
            <a:ext cx="368203" cy="304800"/>
          </a:xfrm>
          <a:prstGeom prst="ellipse">
            <a:avLst/>
          </a:prstGeom>
          <a:noFill/>
          <a:ln w="38100">
            <a:solidFill>
              <a:srgbClr val="FF0000">
                <a:alpha val="3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486400" y="2971800"/>
            <a:ext cx="368203" cy="304800"/>
          </a:xfrm>
          <a:prstGeom prst="ellipse">
            <a:avLst/>
          </a:prstGeom>
          <a:noFill/>
          <a:ln w="38100">
            <a:solidFill>
              <a:srgbClr val="FF0000">
                <a:alpha val="3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2286000" y="3576935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/>
              <a:t>Geodesic  </a:t>
            </a:r>
            <a:r>
              <a:rPr lang="en-US" sz="1200" dirty="0" err="1" smtClean="0"/>
              <a:t>Voronoi</a:t>
            </a:r>
            <a:r>
              <a:rPr lang="en-US" sz="1200" dirty="0" smtClean="0"/>
              <a:t> Tessellation</a:t>
            </a:r>
            <a:endParaRPr lang="en-US" sz="1200" dirty="0"/>
          </a:p>
        </p:txBody>
      </p:sp>
      <p:sp>
        <p:nvSpPr>
          <p:cNvPr id="20" name="Down Arrow 19"/>
          <p:cNvSpPr/>
          <p:nvPr/>
        </p:nvSpPr>
        <p:spPr>
          <a:xfrm>
            <a:off x="5486400" y="3352800"/>
            <a:ext cx="45719" cy="304800"/>
          </a:xfrm>
          <a:prstGeom prst="downArrow">
            <a:avLst/>
          </a:prstGeom>
          <a:solidFill>
            <a:srgbClr val="FFFF00"/>
          </a:solidFill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3124200" y="3990201"/>
            <a:ext cx="152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Geodesic  Distance</a:t>
            </a:r>
            <a:endParaRPr lang="en-US" sz="1200" dirty="0"/>
          </a:p>
        </p:txBody>
      </p:sp>
      <p:sp>
        <p:nvSpPr>
          <p:cNvPr id="22" name="TextBox 21"/>
          <p:cNvSpPr txBox="1"/>
          <p:nvPr/>
        </p:nvSpPr>
        <p:spPr>
          <a:xfrm>
            <a:off x="4724400" y="3581400"/>
            <a:ext cx="152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Tangent to Geodesics</a:t>
            </a:r>
            <a:endParaRPr lang="en-US" sz="1200" dirty="0"/>
          </a:p>
        </p:txBody>
      </p:sp>
      <p:sp>
        <p:nvSpPr>
          <p:cNvPr id="23" name="Rounded Rectangle 22"/>
          <p:cNvSpPr/>
          <p:nvPr/>
        </p:nvSpPr>
        <p:spPr>
          <a:xfrm>
            <a:off x="3276600" y="1219200"/>
            <a:ext cx="685800" cy="685800"/>
          </a:xfrm>
          <a:prstGeom prst="roundRect">
            <a:avLst/>
          </a:prstGeom>
          <a:solidFill>
            <a:srgbClr val="FFC000">
              <a:alpha val="5000"/>
            </a:srgbClr>
          </a:solidFill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33400" y="4734580"/>
            <a:ext cx="685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smtClean="0"/>
              <a:t>Next:</a:t>
            </a:r>
            <a:r>
              <a:rPr lang="en-US" sz="2800" b="1" dirty="0" smtClean="0"/>
              <a:t> Computation using a discrete graph.</a:t>
            </a:r>
            <a:endParaRPr lang="en-US" sz="2800" b="1" dirty="0"/>
          </a:p>
        </p:txBody>
      </p:sp>
      <p:sp>
        <p:nvSpPr>
          <p:cNvPr id="25" name="Down Arrow 24"/>
          <p:cNvSpPr/>
          <p:nvPr/>
        </p:nvSpPr>
        <p:spPr>
          <a:xfrm>
            <a:off x="5181600" y="1981200"/>
            <a:ext cx="381000" cy="4572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5638800" y="1752600"/>
            <a:ext cx="350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1" dirty="0" smtClean="0">
                <a:solidFill>
                  <a:schemeClr val="accent6">
                    <a:lumMod val="50000"/>
                  </a:schemeClr>
                </a:solidFill>
              </a:rPr>
              <a:t>Computation of gradient of distance function 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</a:rPr>
              <a:t>is replaced by </a:t>
            </a:r>
            <a:r>
              <a:rPr lang="en-US" sz="1600" b="1" i="1" dirty="0" smtClean="0">
                <a:solidFill>
                  <a:schemeClr val="accent6">
                    <a:lumMod val="50000"/>
                  </a:schemeClr>
                </a:solidFill>
              </a:rPr>
              <a:t>computation of tangent to geodesics.</a:t>
            </a:r>
            <a:endParaRPr lang="en-US" sz="16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7" name="Oval 26"/>
          <p:cNvSpPr/>
          <p:nvPr/>
        </p:nvSpPr>
        <p:spPr>
          <a:xfrm rot="714922">
            <a:off x="3230318" y="2622589"/>
            <a:ext cx="149492" cy="550269"/>
          </a:xfrm>
          <a:prstGeom prst="ellipse">
            <a:avLst/>
          </a:prstGeom>
          <a:noFill/>
          <a:ln w="38100">
            <a:solidFill>
              <a:srgbClr val="FF0000">
                <a:alpha val="5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Bent-Up Arrow 27"/>
          <p:cNvSpPr/>
          <p:nvPr/>
        </p:nvSpPr>
        <p:spPr>
          <a:xfrm rot="16200000" flipH="1">
            <a:off x="2362200" y="2743200"/>
            <a:ext cx="457200" cy="1219200"/>
          </a:xfrm>
          <a:prstGeom prst="bentUpArrow">
            <a:avLst>
              <a:gd name="adj1" fmla="val 5023"/>
              <a:gd name="adj2" fmla="val 10211"/>
              <a:gd name="adj3" fmla="val 15135"/>
            </a:avLst>
          </a:prstGeom>
          <a:solidFill>
            <a:srgbClr val="FFFF00"/>
          </a:solidFill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533400" y="3380601"/>
            <a:ext cx="152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/>
              <a:t>Integration</a:t>
            </a:r>
            <a:endParaRPr lang="en-US" sz="1200" dirty="0"/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31F89-2697-433A-991D-F6BFEA85FEC7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 animBg="1"/>
      <p:bldP spid="21" grpId="0"/>
      <p:bldP spid="22" grpId="0"/>
      <p:bldP spid="23" grpId="0" animBg="1"/>
      <p:bldP spid="24" grpId="0"/>
      <p:bldP spid="25" grpId="0" animBg="1"/>
      <p:bldP spid="26" grpId="0"/>
      <p:bldP spid="27" grpId="0" animBg="1"/>
      <p:bldP spid="28" grpId="0" animBg="1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704850"/>
            <a:ext cx="2677094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895600" y="798493"/>
            <a:ext cx="670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Discretize</a:t>
            </a:r>
            <a:r>
              <a:rPr lang="en-US" sz="2800" dirty="0" smtClean="0"/>
              <a:t> the environment,</a:t>
            </a:r>
            <a:br>
              <a:rPr lang="en-US" sz="2800" dirty="0" smtClean="0"/>
            </a:br>
            <a:r>
              <a:rPr lang="en-US" sz="2800" dirty="0" smtClean="0"/>
              <a:t>                      and create a graph, </a:t>
            </a:r>
            <a:r>
              <a:rPr lang="en-US" sz="2800" i="1" dirty="0" smtClean="0">
                <a:latin typeface="Brush Script MT" pitchFamily="66" charset="0"/>
              </a:rPr>
              <a:t>G</a:t>
            </a:r>
          </a:p>
          <a:p>
            <a:r>
              <a:rPr lang="en-US" sz="2400" dirty="0" smtClean="0"/>
              <a:t>Edge costs computed using Riemannian metric, </a:t>
            </a:r>
            <a:r>
              <a:rPr lang="el-GR" sz="2400" i="1" dirty="0" smtClean="0">
                <a:latin typeface="Times New Roman"/>
                <a:cs typeface="Times New Roman"/>
              </a:rPr>
              <a:t>η</a:t>
            </a:r>
            <a:r>
              <a:rPr lang="en-US" sz="2400" dirty="0" smtClean="0">
                <a:latin typeface="Times New Roman"/>
                <a:cs typeface="Times New Roman"/>
              </a:rPr>
              <a:t>.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3124200" y="2219325"/>
            <a:ext cx="4495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For each agent,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/>
              <a:t>, expand nodes of </a:t>
            </a:r>
            <a:r>
              <a:rPr lang="en-US" i="1" dirty="0" smtClean="0">
                <a:latin typeface="Brush Script MT" pitchFamily="66" charset="0"/>
              </a:rPr>
              <a:t>G</a:t>
            </a:r>
            <a:r>
              <a:rPr lang="en-US" dirty="0" smtClean="0"/>
              <a:t>,</a:t>
            </a:r>
          </a:p>
          <a:p>
            <a:r>
              <a:rPr lang="en-US" dirty="0" smtClean="0"/>
              <a:t>      starting from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i="1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en-US" dirty="0" smtClean="0"/>
          </a:p>
          <a:p>
            <a:r>
              <a:rPr lang="en-US" dirty="0" smtClean="0"/>
              <a:t>          using </a:t>
            </a:r>
            <a:r>
              <a:rPr lang="en-US" dirty="0" err="1" smtClean="0"/>
              <a:t>Dijkstra’s</a:t>
            </a:r>
            <a:r>
              <a:rPr lang="en-US" dirty="0" smtClean="0"/>
              <a:t> Algorithm</a:t>
            </a:r>
          </a:p>
          <a:p>
            <a:endParaRPr lang="en-US" dirty="0" smtClean="0"/>
          </a:p>
          <a:p>
            <a:r>
              <a:rPr lang="en-US" b="1" dirty="0" smtClean="0"/>
              <a:t>Result: </a:t>
            </a:r>
            <a:r>
              <a:rPr lang="en-US" dirty="0" smtClean="0"/>
              <a:t>We obtain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i="1" baseline="-250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 :=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p</a:t>
            </a:r>
            <a:r>
              <a:rPr lang="en-US" i="1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 –</a:t>
            </a:r>
            <a:endParaRPr lang="en-US" dirty="0" smtClean="0"/>
          </a:p>
          <a:p>
            <a:r>
              <a:rPr lang="en-US" dirty="0" smtClean="0"/>
              <a:t>      the Geodesic distance of each</a:t>
            </a:r>
          </a:p>
          <a:p>
            <a:r>
              <a:rPr lang="en-US" dirty="0" smtClean="0"/>
              <a:t>      node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dirty="0" smtClean="0"/>
              <a:t> in </a:t>
            </a:r>
            <a:r>
              <a:rPr lang="en-US" i="1" dirty="0" smtClean="0">
                <a:latin typeface="Brush Script MT" pitchFamily="66" charset="0"/>
              </a:rPr>
              <a:t>G</a:t>
            </a:r>
            <a:r>
              <a:rPr lang="en-US" dirty="0" smtClean="0"/>
              <a:t> from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i="1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4450764"/>
            <a:ext cx="4572000" cy="349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533400" y="4114800"/>
            <a:ext cx="4724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Geodesic </a:t>
            </a:r>
            <a:r>
              <a:rPr lang="en-US" sz="2000" dirty="0" err="1" smtClean="0"/>
              <a:t>Voronoi</a:t>
            </a:r>
            <a:r>
              <a:rPr lang="en-US" sz="2000" dirty="0" smtClean="0"/>
              <a:t> </a:t>
            </a:r>
            <a:r>
              <a:rPr lang="en-US" sz="2000" dirty="0" err="1" smtClean="0"/>
              <a:t>Tesellation</a:t>
            </a:r>
            <a:r>
              <a:rPr lang="en-US" sz="2000" dirty="0" smtClean="0"/>
              <a:t>: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228600" y="4876800"/>
            <a:ext cx="6553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 a </a:t>
            </a:r>
            <a:r>
              <a:rPr lang="en-US" b="1" i="1" dirty="0" smtClean="0"/>
              <a:t>single run of the </a:t>
            </a:r>
            <a:r>
              <a:rPr lang="en-US" b="1" i="1" dirty="0" err="1" smtClean="0"/>
              <a:t>Dijkstra’s</a:t>
            </a:r>
            <a:r>
              <a:rPr lang="en-US" b="1" i="1" dirty="0" smtClean="0"/>
              <a:t> search algorithm</a:t>
            </a:r>
            <a:r>
              <a:rPr lang="en-US" dirty="0" smtClean="0"/>
              <a:t>, it is also possible to efficiently compute:</a:t>
            </a: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sz="1000" dirty="0" smtClean="0"/>
              <a:t> </a:t>
            </a:r>
          </a:p>
          <a:p>
            <a:pPr marL="173038" indent="-173038">
              <a:buFont typeface="Arial" pitchFamily="34" charset="0"/>
              <a:buChar char="•"/>
            </a:pPr>
            <a:r>
              <a:rPr lang="en-US" dirty="0" smtClean="0"/>
              <a:t>Tangents to the shortest path (i.e. the direct of the last edge on the shortest path) connecting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i="1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/>
              <a:t> to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dirty="0" smtClean="0"/>
              <a:t>, at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i="1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 smtClean="0"/>
              <a:t>.</a:t>
            </a:r>
            <a:r>
              <a:rPr lang="en-US" sz="800" dirty="0" smtClean="0"/>
              <a:t/>
            </a:r>
            <a:br>
              <a:rPr lang="en-US" sz="800" dirty="0" smtClean="0"/>
            </a:br>
            <a:r>
              <a:rPr lang="en-US" sz="800" dirty="0" smtClean="0"/>
              <a:t> </a:t>
            </a:r>
          </a:p>
          <a:p>
            <a:pPr marL="173038" indent="-173038">
              <a:buFont typeface="Arial" pitchFamily="34" charset="0"/>
              <a:buChar char="•"/>
            </a:pPr>
            <a:r>
              <a:rPr lang="en-US" dirty="0" smtClean="0"/>
              <a:t>On-the-fly computation of the integration over the </a:t>
            </a:r>
            <a:r>
              <a:rPr lang="en-US" dirty="0" err="1" smtClean="0"/>
              <a:t>Voronoi</a:t>
            </a:r>
            <a:r>
              <a:rPr lang="en-US" dirty="0" smtClean="0"/>
              <a:t> tessellation.</a:t>
            </a:r>
            <a:endParaRPr lang="en-US" dirty="0"/>
          </a:p>
        </p:txBody>
      </p:sp>
      <p:pic>
        <p:nvPicPr>
          <p:cNvPr id="10" name="Picture 2" descr="X:\My Project works\YAGSBPL\test_yagsbpl\outfiles\Tessellation3b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05600" y="2209800"/>
            <a:ext cx="1914525" cy="1914525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Graph search-based implementation</a:t>
            </a:r>
            <a:endParaRPr lang="en-US" sz="3100" dirty="0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84602" y="4267200"/>
            <a:ext cx="2078398" cy="242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31F89-2697-433A-991D-F6BFEA85FEC7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16730" y="914400"/>
            <a:ext cx="4446270" cy="5995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-228600"/>
            <a:ext cx="9144000" cy="990600"/>
          </a:xfrm>
        </p:spPr>
        <p:txBody>
          <a:bodyPr>
            <a:noAutofit/>
          </a:bodyPr>
          <a:lstStyle/>
          <a:p>
            <a:r>
              <a:rPr lang="en-US" sz="3600" b="1" dirty="0" smtClean="0"/>
              <a:t>Comparison of Pseudo-code with </a:t>
            </a:r>
            <a:r>
              <a:rPr lang="en-US" sz="3600" b="1" dirty="0" err="1" smtClean="0"/>
              <a:t>Dijkstra’s</a:t>
            </a:r>
            <a:r>
              <a:rPr lang="en-US" sz="3600" b="1" dirty="0" smtClean="0"/>
              <a:t> Alg.</a:t>
            </a:r>
            <a:endParaRPr 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53340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Dijkstra’s</a:t>
            </a:r>
            <a:r>
              <a:rPr lang="en-US" b="1" dirty="0" smtClean="0"/>
              <a:t> algorithm</a:t>
            </a:r>
            <a:endParaRPr lang="en-US" b="1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990601"/>
            <a:ext cx="3720564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4191000" y="533400"/>
            <a:ext cx="4953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Tessellation and Control computation algorithm</a:t>
            </a:r>
            <a:endParaRPr lang="en-US" b="1" dirty="0"/>
          </a:p>
        </p:txBody>
      </p:sp>
      <p:cxnSp>
        <p:nvCxnSpPr>
          <p:cNvPr id="9" name="Straight Connector 8"/>
          <p:cNvCxnSpPr/>
          <p:nvPr/>
        </p:nvCxnSpPr>
        <p:spPr bwMode="auto">
          <a:xfrm rot="5400000">
            <a:off x="2172097" y="2400698"/>
            <a:ext cx="3733007" cy="1588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Rectangle 9"/>
          <p:cNvSpPr/>
          <p:nvPr/>
        </p:nvSpPr>
        <p:spPr bwMode="auto">
          <a:xfrm>
            <a:off x="4536141" y="2667002"/>
            <a:ext cx="1559859" cy="267118"/>
          </a:xfrm>
          <a:prstGeom prst="rect">
            <a:avLst/>
          </a:prstGeom>
          <a:solidFill>
            <a:schemeClr val="accent2">
              <a:lumMod val="75000"/>
              <a:alpha val="16000"/>
            </a:schemeClr>
          </a:solidFill>
          <a:ln w="9525" cap="flat" cmpd="sng" algn="ctr">
            <a:solidFill>
              <a:schemeClr val="accent2">
                <a:lumMod val="50000"/>
                <a:alpha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685800" y="2011680"/>
            <a:ext cx="887506" cy="300446"/>
          </a:xfrm>
          <a:prstGeom prst="rect">
            <a:avLst/>
          </a:prstGeom>
          <a:solidFill>
            <a:schemeClr val="accent2">
              <a:lumMod val="75000"/>
              <a:alpha val="16000"/>
            </a:schemeClr>
          </a:solidFill>
          <a:ln w="9525" cap="flat" cmpd="sng" algn="ctr">
            <a:solidFill>
              <a:schemeClr val="accent2">
                <a:lumMod val="50000"/>
                <a:alpha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43200" y="533400"/>
            <a:ext cx="152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</a:rPr>
              <a:t>Seed open set with one vertex of graph</a:t>
            </a:r>
            <a:endParaRPr lang="en-US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43800" y="1143000"/>
            <a:ext cx="2057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</a:rPr>
              <a:t>Seed open set with multiple vertices of graph</a:t>
            </a:r>
            <a:endParaRPr lang="en-US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 bwMode="auto">
          <a:xfrm rot="10800000" flipV="1">
            <a:off x="1423852" y="914400"/>
            <a:ext cx="1319349" cy="109728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accent2">
                <a:lumMod val="50000"/>
                <a:alpha val="23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5" name="Straight Arrow Connector 14"/>
          <p:cNvCxnSpPr/>
          <p:nvPr/>
        </p:nvCxnSpPr>
        <p:spPr bwMode="auto">
          <a:xfrm rot="10800000" flipV="1">
            <a:off x="5943600" y="1752600"/>
            <a:ext cx="1676400" cy="91440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accent2">
                <a:lumMod val="50000"/>
                <a:alpha val="23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6" name="Rectangle 15"/>
          <p:cNvSpPr/>
          <p:nvPr/>
        </p:nvSpPr>
        <p:spPr bwMode="auto">
          <a:xfrm>
            <a:off x="5029200" y="6010834"/>
            <a:ext cx="748553" cy="161366"/>
          </a:xfrm>
          <a:prstGeom prst="rect">
            <a:avLst/>
          </a:prstGeom>
          <a:solidFill>
            <a:schemeClr val="accent1">
              <a:lumMod val="60000"/>
              <a:lumOff val="40000"/>
              <a:alpha val="16000"/>
            </a:schemeClr>
          </a:solidFill>
          <a:ln w="9525" cap="flat" cmpd="sng" algn="ctr">
            <a:solidFill>
              <a:schemeClr val="accent1">
                <a:lumMod val="75000"/>
                <a:alpha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4724400" y="3048001"/>
            <a:ext cx="762000" cy="152400"/>
          </a:xfrm>
          <a:prstGeom prst="rect">
            <a:avLst/>
          </a:prstGeom>
          <a:solidFill>
            <a:schemeClr val="accent1">
              <a:lumMod val="60000"/>
              <a:lumOff val="40000"/>
              <a:alpha val="16000"/>
            </a:schemeClr>
          </a:solidFill>
          <a:ln w="9525" cap="flat" cmpd="sng" algn="ctr">
            <a:solidFill>
              <a:schemeClr val="accent1">
                <a:lumMod val="75000"/>
                <a:alpha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cxnSp>
        <p:nvCxnSpPr>
          <p:cNvPr id="18" name="Straight Arrow Connector 17"/>
          <p:cNvCxnSpPr/>
          <p:nvPr/>
        </p:nvCxnSpPr>
        <p:spPr bwMode="auto">
          <a:xfrm rot="10800000">
            <a:off x="5334001" y="3200401"/>
            <a:ext cx="2438401" cy="1981203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accent1">
                <a:lumMod val="75000"/>
                <a:alpha val="23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9" name="TextBox 18"/>
          <p:cNvSpPr txBox="1"/>
          <p:nvPr/>
        </p:nvSpPr>
        <p:spPr>
          <a:xfrm>
            <a:off x="7239000" y="5191780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57441"/>
                </a:solidFill>
              </a:rPr>
              <a:t>Maintain lineage of expanded vertices</a:t>
            </a:r>
            <a:r>
              <a:rPr lang="en-US" sz="1200" b="1" dirty="0">
                <a:solidFill>
                  <a:srgbClr val="F57441"/>
                </a:solidFill>
              </a:rPr>
              <a:t> </a:t>
            </a:r>
            <a:r>
              <a:rPr lang="en-US" sz="1200" b="1" dirty="0" smtClean="0">
                <a:solidFill>
                  <a:srgbClr val="F57441"/>
                </a:solidFill>
              </a:rPr>
              <a:t>for computing tessellations</a:t>
            </a:r>
          </a:p>
        </p:txBody>
      </p:sp>
      <p:cxnSp>
        <p:nvCxnSpPr>
          <p:cNvPr id="20" name="Straight Arrow Connector 19"/>
          <p:cNvCxnSpPr>
            <a:stCxn id="19" idx="1"/>
            <a:endCxn id="16" idx="3"/>
          </p:cNvCxnSpPr>
          <p:nvPr/>
        </p:nvCxnSpPr>
        <p:spPr bwMode="auto">
          <a:xfrm rot="10800000" flipV="1">
            <a:off x="5777754" y="5514945"/>
            <a:ext cx="1461247" cy="576571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accent1">
                <a:lumMod val="75000"/>
                <a:alpha val="23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1" name="Rectangle 30"/>
          <p:cNvSpPr/>
          <p:nvPr/>
        </p:nvSpPr>
        <p:spPr bwMode="auto">
          <a:xfrm>
            <a:off x="4724400" y="3352800"/>
            <a:ext cx="2651760" cy="268224"/>
          </a:xfrm>
          <a:prstGeom prst="rect">
            <a:avLst/>
          </a:prstGeom>
          <a:solidFill>
            <a:schemeClr val="accent3">
              <a:lumMod val="60000"/>
              <a:lumOff val="40000"/>
              <a:alpha val="16000"/>
            </a:schemeClr>
          </a:solidFill>
          <a:ln w="9525" cap="flat" cmpd="sng" algn="ctr">
            <a:solidFill>
              <a:schemeClr val="accent3">
                <a:lumMod val="75000"/>
                <a:alpha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5029200" y="6160167"/>
            <a:ext cx="1828800" cy="267369"/>
          </a:xfrm>
          <a:prstGeom prst="rect">
            <a:avLst/>
          </a:prstGeom>
          <a:solidFill>
            <a:schemeClr val="accent3">
              <a:lumMod val="60000"/>
              <a:lumOff val="40000"/>
              <a:alpha val="16000"/>
            </a:schemeClr>
          </a:solidFill>
          <a:ln w="9525" cap="flat" cmpd="sng" algn="ctr">
            <a:solidFill>
              <a:schemeClr val="accent3">
                <a:lumMod val="75000"/>
                <a:alpha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cxnSp>
        <p:nvCxnSpPr>
          <p:cNvPr id="33" name="Straight Arrow Connector 32"/>
          <p:cNvCxnSpPr>
            <a:endCxn id="32" idx="3"/>
          </p:cNvCxnSpPr>
          <p:nvPr/>
        </p:nvCxnSpPr>
        <p:spPr bwMode="auto">
          <a:xfrm rot="5400000">
            <a:off x="6682875" y="5051925"/>
            <a:ext cx="1417052" cy="1066802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accent3">
                <a:lumMod val="75000"/>
                <a:alpha val="23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5" name="TextBox 34"/>
          <p:cNvSpPr txBox="1"/>
          <p:nvPr/>
        </p:nvSpPr>
        <p:spPr>
          <a:xfrm>
            <a:off x="7239000" y="4114800"/>
            <a:ext cx="1828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57441"/>
                </a:solidFill>
              </a:rPr>
              <a:t>Keep track of neighbor of </a:t>
            </a:r>
            <a:r>
              <a:rPr lang="en-US" sz="12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1200" b="1" i="1" baseline="-250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sz="1200" b="1" dirty="0" smtClean="0">
                <a:solidFill>
                  <a:srgbClr val="F57441"/>
                </a:solidFill>
              </a:rPr>
              <a:t> through which the geodesic passes – lets us compute the tangent.</a:t>
            </a:r>
          </a:p>
        </p:txBody>
      </p:sp>
      <p:cxnSp>
        <p:nvCxnSpPr>
          <p:cNvPr id="36" name="Straight Arrow Connector 35"/>
          <p:cNvCxnSpPr/>
          <p:nvPr/>
        </p:nvCxnSpPr>
        <p:spPr bwMode="auto">
          <a:xfrm rot="16200000" flipV="1">
            <a:off x="7279784" y="3622183"/>
            <a:ext cx="572037" cy="565597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accent3">
                <a:lumMod val="75000"/>
                <a:alpha val="23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2" name="Rectangle 41"/>
          <p:cNvSpPr/>
          <p:nvPr/>
        </p:nvSpPr>
        <p:spPr bwMode="auto">
          <a:xfrm>
            <a:off x="4724400" y="3200400"/>
            <a:ext cx="3429000" cy="152400"/>
          </a:xfrm>
          <a:prstGeom prst="rect">
            <a:avLst/>
          </a:prstGeom>
          <a:solidFill>
            <a:schemeClr val="accent4">
              <a:lumMod val="60000"/>
              <a:lumOff val="40000"/>
              <a:alpha val="16000"/>
            </a:schemeClr>
          </a:solidFill>
          <a:ln w="9525" cap="flat" cmpd="sng" algn="ctr">
            <a:solidFill>
              <a:schemeClr val="accent4">
                <a:lumMod val="75000"/>
                <a:alpha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4876800" y="5069304"/>
            <a:ext cx="3810000" cy="188495"/>
          </a:xfrm>
          <a:prstGeom prst="rect">
            <a:avLst/>
          </a:prstGeom>
          <a:solidFill>
            <a:schemeClr val="accent4">
              <a:lumMod val="60000"/>
              <a:lumOff val="40000"/>
              <a:alpha val="16000"/>
            </a:schemeClr>
          </a:solidFill>
          <a:ln w="9525" cap="flat" cmpd="sng" algn="ctr">
            <a:solidFill>
              <a:schemeClr val="accent4">
                <a:lumMod val="75000"/>
                <a:alpha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467600" y="4110335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57441"/>
                </a:solidFill>
              </a:rPr>
              <a:t>Compute integral as the vertices get expanded.</a:t>
            </a:r>
          </a:p>
        </p:txBody>
      </p:sp>
      <p:cxnSp>
        <p:nvCxnSpPr>
          <p:cNvPr id="48" name="Straight Arrow Connector 47"/>
          <p:cNvCxnSpPr/>
          <p:nvPr/>
        </p:nvCxnSpPr>
        <p:spPr bwMode="auto">
          <a:xfrm rot="16200000" flipV="1">
            <a:off x="7565803" y="3527203"/>
            <a:ext cx="761998" cy="413196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accent4">
                <a:lumMod val="75000"/>
                <a:alpha val="23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1" name="Straight Arrow Connector 50"/>
          <p:cNvCxnSpPr/>
          <p:nvPr/>
        </p:nvCxnSpPr>
        <p:spPr bwMode="auto">
          <a:xfrm rot="5400000">
            <a:off x="7662781" y="4555961"/>
            <a:ext cx="540082" cy="475915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accent4">
                <a:lumMod val="75000"/>
                <a:alpha val="23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57" name="Picture 2" descr="X:\My Project works\YAGSBPL\test_yagsbpl\outfiles\Tessellation3b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38400" y="5105400"/>
            <a:ext cx="1676400" cy="167640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</p:pic>
      <p:cxnSp>
        <p:nvCxnSpPr>
          <p:cNvPr id="60" name="Straight Connector 59"/>
          <p:cNvCxnSpPr/>
          <p:nvPr/>
        </p:nvCxnSpPr>
        <p:spPr bwMode="auto">
          <a:xfrm flipV="1">
            <a:off x="228600" y="4114005"/>
            <a:ext cx="3810001" cy="795"/>
          </a:xfrm>
          <a:prstGeom prst="line">
            <a:avLst/>
          </a:prstGeom>
          <a:solidFill>
            <a:schemeClr val="accent1"/>
          </a:solidFill>
          <a:ln w="222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4" name="Slide Number Placeholder 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31F89-2697-433A-991D-F6BFEA85FEC7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76200" y="4161472"/>
            <a:ext cx="32766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Complexity:</a:t>
            </a:r>
          </a:p>
          <a:p>
            <a:r>
              <a:rPr lang="en-US" dirty="0" smtClean="0"/>
              <a:t>Same for both algorithms.</a:t>
            </a:r>
          </a:p>
          <a:p>
            <a:r>
              <a:rPr lang="en-US" dirty="0" smtClean="0"/>
              <a:t>  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~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log(√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))</a:t>
            </a:r>
          </a:p>
          <a:p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(for graph with constant</a:t>
            </a:r>
            <a:b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degree for all vertices)</a:t>
            </a:r>
          </a:p>
          <a:p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6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= no. of vertices.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Rectangle 37"/>
          <p:cNvSpPr/>
          <p:nvPr/>
        </p:nvSpPr>
        <p:spPr bwMode="auto">
          <a:xfrm>
            <a:off x="685800" y="2326234"/>
            <a:ext cx="3152422" cy="1489410"/>
          </a:xfrm>
          <a:prstGeom prst="rect">
            <a:avLst/>
          </a:prstGeom>
          <a:solidFill>
            <a:schemeClr val="bg2">
              <a:lumMod val="25000"/>
              <a:alpha val="16000"/>
            </a:schemeClr>
          </a:solidFill>
          <a:ln w="9525" cap="flat" cmpd="sng" algn="ctr">
            <a:solidFill>
              <a:schemeClr val="bg2">
                <a:lumMod val="10000"/>
                <a:alpha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39" name="Rectangle 38"/>
          <p:cNvSpPr/>
          <p:nvPr/>
        </p:nvSpPr>
        <p:spPr bwMode="auto">
          <a:xfrm>
            <a:off x="4543778" y="3733800"/>
            <a:ext cx="4219222" cy="2688946"/>
          </a:xfrm>
          <a:prstGeom prst="rect">
            <a:avLst/>
          </a:prstGeom>
          <a:solidFill>
            <a:schemeClr val="bg2">
              <a:lumMod val="25000"/>
              <a:alpha val="16000"/>
            </a:schemeClr>
          </a:solidFill>
          <a:ln w="9525" cap="flat" cmpd="sng" algn="ctr">
            <a:solidFill>
              <a:schemeClr val="bg2">
                <a:lumMod val="10000"/>
                <a:alpha val="3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06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124200" y="4138136"/>
            <a:ext cx="1219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</a:rPr>
              <a:t>Loop over </a:t>
            </a:r>
            <a:br>
              <a:rPr lang="en-US" sz="14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</a:rPr>
              <a:t>un-expanded</a:t>
            </a:r>
            <a:br>
              <a:rPr lang="en-US" sz="14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</a:rPr>
              <a:t>vertices</a:t>
            </a:r>
            <a:endParaRPr lang="en-US" sz="1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41" name="Straight Arrow Connector 40"/>
          <p:cNvCxnSpPr/>
          <p:nvPr/>
        </p:nvCxnSpPr>
        <p:spPr bwMode="auto">
          <a:xfrm rot="16200000" flipV="1">
            <a:off x="2705101" y="3924301"/>
            <a:ext cx="609600" cy="380998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bg2">
                <a:lumMod val="10000"/>
                <a:alpha val="23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9" name="Straight Arrow Connector 48"/>
          <p:cNvCxnSpPr/>
          <p:nvPr/>
        </p:nvCxnSpPr>
        <p:spPr bwMode="auto">
          <a:xfrm flipV="1">
            <a:off x="4038600" y="4038600"/>
            <a:ext cx="457200" cy="38100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bg2">
                <a:lumMod val="10000"/>
                <a:alpha val="23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7" grpId="0" animBg="1"/>
      <p:bldP spid="17" grpId="1" animBg="1"/>
      <p:bldP spid="19" grpId="0"/>
      <p:bldP spid="19" grpId="1"/>
      <p:bldP spid="31" grpId="0" animBg="1"/>
      <p:bldP spid="31" grpId="1" animBg="1"/>
      <p:bldP spid="32" grpId="0" animBg="1"/>
      <p:bldP spid="32" grpId="1" animBg="1"/>
      <p:bldP spid="35" grpId="0"/>
      <p:bldP spid="35" grpId="1"/>
      <p:bldP spid="42" grpId="0" animBg="1"/>
      <p:bldP spid="43" grpId="0" animBg="1"/>
      <p:bldP spid="47" grpId="0"/>
      <p:bldP spid="38" grpId="0" animBg="1"/>
      <p:bldP spid="39" grpId="0" animBg="1"/>
      <p:bldP spid="4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5775</TotalTime>
  <Words>853</Words>
  <Application>Microsoft Office PowerPoint</Application>
  <PresentationFormat>On-screen Show (4:3)</PresentationFormat>
  <Paragraphs>187</Paragraphs>
  <Slides>16</Slides>
  <Notes>1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Multi-Robot Coverage and Exploration in Non-Euclidean Metric Spaces</vt:lpstr>
      <vt:lpstr>Outline</vt:lpstr>
      <vt:lpstr>Background: Voronoi Tessellation and Lloyd’s Algorithm</vt:lpstr>
      <vt:lpstr>Non-Euclidean Distance Function</vt:lpstr>
      <vt:lpstr>Connection between Gradient of Distance Function and Tangent to Geodesic</vt:lpstr>
      <vt:lpstr>Corollary: Incorporating Obstacles</vt:lpstr>
      <vt:lpstr>Generalized Continuous-time Lloyd’s Algorithm</vt:lpstr>
      <vt:lpstr>Graph search-based implementation</vt:lpstr>
      <vt:lpstr>Comparison of Pseudo-code with Dijkstra’s Alg.</vt:lpstr>
      <vt:lpstr>Results Coverage of a Sphere</vt:lpstr>
      <vt:lpstr>Results Coverage of a 2-torus</vt:lpstr>
      <vt:lpstr>Application to Multi-robot  Exploration of Unknown/Partially known environment</vt:lpstr>
      <vt:lpstr>Results Multi-robot Exploration of Unknown/Partially known environment with Human-Robot interactions</vt:lpstr>
      <vt:lpstr>Thank you!  Questions?</vt:lpstr>
      <vt:lpstr>Additional Slides</vt:lpstr>
      <vt:lpstr>Related work (coverage)</vt:lpstr>
    </vt:vector>
  </TitlesOfParts>
  <Company>Self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Subhrajit</dc:creator>
  <cp:lastModifiedBy>Subhrajit</cp:lastModifiedBy>
  <cp:revision>247</cp:revision>
  <dcterms:created xsi:type="dcterms:W3CDTF">2012-05-31T17:03:17Z</dcterms:created>
  <dcterms:modified xsi:type="dcterms:W3CDTF">2012-06-15T05:08:05Z</dcterms:modified>
</cp:coreProperties>
</file>