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5" r:id="rId1"/>
  </p:sldMasterIdLst>
  <p:notesMasterIdLst>
    <p:notesMasterId r:id="rId22"/>
  </p:notesMasterIdLst>
  <p:handoutMasterIdLst>
    <p:handoutMasterId r:id="rId23"/>
  </p:handoutMasterIdLst>
  <p:sldIdLst>
    <p:sldId id="269" r:id="rId2"/>
    <p:sldId id="270" r:id="rId3"/>
    <p:sldId id="286" r:id="rId4"/>
    <p:sldId id="287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79" r:id="rId14"/>
    <p:sldId id="283" r:id="rId15"/>
    <p:sldId id="280" r:id="rId16"/>
    <p:sldId id="281" r:id="rId17"/>
    <p:sldId id="288" r:id="rId18"/>
    <p:sldId id="282" r:id="rId19"/>
    <p:sldId id="284" r:id="rId20"/>
    <p:sldId id="285" r:id="rId21"/>
  </p:sldIdLst>
  <p:sldSz cx="9144000" cy="6858000" type="screen4x3"/>
  <p:notesSz cx="9601200" cy="731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-106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pitchFamily="-106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pitchFamily="-106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pitchFamily="-106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pitchFamily="-10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66FF"/>
    <a:srgbClr val="800000"/>
    <a:srgbClr val="000080"/>
    <a:srgbClr val="800040"/>
    <a:srgbClr val="0000FF"/>
    <a:srgbClr val="FF0000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684" autoAdjust="0"/>
    <p:restoredTop sz="94170" autoAdjust="0"/>
  </p:normalViewPr>
  <p:slideViewPr>
    <p:cSldViewPr>
      <p:cViewPr>
        <p:scale>
          <a:sx n="46" d="100"/>
          <a:sy n="46" d="100"/>
        </p:scale>
        <p:origin x="-1920" y="-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20052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3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400675" y="0"/>
            <a:ext cx="420052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73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967538"/>
            <a:ext cx="4200525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473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400675" y="6967538"/>
            <a:ext cx="4200525" cy="34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31EBAF4-B838-5541-80FE-274701F590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438775" y="0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endParaRPr lang="en-U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71800" y="549275"/>
            <a:ext cx="36576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60438" y="3475038"/>
            <a:ext cx="7680325" cy="329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 eaLnBrk="1" hangingPunct="1">
              <a:defRPr sz="1300"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438775" y="6948488"/>
            <a:ext cx="41608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 eaLnBrk="1" hangingPunct="1">
              <a:defRPr sz="1300"/>
            </a:lvl1pPr>
          </a:lstStyle>
          <a:p>
            <a:fld id="{6FF7A21D-744F-CF47-96DE-6A1732E4AEB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06" charset="0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D00C18-D26F-FA4E-80DC-D376FF2EB558}" type="slidenum">
              <a:rPr lang="en-US"/>
              <a:pPr/>
              <a:t>1</a:t>
            </a:fld>
            <a:endParaRPr lang="en-US"/>
          </a:p>
        </p:txBody>
      </p:sp>
      <p:sp>
        <p:nvSpPr>
          <p:cNvPr id="142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152400"/>
            <a:ext cx="2190750" cy="6248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419850" cy="6248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AndTx" preserve="1">
  <p:cSld name="Title, Ch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sz="half" idx="1"/>
          </p:nvPr>
        </p:nvSpPr>
        <p:spPr>
          <a:xfrm>
            <a:off x="228600" y="914400"/>
            <a:ext cx="4305300" cy="54864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6300" y="914400"/>
            <a:ext cx="4305300" cy="5486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914400"/>
            <a:ext cx="43053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914400"/>
            <a:ext cx="4305300" cy="5486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914400"/>
            <a:ext cx="8763000" cy="5486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97640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152400"/>
            <a:ext cx="8763000" cy="68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97646" name="Rectangle 14"/>
          <p:cNvSpPr>
            <a:spLocks noChangeArrowheads="1"/>
          </p:cNvSpPr>
          <p:nvPr userDrawn="1"/>
        </p:nvSpPr>
        <p:spPr bwMode="auto">
          <a:xfrm>
            <a:off x="90488" y="88900"/>
            <a:ext cx="8980487" cy="6692900"/>
          </a:xfrm>
          <a:prstGeom prst="rect">
            <a:avLst/>
          </a:prstGeom>
          <a:noFill/>
          <a:ln w="12700">
            <a:solidFill>
              <a:srgbClr val="CC0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7647" name="Picture 15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228600" y="6478588"/>
            <a:ext cx="685800" cy="246062"/>
          </a:xfrm>
          <a:prstGeom prst="rect">
            <a:avLst/>
          </a:prstGeom>
          <a:noFill/>
        </p:spPr>
      </p:pic>
      <p:sp>
        <p:nvSpPr>
          <p:cNvPr id="197648" name="Rectangle 16"/>
          <p:cNvSpPr>
            <a:spLocks noChangeArrowheads="1"/>
          </p:cNvSpPr>
          <p:nvPr userDrawn="1"/>
        </p:nvSpPr>
        <p:spPr bwMode="auto">
          <a:xfrm>
            <a:off x="8686800" y="6477000"/>
            <a:ext cx="4000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fld id="{1C67C655-C4CA-D64C-9279-314961D02CC8}" type="slidenum">
              <a:rPr lang="en-US" sz="1400">
                <a:latin typeface="Gill Sans" pitchFamily="-106" charset="0"/>
              </a:rPr>
              <a:pPr/>
              <a:t>‹#›</a:t>
            </a:fld>
            <a:endParaRPr lang="en-US" sz="1400">
              <a:latin typeface="Gill Sans" pitchFamily="-106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703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B50028"/>
          </a:solidFill>
          <a:latin typeface="Gill Sans" pitchFamily="-10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6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CC0000"/>
        </a:buClr>
        <a:buSzPct val="75000"/>
        <a:buFont typeface="Monotype Sorts" pitchFamily="-106" charset="2"/>
        <a:buChar char="l"/>
        <a:defRPr sz="3200">
          <a:solidFill>
            <a:schemeClr val="tx2"/>
          </a:solidFill>
          <a:latin typeface="+mn-lt"/>
          <a:ea typeface="ＭＳ Ｐゴシック" pitchFamily="-106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37C03"/>
        </a:buClr>
        <a:buSzPct val="65000"/>
        <a:buFont typeface="Monotype Sorts" pitchFamily="-106" charset="2"/>
        <a:buChar char="t"/>
        <a:defRPr sz="2400">
          <a:solidFill>
            <a:schemeClr val="tx2"/>
          </a:solidFill>
          <a:latin typeface="+mn-lt"/>
          <a:ea typeface="ＭＳ Ｐゴシック" pitchFamily="-106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1008C3"/>
        </a:buClr>
        <a:buSzPct val="75000"/>
        <a:buFont typeface="Monotype Sorts" pitchFamily="-106" charset="2"/>
        <a:buChar char="w"/>
        <a:defRPr>
          <a:solidFill>
            <a:schemeClr val="tx2"/>
          </a:solidFill>
          <a:latin typeface="+mn-lt"/>
          <a:ea typeface="ＭＳ Ｐゴシック" pitchFamily="-106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600">
          <a:solidFill>
            <a:schemeClr val="tx2"/>
          </a:solidFill>
          <a:latin typeface="+mn-lt"/>
          <a:ea typeface="ＭＳ Ｐゴシック" pitchFamily="-106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600">
          <a:solidFill>
            <a:schemeClr val="tx2"/>
          </a:solidFill>
          <a:latin typeface="+mn-lt"/>
          <a:ea typeface="ＭＳ Ｐゴシック" pitchFamily="-106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600">
          <a:solidFill>
            <a:schemeClr val="tx2"/>
          </a:solidFill>
          <a:latin typeface="+mn-lt"/>
          <a:ea typeface="ＭＳ Ｐゴシック" pitchFamily="-106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600">
          <a:solidFill>
            <a:schemeClr val="tx2"/>
          </a:solidFill>
          <a:latin typeface="+mn-lt"/>
          <a:ea typeface="ＭＳ Ｐゴシック" pitchFamily="-106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1600">
          <a:solidFill>
            <a:schemeClr val="tx2"/>
          </a:solidFill>
          <a:latin typeface="+mn-lt"/>
          <a:ea typeface="ＭＳ Ｐゴシック" pitchFamily="-106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vboxsvr\VShared\My%20Project%20works\Voronoi\X_presentation\output.avi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47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12" Type="http://schemas.openxmlformats.org/officeDocument/2006/relationships/image" Target="../media/image46.png"/><Relationship Id="rId2" Type="http://schemas.openxmlformats.org/officeDocument/2006/relationships/image" Target="../media/image36.png"/><Relationship Id="rId16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11" Type="http://schemas.openxmlformats.org/officeDocument/2006/relationships/image" Target="../media/image45.png"/><Relationship Id="rId5" Type="http://schemas.openxmlformats.org/officeDocument/2006/relationships/image" Target="../media/image39.png"/><Relationship Id="rId15" Type="http://schemas.openxmlformats.org/officeDocument/2006/relationships/image" Target="../media/image4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Relationship Id="rId14" Type="http://schemas.openxmlformats.org/officeDocument/2006/relationships/image" Target="../media/image4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0" y="762000"/>
            <a:ext cx="9144000" cy="1470025"/>
          </a:xfrm>
        </p:spPr>
        <p:txBody>
          <a:bodyPr/>
          <a:lstStyle/>
          <a:p>
            <a:r>
              <a:rPr lang="en-US" sz="3600" b="1" dirty="0" smtClean="0"/>
              <a:t>Distributed Coverage and Exploration in</a:t>
            </a:r>
            <a:br>
              <a:rPr lang="en-US" sz="3600" b="1" dirty="0" smtClean="0"/>
            </a:br>
            <a:r>
              <a:rPr lang="en-US" sz="3600" b="1" dirty="0" smtClean="0"/>
              <a:t>Unknown Non-Convex Environments</a:t>
            </a:r>
            <a:endParaRPr lang="en-US" sz="3600" b="1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95600"/>
            <a:ext cx="6400800" cy="2971800"/>
          </a:xfrm>
        </p:spPr>
        <p:txBody>
          <a:bodyPr/>
          <a:lstStyle/>
          <a:p>
            <a:r>
              <a:rPr lang="en-US" dirty="0" smtClean="0"/>
              <a:t>Subhrajit Bhattacharya</a:t>
            </a:r>
          </a:p>
          <a:p>
            <a:r>
              <a:rPr lang="en-US" dirty="0" smtClean="0"/>
              <a:t>Nathan Michael</a:t>
            </a:r>
          </a:p>
          <a:p>
            <a:r>
              <a:rPr lang="en-US" dirty="0" smtClean="0"/>
              <a:t>Vijay Kumar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/>
          <p:nvPr/>
        </p:nvSpPr>
        <p:spPr bwMode="auto">
          <a:xfrm>
            <a:off x="800100" y="1090374"/>
            <a:ext cx="6134100" cy="2667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4181475" y="861774"/>
            <a:ext cx="1685925" cy="26670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763000" cy="685800"/>
          </a:xfrm>
        </p:spPr>
        <p:txBody>
          <a:bodyPr/>
          <a:lstStyle/>
          <a:p>
            <a:r>
              <a:rPr lang="en-US" sz="2800" b="1" dirty="0" smtClean="0"/>
              <a:t>Projection of </a:t>
            </a:r>
            <a:r>
              <a:rPr lang="en-US" sz="2800" b="1" dirty="0" err="1" smtClean="0"/>
              <a:t>Centroid</a:t>
            </a:r>
            <a:r>
              <a:rPr lang="en-US" sz="2800" b="1" dirty="0" smtClean="0"/>
              <a:t> – Does it work &amp; converge?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33400"/>
            <a:ext cx="8382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Experimental analysis shows it does:</a:t>
            </a:r>
          </a:p>
          <a:p>
            <a:pPr lvl="1"/>
            <a:r>
              <a:rPr lang="en-US" sz="1600" i="1" dirty="0" smtClean="0"/>
              <a:t>Projection of </a:t>
            </a:r>
            <a:r>
              <a:rPr lang="en-US" sz="1600" i="1" dirty="0" err="1" smtClean="0"/>
              <a:t>centroid</a:t>
            </a:r>
            <a:r>
              <a:rPr lang="en-US" sz="1600" dirty="0" smtClean="0"/>
              <a:t> control method always converges and in cluttered environments differs little from the results obtained by the gradient search method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152400" y="1852374"/>
            <a:ext cx="1295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By following gradient of </a:t>
            </a:r>
            <a:r>
              <a:rPr lang="en-US" sz="1600" dirty="0" smtClean="0">
                <a:latin typeface="Lucida Calligraphy" pitchFamily="66" charset="0"/>
              </a:rPr>
              <a:t>H </a:t>
            </a:r>
            <a:r>
              <a:rPr lang="en-US" sz="1600" dirty="0" smtClean="0">
                <a:latin typeface="+mn-lt"/>
              </a:rPr>
              <a:t>:</a:t>
            </a:r>
            <a:endParaRPr lang="en-US" sz="1600" dirty="0"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4214574"/>
            <a:ext cx="1371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Using Projection of </a:t>
            </a:r>
            <a:r>
              <a:rPr lang="en-US" sz="1600" dirty="0" err="1" smtClean="0"/>
              <a:t>Centroid</a:t>
            </a:r>
            <a:endParaRPr lang="en-US" sz="16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1524000" y="1395174"/>
            <a:ext cx="7543800" cy="2527879"/>
            <a:chOff x="1524000" y="1676400"/>
            <a:chExt cx="7543800" cy="2527879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24000" y="1676400"/>
              <a:ext cx="7010400" cy="25278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Box 11"/>
            <p:cNvSpPr txBox="1"/>
            <p:nvPr/>
          </p:nvSpPr>
          <p:spPr>
            <a:xfrm>
              <a:off x="8001000" y="3685401"/>
              <a:ext cx="10668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(converged)</a:t>
              </a:r>
              <a:endParaRPr lang="en-US" sz="12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1524000" y="3681174"/>
            <a:ext cx="7543800" cy="2590800"/>
            <a:chOff x="1524000" y="3962400"/>
            <a:chExt cx="7543800" cy="2590800"/>
          </a:xfrm>
        </p:grpSpPr>
        <p:pic>
          <p:nvPicPr>
            <p:cNvPr id="3076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524000" y="3962400"/>
              <a:ext cx="6940201" cy="24969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" name="TextBox 12"/>
            <p:cNvSpPr txBox="1"/>
            <p:nvPr/>
          </p:nvSpPr>
          <p:spPr>
            <a:xfrm>
              <a:off x="8001000" y="5971401"/>
              <a:ext cx="1066800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(converged)</a:t>
              </a:r>
              <a:endParaRPr lang="en-US" sz="1200" dirty="0"/>
            </a:p>
          </p:txBody>
        </p:sp>
        <p:sp>
          <p:nvSpPr>
            <p:cNvPr id="15" name="Rectangle 14"/>
            <p:cNvSpPr/>
            <p:nvPr/>
          </p:nvSpPr>
          <p:spPr bwMode="auto">
            <a:xfrm>
              <a:off x="6629400" y="6248400"/>
              <a:ext cx="838200" cy="3048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06" charset="0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838200" y="6059269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Theoretical Guarantee:</a:t>
            </a:r>
          </a:p>
          <a:p>
            <a:r>
              <a:rPr lang="en-US" dirty="0" smtClean="0"/>
              <a:t>  We can guarantee convergence for star-convex </a:t>
            </a:r>
            <a:r>
              <a:rPr lang="en-US" dirty="0" err="1" smtClean="0"/>
              <a:t>Voronoi</a:t>
            </a:r>
            <a:r>
              <a:rPr lang="en-US" dirty="0" smtClean="0"/>
              <a:t> tessellations.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76200"/>
            <a:ext cx="8763000" cy="685800"/>
          </a:xfrm>
        </p:spPr>
        <p:txBody>
          <a:bodyPr/>
          <a:lstStyle/>
          <a:p>
            <a:r>
              <a:rPr lang="en-US" sz="3600" dirty="0" smtClean="0"/>
              <a:t>Unknown/Partially known environment</a:t>
            </a:r>
            <a:endParaRPr lang="en-US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533400" y="926068"/>
            <a:ext cx="579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Shannon Entropy assigned to each node,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/>
              <a:t>, in graph: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295400"/>
            <a:ext cx="5291137" cy="391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33400" y="2137567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Entropy updated with time based on sensor model and sensor reading: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90600" y="2506899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Sensor model </a:t>
            </a:r>
            <a:r>
              <a:rPr lang="en-US" sz="1400" b="1" dirty="0" smtClean="0"/>
              <a:t>(confidence as a function of distance):</a:t>
            </a:r>
            <a:endParaRPr lang="en-US" sz="1400" b="1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52817" y="2506899"/>
            <a:ext cx="2738783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664170" y="2887899"/>
            <a:ext cx="336503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990600" y="3661567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Probability of occupancy:</a:t>
            </a:r>
            <a:endParaRPr lang="en-US" b="1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24000" y="4080624"/>
            <a:ext cx="4610100" cy="262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990600" y="4488099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Sensor fusion model:</a:t>
            </a:r>
            <a:endParaRPr lang="en-US" b="1" dirty="0"/>
          </a:p>
        </p:txBody>
      </p:sp>
      <p:grpSp>
        <p:nvGrpSpPr>
          <p:cNvPr id="18" name="Group 17"/>
          <p:cNvGrpSpPr/>
          <p:nvPr/>
        </p:nvGrpSpPr>
        <p:grpSpPr>
          <a:xfrm>
            <a:off x="1600200" y="4869099"/>
            <a:ext cx="2362200" cy="464901"/>
            <a:chOff x="1524000" y="4038600"/>
            <a:chExt cx="5372100" cy="1057275"/>
          </a:xfrm>
        </p:grpSpPr>
        <p:pic>
          <p:nvPicPr>
            <p:cNvPr id="4102" name="Picture 6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24000" y="4343400"/>
              <a:ext cx="1609725" cy="600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103" name="Picture 7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3276600" y="4038600"/>
              <a:ext cx="3619500" cy="1057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19" name="TextBox 18"/>
          <p:cNvSpPr txBox="1"/>
          <p:nvPr/>
        </p:nvSpPr>
        <p:spPr>
          <a:xfrm>
            <a:off x="4419600" y="4950023"/>
            <a:ext cx="4038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g</a:t>
            </a:r>
            <a:r>
              <a:rPr lang="en-US" sz="1400" dirty="0" smtClean="0"/>
              <a:t> is strictly increasing</a:t>
            </a:r>
            <a:endParaRPr lang="en-US" sz="1400" dirty="0"/>
          </a:p>
        </p:txBody>
      </p:sp>
      <p:sp>
        <p:nvSpPr>
          <p:cNvPr id="16" name="TextBox 408"/>
          <p:cNvSpPr txBox="1">
            <a:spLocks noChangeArrowheads="1"/>
          </p:cNvSpPr>
          <p:nvPr/>
        </p:nvSpPr>
        <p:spPr bwMode="auto">
          <a:xfrm>
            <a:off x="762000" y="5638800"/>
            <a:ext cx="8382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/>
              <a:t>We want to maximize information gain – use of entropy:</a:t>
            </a:r>
          </a:p>
          <a:p>
            <a:r>
              <a:rPr lang="en-US" sz="2000" dirty="0" smtClean="0"/>
              <a:t>  We </a:t>
            </a:r>
            <a:r>
              <a:rPr lang="en-US" sz="2000" dirty="0"/>
              <a:t>exploit the flexibility in choosing </a:t>
            </a:r>
            <a:r>
              <a:rPr lang="en-US" sz="2000" i="1" dirty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dirty="0"/>
              <a:t> and </a:t>
            </a:r>
            <a:r>
              <a:rPr lang="el-GR" sz="2000" i="1" dirty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en-US" sz="2000" dirty="0"/>
              <a:t> in the Lloyd’s Algorithm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5" grpId="0"/>
      <p:bldP spid="19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Entropy-based metric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914400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Recall the definition of </a:t>
            </a:r>
            <a:r>
              <a:rPr lang="en-US" dirty="0" err="1" smtClean="0"/>
              <a:t>Voronoi</a:t>
            </a:r>
            <a:r>
              <a:rPr lang="en-US" dirty="0" smtClean="0"/>
              <a:t> tessellation: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95400" y="1219200"/>
            <a:ext cx="5062537" cy="46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09600" y="1905000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want equal splitting of entropy rather than area: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393171"/>
            <a:ext cx="4267200" cy="2966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5334000" y="2362200"/>
            <a:ext cx="365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Redefine </a:t>
            </a:r>
            <a:r>
              <a:rPr lang="en-US" i="1" dirty="0" smtClean="0"/>
              <a:t>d – </a:t>
            </a:r>
          </a:p>
          <a:p>
            <a:r>
              <a:rPr lang="en-US" i="1" dirty="0" smtClean="0"/>
              <a:t>    </a:t>
            </a:r>
            <a:r>
              <a:rPr lang="en-US" dirty="0" smtClean="0"/>
              <a:t>by weighting it by entropy:</a:t>
            </a:r>
            <a:endParaRPr lang="en-US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15539" y="2955550"/>
            <a:ext cx="2842661" cy="77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Box 10"/>
          <p:cNvSpPr txBox="1"/>
          <p:nvPr/>
        </p:nvSpPr>
        <p:spPr>
          <a:xfrm>
            <a:off x="4953000" y="4038600"/>
            <a:ext cx="3962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our search-based algorithm for </a:t>
            </a:r>
            <a:r>
              <a:rPr lang="en-US" dirty="0" err="1" smtClean="0"/>
              <a:t>Voronoi</a:t>
            </a:r>
            <a:r>
              <a:rPr lang="en-US" dirty="0" smtClean="0"/>
              <a:t> </a:t>
            </a:r>
            <a:r>
              <a:rPr lang="en-US" dirty="0" err="1" smtClean="0"/>
              <a:t>tesselation</a:t>
            </a:r>
            <a:r>
              <a:rPr lang="en-US" dirty="0" smtClean="0"/>
              <a:t>, all we need to do is a </a:t>
            </a:r>
            <a:r>
              <a:rPr lang="en-US" b="1" dirty="0" smtClean="0"/>
              <a:t>weighted </a:t>
            </a:r>
            <a:r>
              <a:rPr lang="en-US" b="1" dirty="0" err="1" smtClean="0"/>
              <a:t>Dijkstra’s</a:t>
            </a:r>
            <a:r>
              <a:rPr lang="en-US" b="1" dirty="0" smtClean="0"/>
              <a:t> search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48096" y="5181600"/>
            <a:ext cx="4457704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304800" y="53340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Cost of an edge, </a:t>
            </a:r>
            <a:r>
              <a:rPr lang="el-GR" i="1" dirty="0" smtClean="0">
                <a:latin typeface="Times New Roman"/>
                <a:cs typeface="Times New Roman"/>
              </a:rPr>
              <a:t>ε</a:t>
            </a:r>
            <a:r>
              <a:rPr lang="en-US" dirty="0" smtClean="0"/>
              <a:t>, in the graph: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 bwMode="auto">
          <a:xfrm flipV="1">
            <a:off x="4572000" y="6172200"/>
            <a:ext cx="1905000" cy="457200"/>
          </a:xfrm>
          <a:prstGeom prst="line">
            <a:avLst/>
          </a:prstGeom>
          <a:solidFill>
            <a:schemeClr val="accent1"/>
          </a:solidFill>
          <a:ln w="15875" cap="flat" cmpd="sng" algn="ctr">
            <a:solidFill>
              <a:schemeClr val="tx1"/>
            </a:solidFill>
            <a:prstDash val="solid"/>
            <a:round/>
            <a:headEnd type="oval" w="med" len="med"/>
            <a:tailEnd type="oval" w="med" len="med"/>
          </a:ln>
          <a:effectLst/>
        </p:spPr>
      </p:cxnSp>
      <p:sp>
        <p:nvSpPr>
          <p:cNvPr id="16" name="TextBox 15"/>
          <p:cNvSpPr txBox="1"/>
          <p:nvPr/>
        </p:nvSpPr>
        <p:spPr>
          <a:xfrm>
            <a:off x="5334000" y="6096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i="1" dirty="0" smtClean="0">
                <a:latin typeface="Times New Roman"/>
                <a:cs typeface="Times New Roman"/>
              </a:rPr>
              <a:t>ε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962400" y="6324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00800" y="6183868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1" grpId="0"/>
      <p:bldP spid="13" grpId="0"/>
      <p:bldP spid="16" grpId="0"/>
      <p:bldP spid="17" grpId="0"/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Entropy as density/weight function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383268"/>
            <a:ext cx="701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Recall Lloyd’s Algorithm:     </a:t>
            </a:r>
            <a:r>
              <a:rPr lang="en-US" dirty="0" smtClean="0"/>
              <a:t>Following </a:t>
            </a:r>
            <a:r>
              <a:rPr lang="en-US" dirty="0" err="1" smtClean="0"/>
              <a:t>centroid</a:t>
            </a:r>
            <a:r>
              <a:rPr lang="en-US" dirty="0" smtClean="0"/>
              <a:t>,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1219200"/>
            <a:ext cx="18145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05200" y="1933112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minimizes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953000" y="1856912"/>
            <a:ext cx="3810000" cy="657688"/>
            <a:chOff x="2950766" y="2514600"/>
            <a:chExt cx="4861718" cy="839237"/>
          </a:xfrm>
        </p:grpSpPr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950766" y="2743200"/>
              <a:ext cx="1428749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726384" y="2514600"/>
              <a:ext cx="3086100" cy="79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TextBox 13"/>
            <p:cNvSpPr txBox="1"/>
            <p:nvPr/>
          </p:nvSpPr>
          <p:spPr>
            <a:xfrm>
              <a:off x="4400551" y="2697896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=</a:t>
              </a:r>
              <a:endParaRPr lang="en-US" sz="20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355035" y="3000375"/>
              <a:ext cx="304800" cy="35346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i="1" dirty="0" smtClean="0">
                  <a:latin typeface="Times New Roman" pitchFamily="18" charset="0"/>
                  <a:cs typeface="Times New Roman" pitchFamily="18" charset="0"/>
                </a:rPr>
                <a:t>V</a:t>
              </a:r>
              <a:r>
                <a:rPr lang="en-US" i="1" baseline="-25000" dirty="0" smtClean="0">
                  <a:latin typeface="Times New Roman" pitchFamily="18" charset="0"/>
                  <a:cs typeface="Times New Roman" pitchFamily="18" charset="0"/>
                </a:rPr>
                <a:t>i</a:t>
              </a:r>
              <a:endParaRPr lang="en-US" i="1" baseline="-250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457200" y="2779693"/>
            <a:ext cx="7772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We identify the weight/density function, </a:t>
            </a:r>
            <a:r>
              <a:rPr lang="el-GR" sz="2800" i="1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φ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  <a:latin typeface="Times New Roman"/>
                <a:cs typeface="Times New Roman"/>
              </a:rPr>
              <a:t>,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 with the Shannon Entropy, </a:t>
            </a:r>
            <a:r>
              <a:rPr lang="en-US" sz="28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8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sz="28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3400" y="4159984"/>
            <a:ext cx="76962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the </a:t>
            </a:r>
            <a:r>
              <a:rPr lang="en-US" i="1" dirty="0" smtClean="0"/>
              <a:t>projection of </a:t>
            </a:r>
            <a:r>
              <a:rPr lang="en-US" i="1" dirty="0" err="1" smtClean="0"/>
              <a:t>centroid</a:t>
            </a:r>
            <a:r>
              <a:rPr lang="en-US" dirty="0" smtClean="0"/>
              <a:t> control algorithm, this guarantees,</a:t>
            </a:r>
            <a:r>
              <a:rPr lang="en-US" sz="1000" dirty="0" smtClean="0"/>
              <a:t/>
            </a:r>
            <a:br>
              <a:rPr lang="en-US" sz="1000" dirty="0" smtClean="0"/>
            </a:br>
            <a:r>
              <a:rPr lang="en-US" sz="1000" dirty="0" smtClean="0"/>
              <a:t> </a:t>
            </a:r>
          </a:p>
          <a:p>
            <a:pPr marL="342900" indent="-231775">
              <a:buFont typeface="+mj-lt"/>
              <a:buAutoNum type="arabicPeriod"/>
            </a:pPr>
            <a:r>
              <a:rPr lang="en-US" b="1" dirty="0" smtClean="0"/>
              <a:t>Exploration </a:t>
            </a:r>
            <a:r>
              <a:rPr lang="en-US" dirty="0" smtClean="0"/>
              <a:t>– </a:t>
            </a:r>
            <a:r>
              <a:rPr lang="en-US" dirty="0" smtClean="0"/>
              <a:t>entropy of every point in the environment will be reduced below </a:t>
            </a:r>
            <a:r>
              <a:rPr lang="el-GR" dirty="0" smtClean="0">
                <a:latin typeface="Times New Roman"/>
                <a:cs typeface="Times New Roman"/>
              </a:rPr>
              <a:t>τ</a:t>
            </a:r>
            <a:r>
              <a:rPr lang="en-US" dirty="0" smtClean="0">
                <a:latin typeface="Times New Roman"/>
                <a:cs typeface="Times New Roman"/>
              </a:rPr>
              <a:t>.</a:t>
            </a:r>
            <a:endParaRPr lang="en-US" dirty="0" smtClean="0">
              <a:latin typeface="+mn-lt"/>
              <a:cs typeface="Times New Roman"/>
            </a:endParaRPr>
          </a:p>
          <a:p>
            <a:pPr marL="342900" indent="-231775">
              <a:buFont typeface="+mj-lt"/>
              <a:buAutoNum type="arabicPeriod"/>
            </a:pPr>
            <a:r>
              <a:rPr lang="en-US" b="1" dirty="0" smtClean="0">
                <a:latin typeface="+mn-lt"/>
                <a:cs typeface="Times New Roman"/>
              </a:rPr>
              <a:t>Convergence</a:t>
            </a:r>
            <a:r>
              <a:rPr lang="en-US" dirty="0" smtClean="0">
                <a:latin typeface="+mn-lt"/>
                <a:cs typeface="Times New Roman"/>
              </a:rPr>
              <a:t> – Since the projection of </a:t>
            </a:r>
            <a:r>
              <a:rPr lang="en-US" dirty="0" err="1" smtClean="0">
                <a:latin typeface="+mn-lt"/>
                <a:cs typeface="Times New Roman"/>
              </a:rPr>
              <a:t>centroid</a:t>
            </a:r>
            <a:r>
              <a:rPr lang="en-US" dirty="0" smtClean="0">
                <a:latin typeface="+mn-lt"/>
                <a:cs typeface="Times New Roman"/>
              </a:rPr>
              <a:t> algorithm is conjectured to converge, this too will converge.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 overall Algorithm for each Robot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763000" cy="4495800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Each robot maintains its own probability, entropy and obstacle maps.</a:t>
            </a:r>
            <a:r>
              <a:rPr lang="en-US" sz="1100" dirty="0" smtClean="0"/>
              <a:t/>
            </a:r>
            <a:br>
              <a:rPr lang="en-US" sz="1100" dirty="0" smtClean="0"/>
            </a:br>
            <a:r>
              <a:rPr lang="en-US" sz="1100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Each robot use sensor data as well as communicate with its neighbors to update the maps. They also communicate their locations.</a:t>
            </a:r>
            <a:r>
              <a:rPr lang="en-US" sz="1100" dirty="0" smtClean="0"/>
              <a:t>  </a:t>
            </a:r>
            <a:br>
              <a:rPr lang="en-US" sz="1100" dirty="0" smtClean="0"/>
            </a:br>
            <a:r>
              <a:rPr lang="en-US" sz="1100" dirty="0" smtClean="0"/>
              <a:t>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800" dirty="0" smtClean="0"/>
              <a:t>Each robot computes its own </a:t>
            </a:r>
            <a:r>
              <a:rPr lang="en-US" sz="2800" b="1" i="1" dirty="0" smtClean="0"/>
              <a:t>entropy-weighted </a:t>
            </a:r>
            <a:r>
              <a:rPr lang="en-US" sz="2800" b="1" i="1" dirty="0" err="1" smtClean="0"/>
              <a:t>Voronoi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tesellation</a:t>
            </a:r>
            <a:r>
              <a:rPr lang="en-US" sz="2800" dirty="0" smtClean="0"/>
              <a:t> and the corresponding </a:t>
            </a:r>
            <a:r>
              <a:rPr lang="en-US" sz="2800" b="1" i="1" dirty="0" smtClean="0"/>
              <a:t>weighted projected </a:t>
            </a:r>
            <a:r>
              <a:rPr lang="en-US" sz="2800" b="1" i="1" dirty="0" err="1" smtClean="0"/>
              <a:t>centroid</a:t>
            </a:r>
            <a:r>
              <a:rPr lang="en-US" sz="2800" dirty="0" smtClean="0"/>
              <a:t>, and take a step towards that.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4" name="output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838200" y="1047750"/>
            <a:ext cx="4057650" cy="47625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410200" y="1295400"/>
            <a:ext cx="3200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 robots in a 170 x 200 </a:t>
            </a:r>
            <a:r>
              <a:rPr lang="en-US" dirty="0" err="1" smtClean="0"/>
              <a:t>discretized</a:t>
            </a:r>
            <a:r>
              <a:rPr lang="en-US" dirty="0" smtClean="0"/>
              <a:t> environment.</a:t>
            </a:r>
          </a:p>
          <a:p>
            <a:endParaRPr lang="en-US" dirty="0" smtClean="0"/>
          </a:p>
          <a:p>
            <a:r>
              <a:rPr lang="en-US" dirty="0" smtClean="0"/>
              <a:t>Each iteration (time-step) takes about 0.3 s.</a:t>
            </a:r>
          </a:p>
          <a:p>
            <a:endParaRPr lang="en-US" dirty="0" smtClean="0"/>
          </a:p>
          <a:p>
            <a:r>
              <a:rPr lang="en-US" dirty="0" smtClean="0"/>
              <a:t>(C++ implementation running on a single processor)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84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685800"/>
          </a:xfrm>
        </p:spPr>
        <p:txBody>
          <a:bodyPr/>
          <a:lstStyle/>
          <a:p>
            <a:r>
              <a:rPr lang="en-US" dirty="0" smtClean="0"/>
              <a:t>Result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8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1066800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0" name="Picture 16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381000" y="1071563"/>
            <a:ext cx="6029325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1" name="TextBox 20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0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200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400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600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800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1000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1200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1400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1600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1800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2000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2200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2400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590800" y="5943600"/>
            <a:ext cx="1219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2600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2590800" y="5943600"/>
            <a:ext cx="480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 = 2800 </a:t>
            </a:r>
            <a:r>
              <a:rPr lang="en-US" sz="1400" dirty="0" smtClean="0"/>
              <a:t>(convergence achieved)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6629400" y="1501676"/>
            <a:ext cx="2590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 robots in a 1000 x 783 uniformly </a:t>
            </a:r>
            <a:r>
              <a:rPr lang="en-US" sz="1600" dirty="0" err="1" smtClean="0"/>
              <a:t>discretized</a:t>
            </a:r>
            <a:r>
              <a:rPr lang="en-US" sz="1600" dirty="0" smtClean="0"/>
              <a:t> environment.</a:t>
            </a:r>
          </a:p>
          <a:p>
            <a:endParaRPr lang="en-US" sz="1600" dirty="0" smtClean="0"/>
          </a:p>
          <a:p>
            <a:r>
              <a:rPr lang="en-US" sz="1600" dirty="0" smtClean="0"/>
              <a:t>Each iteration (time-step) takes about 1.7 s.</a:t>
            </a:r>
          </a:p>
          <a:p>
            <a:endParaRPr lang="en-US" sz="1600" dirty="0" smtClean="0"/>
          </a:p>
          <a:p>
            <a:r>
              <a:rPr lang="en-US" sz="1600" dirty="0" smtClean="0"/>
              <a:t>(C++ implementation running on a single processor)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3" grpId="0" animBg="1"/>
      <p:bldP spid="24" grpId="0" animBg="1"/>
      <p:bldP spid="25" grpId="0" animBg="1"/>
      <p:bldP spid="26" grpId="0" animBg="1"/>
      <p:bldP spid="32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Analysis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38200" y="1371600"/>
            <a:ext cx="7391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3838" indent="-223838">
              <a:buFont typeface="Arial" pitchFamily="34" charset="0"/>
              <a:buChar char="•"/>
            </a:pPr>
            <a:r>
              <a:rPr lang="en-US" sz="2800" dirty="0" smtClean="0"/>
              <a:t>ROS integration under progress.</a:t>
            </a:r>
            <a:br>
              <a:rPr lang="en-US" sz="2800" dirty="0" smtClean="0"/>
            </a:br>
            <a:r>
              <a:rPr lang="en-US" sz="2800" dirty="0" smtClean="0"/>
              <a:t> </a:t>
            </a:r>
          </a:p>
          <a:p>
            <a:pPr marL="223838" indent="-223838">
              <a:buFont typeface="Arial" pitchFamily="34" charset="0"/>
              <a:buChar char="•"/>
            </a:pPr>
            <a:r>
              <a:rPr lang="en-US" sz="2800" dirty="0" smtClean="0"/>
              <a:t>Being tested on </a:t>
            </a:r>
            <a:r>
              <a:rPr lang="en-US" sz="2800" i="1" dirty="0" smtClean="0"/>
              <a:t>Scarab </a:t>
            </a:r>
            <a:r>
              <a:rPr lang="en-US" sz="2800" dirty="0" smtClean="0"/>
              <a:t>mobile robot platforms.</a:t>
            </a:r>
            <a:endParaRPr lang="en-US" sz="2800" dirty="0"/>
          </a:p>
        </p:txBody>
      </p:sp>
      <p:pic>
        <p:nvPicPr>
          <p:cNvPr id="5" name="Picture 19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67200" y="3124200"/>
            <a:ext cx="4191000" cy="3180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905000" y="5585936"/>
            <a:ext cx="2209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i="1" dirty="0" smtClean="0"/>
              <a:t>Scarab mobile robot with on-board processors and Laser </a:t>
            </a:r>
            <a:r>
              <a:rPr lang="en-US" sz="1400" i="1" dirty="0" err="1" smtClean="0"/>
              <a:t>senors</a:t>
            </a:r>
            <a:endParaRPr lang="en-US" sz="1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Developed an efficient way of computing </a:t>
            </a:r>
            <a:r>
              <a:rPr lang="en-US" sz="2800" dirty="0" err="1" smtClean="0"/>
              <a:t>Voronoi</a:t>
            </a:r>
            <a:r>
              <a:rPr lang="en-US" sz="2800" dirty="0" smtClean="0"/>
              <a:t> tessellations in non-convex environments using search-based algorithm.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For unknown environments used sensor models and sensor data fusion to maintain and update entropy maps.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Used Shannon entropy as a metric in computing </a:t>
            </a:r>
            <a:r>
              <a:rPr lang="en-US" sz="2800" dirty="0" err="1" smtClean="0"/>
              <a:t>Voronoi</a:t>
            </a:r>
            <a:r>
              <a:rPr lang="en-US" sz="2800" dirty="0" smtClean="0"/>
              <a:t> tessellations.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Identified Shannon entropy with the density/weight function of Lloyd’s Algorithm.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direction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Obtain more rigorous theoretical guarantees.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Make algorithms more efficient.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Incorporate more complex sensor footprints.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Reduce communication overheads using clever heuristics.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Extend the algorithms to 3-D.</a:t>
            </a:r>
          </a:p>
          <a:p>
            <a:pPr>
              <a:buFont typeface="Arial" pitchFamily="34" charset="0"/>
              <a:buChar char="•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i="1" dirty="0" smtClean="0"/>
              <a:t>N</a:t>
            </a:r>
            <a:r>
              <a:rPr lang="en-US" dirty="0" smtClean="0"/>
              <a:t> agents </a:t>
            </a:r>
            <a:r>
              <a:rPr lang="en-US" b="1" dirty="0" smtClean="0"/>
              <a:t>explore</a:t>
            </a:r>
            <a:r>
              <a:rPr lang="en-US" dirty="0" smtClean="0"/>
              <a:t> an unknown (or partially known) environment.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Share exploration tasks in a fair manner.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Achieve good </a:t>
            </a:r>
            <a:r>
              <a:rPr lang="en-US" b="1" dirty="0" smtClean="0"/>
              <a:t>coverage</a:t>
            </a:r>
            <a:r>
              <a:rPr lang="en-US" dirty="0" smtClean="0"/>
              <a:t> of the environment during and at the end of exploration.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Do all these in a distributed fashion.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763000" cy="6858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209800"/>
            <a:ext cx="8763000" cy="4191000"/>
          </a:xfrm>
        </p:spPr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Related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257800"/>
          </a:xfrm>
        </p:spPr>
        <p:txBody>
          <a:bodyPr/>
          <a:lstStyle/>
          <a:p>
            <a:pPr marL="742950" indent="-742950"/>
            <a:r>
              <a:rPr lang="en-US" sz="2800" dirty="0" smtClean="0"/>
              <a:t>The coverage component of the present work is largely developed on the following works:</a:t>
            </a:r>
            <a:r>
              <a:rPr lang="en-US" sz="2400" b="1" dirty="0" smtClean="0"/>
              <a:t/>
            </a:r>
            <a:br>
              <a:rPr lang="en-US" sz="2400" b="1" dirty="0" smtClean="0"/>
            </a:br>
            <a:endParaRPr lang="en-US" sz="2400" b="1" dirty="0" smtClean="0"/>
          </a:p>
          <a:p>
            <a:pPr marL="457200" indent="-457200">
              <a:buFont typeface="+mj-lt"/>
              <a:buAutoNum type="arabicPeriod"/>
              <a:tabLst>
                <a:tab pos="747713" algn="l"/>
              </a:tabLst>
            </a:pPr>
            <a:r>
              <a:rPr lang="en-US" sz="2400" dirty="0" smtClean="0"/>
              <a:t>Lloyd’s Algorithm and its Continuous Time Version</a:t>
            </a:r>
            <a:br>
              <a:rPr lang="en-US" sz="2400" dirty="0" smtClean="0"/>
            </a:br>
            <a:r>
              <a:rPr lang="en-US" sz="2400" dirty="0" smtClean="0"/>
              <a:t>	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S. P. Lloyd, “Least squares quantization in PCM,” IEEE Trans. Inf. Theory, vol. 28, pp. 129–137, 1982.</a:t>
            </a:r>
            <a:b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J. Cortes, S. Martinez, T. </a:t>
            </a:r>
            <a:r>
              <a:rPr lang="en-U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Karatas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and</a:t>
            </a:r>
            <a:b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F. </a:t>
            </a:r>
            <a:r>
              <a:rPr lang="en-U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Bullo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“Coverage control for mobile sensing</a:t>
            </a:r>
            <a:b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networks,” IEEE Trans. Robot. </a:t>
            </a:r>
            <a:r>
              <a:rPr lang="en-U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Autom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., </a:t>
            </a:r>
            <a:b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vol. 20, no. 2, pp. 243–255, Apr. 2004.</a:t>
            </a:r>
            <a:b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endParaRPr lang="en-US" sz="18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400" dirty="0" smtClean="0"/>
              <a:t>Lloyd’s Algorithm in non-convex environments</a:t>
            </a:r>
            <a:br>
              <a:rPr lang="en-US" sz="2400" dirty="0" smtClean="0"/>
            </a:br>
            <a:r>
              <a:rPr lang="en-US" sz="1800" dirty="0" smtClean="0"/>
              <a:t>(Gradient descent approach for moving towards generalized </a:t>
            </a:r>
            <a:r>
              <a:rPr lang="en-US" sz="1800" dirty="0" err="1" smtClean="0"/>
              <a:t>centroid</a:t>
            </a:r>
            <a:r>
              <a:rPr lang="en-US" sz="1800" dirty="0" smtClean="0"/>
              <a:t>)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	L. C. A. </a:t>
            </a:r>
            <a:r>
              <a:rPr lang="en-U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Pimenta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V. Kumar, R. C. </a:t>
            </a:r>
            <a:r>
              <a:rPr lang="en-U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Mesquita</a:t>
            </a: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and G. A. S. Pereira, “Sensing and coverage for a network of heterogeneous robots,” in Proc. of the IEEE Conf. on Decision and </a:t>
            </a:r>
            <a:r>
              <a:rPr lang="es-E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Control, </a:t>
            </a:r>
            <a:r>
              <a:rPr lang="es-E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Cancun</a:t>
            </a:r>
            <a:r>
              <a:rPr lang="es-E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s-E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Mexico</a:t>
            </a:r>
            <a:r>
              <a:rPr lang="es-E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s-ES" sz="18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Dec</a:t>
            </a:r>
            <a:r>
              <a:rPr lang="es-E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. 2008, pp. 3947–3952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3394604"/>
            <a:ext cx="3505200" cy="1177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371600" y="6412468"/>
            <a:ext cx="8077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(Geometric, difficult to compute in non-polygonal environment, not suited for exploration.)</a:t>
            </a:r>
            <a:endParaRPr lang="en-US" sz="1400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763000" cy="4648200"/>
          </a:xfrm>
        </p:spPr>
        <p:txBody>
          <a:bodyPr/>
          <a:lstStyle/>
          <a:p>
            <a:r>
              <a:rPr lang="en-US" sz="2400" dirty="0" smtClean="0"/>
              <a:t>Other notable coverage algorithms for convex and non-convex environments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A. </a:t>
            </a:r>
            <a:r>
              <a:rPr lang="en-US" sz="2400" dirty="0" err="1" smtClean="0"/>
              <a:t>Breitenmoser</a:t>
            </a:r>
            <a:r>
              <a:rPr lang="en-US" sz="2400" dirty="0" smtClean="0"/>
              <a:t> and M. </a:t>
            </a:r>
            <a:r>
              <a:rPr lang="en-US" sz="2400" dirty="0" err="1" smtClean="0"/>
              <a:t>Schwager</a:t>
            </a:r>
            <a:r>
              <a:rPr lang="en-US" sz="2400" dirty="0" smtClean="0"/>
              <a:t> and J. C. Metzger and R. </a:t>
            </a:r>
            <a:r>
              <a:rPr lang="en-US" sz="2400" dirty="0" err="1" smtClean="0"/>
              <a:t>Siegwart</a:t>
            </a:r>
            <a:r>
              <a:rPr lang="en-US" sz="2400" dirty="0" smtClean="0"/>
              <a:t> and D. </a:t>
            </a:r>
            <a:r>
              <a:rPr lang="en-US" sz="2400" dirty="0" err="1" smtClean="0"/>
              <a:t>Rus</a:t>
            </a:r>
            <a:r>
              <a:rPr lang="en-US" sz="2400" dirty="0" smtClean="0"/>
              <a:t>, “</a:t>
            </a:r>
            <a:r>
              <a:rPr lang="en-US" sz="2400" dirty="0" err="1" smtClean="0"/>
              <a:t>Voronoi</a:t>
            </a:r>
            <a:r>
              <a:rPr lang="en-US" sz="2400" dirty="0" smtClean="0"/>
              <a:t> Coverage of Non-Convex Environments with a Group of Networked Robots”, Proc. of the International Conference on Robotics and Automation (ICRA 10).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M. </a:t>
            </a:r>
            <a:r>
              <a:rPr lang="en-US" sz="2400" dirty="0" err="1" smtClean="0"/>
              <a:t>Pavone</a:t>
            </a:r>
            <a:r>
              <a:rPr lang="en-US" sz="2400" dirty="0" smtClean="0"/>
              <a:t> and A. </a:t>
            </a:r>
            <a:r>
              <a:rPr lang="en-US" sz="2400" dirty="0" err="1" smtClean="0"/>
              <a:t>Arsie</a:t>
            </a:r>
            <a:r>
              <a:rPr lang="en-US" sz="2400" dirty="0" smtClean="0"/>
              <a:t> and E. </a:t>
            </a:r>
            <a:r>
              <a:rPr lang="en-US" sz="2400" dirty="0" err="1" smtClean="0"/>
              <a:t>Frazzoli</a:t>
            </a:r>
            <a:r>
              <a:rPr lang="en-US" sz="2400" dirty="0" smtClean="0"/>
              <a:t> and F. </a:t>
            </a:r>
            <a:r>
              <a:rPr lang="en-US" sz="2400" dirty="0" err="1" smtClean="0"/>
              <a:t>Bullo</a:t>
            </a:r>
            <a:r>
              <a:rPr lang="en-US" sz="2400" dirty="0" smtClean="0"/>
              <a:t>, “Equitable Partitioning Policies for Robotic Networks”, Proceedings of the International Conference on Robotics and Automation (ICRA 09).</a:t>
            </a:r>
            <a:endParaRPr lang="en-US" sz="2400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763000" cy="685800"/>
          </a:xfrm>
        </p:spPr>
        <p:txBody>
          <a:bodyPr/>
          <a:lstStyle/>
          <a:p>
            <a:r>
              <a:rPr lang="en-US" dirty="0" smtClean="0"/>
              <a:t>Related Works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5591175" y="3629025"/>
            <a:ext cx="2867025" cy="2847975"/>
            <a:chOff x="5591175" y="3629025"/>
            <a:chExt cx="2867025" cy="2847975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591175" y="3629025"/>
              <a:ext cx="2867025" cy="284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" name="Oval 24"/>
            <p:cNvSpPr/>
            <p:nvPr/>
          </p:nvSpPr>
          <p:spPr bwMode="auto">
            <a:xfrm>
              <a:off x="7772400" y="5029200"/>
              <a:ext cx="57150" cy="57150"/>
            </a:xfrm>
            <a:prstGeom prst="ellipse">
              <a:avLst/>
            </a:prstGeom>
            <a:solidFill>
              <a:srgbClr val="FF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06" charset="0"/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>
              <a:off x="6831330" y="6096000"/>
              <a:ext cx="57150" cy="57150"/>
            </a:xfrm>
            <a:prstGeom prst="ellipse">
              <a:avLst/>
            </a:prstGeom>
            <a:solidFill>
              <a:srgbClr val="FF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06" charset="0"/>
              </a:endParaRPr>
            </a:p>
          </p:txBody>
        </p:sp>
        <p:sp>
          <p:nvSpPr>
            <p:cNvPr id="29" name="Oval 28"/>
            <p:cNvSpPr/>
            <p:nvPr/>
          </p:nvSpPr>
          <p:spPr bwMode="auto">
            <a:xfrm>
              <a:off x="6130290" y="5021580"/>
              <a:ext cx="57150" cy="57150"/>
            </a:xfrm>
            <a:prstGeom prst="ellipse">
              <a:avLst/>
            </a:prstGeom>
            <a:solidFill>
              <a:srgbClr val="FF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06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763000" cy="685800"/>
          </a:xfrm>
        </p:spPr>
        <p:txBody>
          <a:bodyPr/>
          <a:lstStyle/>
          <a:p>
            <a:r>
              <a:rPr lang="en-US" dirty="0" smtClean="0"/>
              <a:t>Assignment for Exploration and Coverage (</a:t>
            </a:r>
            <a:r>
              <a:rPr lang="en-US" i="1" dirty="0" smtClean="0"/>
              <a:t>known environment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 bwMode="auto">
          <a:xfrm>
            <a:off x="685800" y="2286000"/>
            <a:ext cx="2514600" cy="1752600"/>
          </a:xfrm>
          <a:prstGeom prst="rect">
            <a:avLst/>
          </a:pr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1295400" y="2286000"/>
            <a:ext cx="914400" cy="8382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Connector 6"/>
          <p:cNvCxnSpPr/>
          <p:nvPr/>
        </p:nvCxnSpPr>
        <p:spPr bwMode="auto">
          <a:xfrm rot="5400000" flipH="1" flipV="1">
            <a:off x="1295400" y="3124200"/>
            <a:ext cx="914400" cy="914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/>
          <p:nvPr/>
        </p:nvCxnSpPr>
        <p:spPr bwMode="auto">
          <a:xfrm>
            <a:off x="2209800" y="3124200"/>
            <a:ext cx="987795" cy="607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" name="Oval 12"/>
          <p:cNvSpPr/>
          <p:nvPr/>
        </p:nvSpPr>
        <p:spPr bwMode="auto">
          <a:xfrm>
            <a:off x="2209800" y="28956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2209800" y="3276600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1979578" y="3080426"/>
            <a:ext cx="76200" cy="762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9000" y="2438400"/>
            <a:ext cx="5062537" cy="461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609600" y="40386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latin typeface="Times New Roman"/>
                <a:cs typeface="Times New Roman"/>
              </a:rPr>
              <a:t>Ω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533400" y="15240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Voronoi</a:t>
            </a:r>
            <a:r>
              <a:rPr lang="en-US" sz="3600" dirty="0" smtClean="0"/>
              <a:t> </a:t>
            </a:r>
            <a:r>
              <a:rPr lang="en-US" sz="3600" dirty="0" err="1" smtClean="0"/>
              <a:t>Tesellation</a:t>
            </a:r>
            <a:r>
              <a:rPr lang="en-US" sz="3600" dirty="0" smtClean="0"/>
              <a:t>:</a:t>
            </a:r>
          </a:p>
        </p:txBody>
      </p:sp>
      <p:sp>
        <p:nvSpPr>
          <p:cNvPr id="21" name="Rounded Rectangle 20"/>
          <p:cNvSpPr/>
          <p:nvPr/>
        </p:nvSpPr>
        <p:spPr bwMode="auto">
          <a:xfrm>
            <a:off x="5410200" y="2438400"/>
            <a:ext cx="2133600" cy="381000"/>
          </a:xfrm>
          <a:prstGeom prst="roundRect">
            <a:avLst/>
          </a:prstGeom>
          <a:solidFill>
            <a:schemeClr val="accent1">
              <a:alpha val="3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905000" y="4379893"/>
            <a:ext cx="368617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non-convex environments:</a:t>
            </a:r>
            <a:endParaRPr lang="en-US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2695575" y="5464314"/>
            <a:ext cx="2819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000" dirty="0" smtClean="0"/>
              <a:t> is the</a:t>
            </a:r>
          </a:p>
          <a:p>
            <a:r>
              <a:rPr lang="en-US" sz="2000" i="1" dirty="0" smtClean="0"/>
              <a:t>    Geodesic</a:t>
            </a:r>
            <a:r>
              <a:rPr lang="en-US" sz="2000" dirty="0" smtClean="0"/>
              <a:t> Distance</a:t>
            </a:r>
            <a:endParaRPr lang="en-US" sz="2000" dirty="0"/>
          </a:p>
        </p:txBody>
      </p:sp>
      <p:cxnSp>
        <p:nvCxnSpPr>
          <p:cNvPr id="27" name="Straight Connector 26"/>
          <p:cNvCxnSpPr/>
          <p:nvPr/>
        </p:nvCxnSpPr>
        <p:spPr bwMode="auto">
          <a:xfrm rot="16200000" flipH="1">
            <a:off x="7684860" y="5145314"/>
            <a:ext cx="290286" cy="58057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8" name="Straight Connector 27"/>
          <p:cNvCxnSpPr/>
          <p:nvPr/>
        </p:nvCxnSpPr>
        <p:spPr bwMode="auto">
          <a:xfrm rot="5400000">
            <a:off x="7650390" y="5524500"/>
            <a:ext cx="417285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 rot="10800000" flipV="1">
            <a:off x="7673975" y="5725886"/>
            <a:ext cx="188688" cy="1269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4" name="Straight Connector 33"/>
          <p:cNvCxnSpPr/>
          <p:nvPr/>
        </p:nvCxnSpPr>
        <p:spPr bwMode="auto">
          <a:xfrm rot="10800000" flipV="1">
            <a:off x="6857550" y="5849257"/>
            <a:ext cx="823683" cy="27940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oval" w="sm" len="sm"/>
            <a:tailEnd type="none" w="med" len="med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2209800" y="26024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209800" y="32120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76400" y="2907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990600"/>
          </a:xfrm>
        </p:spPr>
        <p:txBody>
          <a:bodyPr/>
          <a:lstStyle/>
          <a:p>
            <a:r>
              <a:rPr lang="en-US" sz="4000" dirty="0" smtClean="0"/>
              <a:t>Search-based algorithm for Computing Geodesic </a:t>
            </a:r>
            <a:r>
              <a:rPr lang="en-US" sz="4000" dirty="0" err="1" smtClean="0"/>
              <a:t>Voronoi</a:t>
            </a:r>
            <a:r>
              <a:rPr lang="en-US" sz="4000" dirty="0" smtClean="0"/>
              <a:t> </a:t>
            </a:r>
            <a:r>
              <a:rPr lang="en-US" sz="4000" dirty="0" err="1" smtClean="0"/>
              <a:t>Tesellation</a:t>
            </a:r>
            <a:endParaRPr lang="en-US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447800"/>
            <a:ext cx="2677094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3276600" y="1600200"/>
            <a:ext cx="5867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Discretize</a:t>
            </a:r>
            <a:r>
              <a:rPr lang="en-US" sz="2800" dirty="0" smtClean="0"/>
              <a:t> the environment,</a:t>
            </a:r>
            <a:br>
              <a:rPr lang="en-US" sz="2800" dirty="0" smtClean="0"/>
            </a:br>
            <a:r>
              <a:rPr lang="en-US" sz="2800" dirty="0" smtClean="0"/>
              <a:t>                      and form a graph, </a:t>
            </a:r>
            <a:r>
              <a:rPr lang="en-US" sz="2800" i="1" dirty="0" smtClean="0">
                <a:latin typeface="Brush Script MT" pitchFamily="66" charset="0"/>
              </a:rPr>
              <a:t>G</a:t>
            </a:r>
            <a:endParaRPr lang="en-US" sz="2800" i="1" dirty="0">
              <a:latin typeface="Brush Script MT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24200" y="2514600"/>
            <a:ext cx="4495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For each agent,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/>
              <a:t>, expand nodes of </a:t>
            </a:r>
            <a:r>
              <a:rPr lang="en-US" i="1" dirty="0" smtClean="0">
                <a:latin typeface="Brush Script MT" pitchFamily="66" charset="0"/>
              </a:rPr>
              <a:t>G</a:t>
            </a:r>
            <a:r>
              <a:rPr lang="en-US" dirty="0" smtClean="0"/>
              <a:t>,</a:t>
            </a:r>
          </a:p>
          <a:p>
            <a:r>
              <a:rPr lang="en-US" dirty="0" smtClean="0"/>
              <a:t>      starting from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dirty="0" smtClean="0"/>
          </a:p>
          <a:p>
            <a:r>
              <a:rPr lang="en-US" dirty="0" smtClean="0"/>
              <a:t>          using </a:t>
            </a:r>
            <a:r>
              <a:rPr lang="en-US" dirty="0" err="1" smtClean="0"/>
              <a:t>Dijkstra’s</a:t>
            </a:r>
            <a:r>
              <a:rPr lang="en-US" dirty="0" smtClean="0"/>
              <a:t> Algorithm</a:t>
            </a:r>
          </a:p>
          <a:p>
            <a:endParaRPr lang="en-US" dirty="0" smtClean="0"/>
          </a:p>
          <a:p>
            <a:r>
              <a:rPr lang="en-US" b="1" dirty="0" smtClean="0"/>
              <a:t>Result: </a:t>
            </a:r>
            <a:r>
              <a:rPr lang="en-US" dirty="0" smtClean="0"/>
              <a:t>We obtain </a:t>
            </a:r>
            <a:r>
              <a:rPr lang="en-US" i="1" dirty="0" err="1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–</a:t>
            </a:r>
            <a:endParaRPr lang="en-US" dirty="0" smtClean="0"/>
          </a:p>
          <a:p>
            <a:r>
              <a:rPr lang="en-US" dirty="0" smtClean="0"/>
              <a:t>      the Geodesic distance of each</a:t>
            </a:r>
          </a:p>
          <a:p>
            <a:r>
              <a:rPr lang="en-US" dirty="0" smtClean="0"/>
              <a:t>      node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/>
              <a:t> in </a:t>
            </a:r>
            <a:r>
              <a:rPr lang="en-US" i="1" dirty="0" smtClean="0">
                <a:latin typeface="Brush Script MT" pitchFamily="66" charset="0"/>
              </a:rPr>
              <a:t>G</a:t>
            </a:r>
            <a:r>
              <a:rPr lang="en-US" dirty="0" smtClean="0"/>
              <a:t> from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122820" y="2590800"/>
            <a:ext cx="1716380" cy="1704975"/>
            <a:chOff x="5591175" y="3629025"/>
            <a:chExt cx="2867025" cy="2847975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5591175" y="3629025"/>
              <a:ext cx="2867025" cy="2847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" name="Oval 7"/>
            <p:cNvSpPr/>
            <p:nvPr/>
          </p:nvSpPr>
          <p:spPr bwMode="auto">
            <a:xfrm>
              <a:off x="7772400" y="5029200"/>
              <a:ext cx="57150" cy="57150"/>
            </a:xfrm>
            <a:prstGeom prst="ellipse">
              <a:avLst/>
            </a:prstGeom>
            <a:solidFill>
              <a:srgbClr val="FF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06" charset="0"/>
              </a:endParaRPr>
            </a:p>
          </p:txBody>
        </p:sp>
        <p:sp>
          <p:nvSpPr>
            <p:cNvPr id="9" name="Oval 8"/>
            <p:cNvSpPr/>
            <p:nvPr/>
          </p:nvSpPr>
          <p:spPr bwMode="auto">
            <a:xfrm>
              <a:off x="6831330" y="6096000"/>
              <a:ext cx="57150" cy="57150"/>
            </a:xfrm>
            <a:prstGeom prst="ellipse">
              <a:avLst/>
            </a:prstGeom>
            <a:solidFill>
              <a:srgbClr val="FF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06" charset="0"/>
              </a:endParaRPr>
            </a:p>
          </p:txBody>
        </p:sp>
        <p:sp>
          <p:nvSpPr>
            <p:cNvPr id="10" name="Oval 9"/>
            <p:cNvSpPr/>
            <p:nvPr/>
          </p:nvSpPr>
          <p:spPr bwMode="auto">
            <a:xfrm>
              <a:off x="6130290" y="5021580"/>
              <a:ext cx="57150" cy="57150"/>
            </a:xfrm>
            <a:prstGeom prst="ellipse">
              <a:avLst/>
            </a:prstGeom>
            <a:solidFill>
              <a:srgbClr val="FF66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06" charset="0"/>
              </a:endParaRPr>
            </a:p>
          </p:txBody>
        </p:sp>
      </p:grpSp>
      <p:sp>
        <p:nvSpPr>
          <p:cNvPr id="11" name="Oval 10"/>
          <p:cNvSpPr/>
          <p:nvPr/>
        </p:nvSpPr>
        <p:spPr bwMode="auto">
          <a:xfrm>
            <a:off x="8375073" y="3376353"/>
            <a:ext cx="152400" cy="152400"/>
          </a:xfrm>
          <a:prstGeom prst="ellipse">
            <a:avLst/>
          </a:prstGeom>
          <a:solidFill>
            <a:schemeClr val="accent1"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7804265" y="4019204"/>
            <a:ext cx="152400" cy="152400"/>
          </a:xfrm>
          <a:prstGeom prst="ellipse">
            <a:avLst/>
          </a:prstGeom>
          <a:solidFill>
            <a:schemeClr val="accent1"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7387244" y="3361113"/>
            <a:ext cx="152400" cy="152400"/>
          </a:xfrm>
          <a:prstGeom prst="ellipse">
            <a:avLst/>
          </a:prstGeom>
          <a:solidFill>
            <a:schemeClr val="accent1"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8222673" y="3279371"/>
            <a:ext cx="457200" cy="304800"/>
          </a:xfrm>
          <a:prstGeom prst="ellipse">
            <a:avLst/>
          </a:prstGeom>
          <a:solidFill>
            <a:schemeClr val="accent1"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7685116" y="3943004"/>
            <a:ext cx="381000" cy="304800"/>
          </a:xfrm>
          <a:prstGeom prst="ellipse">
            <a:avLst/>
          </a:prstGeom>
          <a:solidFill>
            <a:schemeClr val="accent1"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7315200" y="3200400"/>
            <a:ext cx="249382" cy="457200"/>
          </a:xfrm>
          <a:prstGeom prst="ellipse">
            <a:avLst/>
          </a:prstGeom>
          <a:solidFill>
            <a:schemeClr val="accent1"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7344937" y="3862647"/>
            <a:ext cx="1113263" cy="360217"/>
          </a:xfrm>
          <a:prstGeom prst="ellipse">
            <a:avLst/>
          </a:prstGeom>
          <a:solidFill>
            <a:schemeClr val="accent1"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9" name="Oval 18"/>
          <p:cNvSpPr/>
          <p:nvPr/>
        </p:nvSpPr>
        <p:spPr bwMode="auto">
          <a:xfrm>
            <a:off x="7182196" y="2895600"/>
            <a:ext cx="382386" cy="1055716"/>
          </a:xfrm>
          <a:prstGeom prst="ellipse">
            <a:avLst/>
          </a:prstGeom>
          <a:solidFill>
            <a:schemeClr val="accent1"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0" name="Oval 19"/>
          <p:cNvSpPr/>
          <p:nvPr/>
        </p:nvSpPr>
        <p:spPr bwMode="auto">
          <a:xfrm rot="6985209">
            <a:off x="8356008" y="3692387"/>
            <a:ext cx="548356" cy="246061"/>
          </a:xfrm>
          <a:prstGeom prst="ellipse">
            <a:avLst/>
          </a:prstGeom>
          <a:solidFill>
            <a:schemeClr val="accent1"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 rot="5400000">
            <a:off x="8306636" y="2913062"/>
            <a:ext cx="628185" cy="251292"/>
          </a:xfrm>
          <a:prstGeom prst="ellipse">
            <a:avLst/>
          </a:prstGeom>
          <a:solidFill>
            <a:schemeClr val="accent1"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7831887" y="3276600"/>
            <a:ext cx="931113" cy="316414"/>
          </a:xfrm>
          <a:prstGeom prst="rect">
            <a:avLst/>
          </a:prstGeom>
          <a:solidFill>
            <a:schemeClr val="accent1">
              <a:alpha val="62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90600" y="5486400"/>
            <a:ext cx="4979276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533400" y="5029200"/>
            <a:ext cx="472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Geodesic </a:t>
            </a:r>
            <a:r>
              <a:rPr lang="en-US" sz="2400" dirty="0" err="1" smtClean="0"/>
              <a:t>Voronoi</a:t>
            </a:r>
            <a:r>
              <a:rPr lang="en-US" sz="2400" dirty="0" smtClean="0"/>
              <a:t> </a:t>
            </a:r>
            <a:r>
              <a:rPr lang="en-US" sz="2400" dirty="0" err="1" smtClean="0"/>
              <a:t>Tesellation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4343400"/>
            <a:ext cx="2078398" cy="2424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animBg="1"/>
      <p:bldP spid="19" grpId="0" animBg="1"/>
      <p:bldP spid="20" grpId="0" animBg="1"/>
      <p:bldP spid="21" grpId="0" animBg="1"/>
      <p:bldP spid="24" grpId="0" animBg="1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763000" cy="685800"/>
          </a:xfrm>
        </p:spPr>
        <p:txBody>
          <a:bodyPr/>
          <a:lstStyle/>
          <a:p>
            <a:r>
              <a:rPr lang="en-US" dirty="0" smtClean="0"/>
              <a:t>Achieving good Coverage –</a:t>
            </a:r>
            <a:br>
              <a:rPr lang="en-US" dirty="0" smtClean="0"/>
            </a:br>
            <a:r>
              <a:rPr lang="en-US" dirty="0" smtClean="0"/>
              <a:t>Continuous time Lloyd’s Algorithm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600200"/>
            <a:ext cx="784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Follow the weighted </a:t>
            </a:r>
            <a:r>
              <a:rPr lang="en-US" sz="2000" b="1" dirty="0" err="1" smtClean="0"/>
              <a:t>centroid</a:t>
            </a:r>
            <a:r>
              <a:rPr lang="en-US" sz="2000" b="1" dirty="0" smtClean="0"/>
              <a:t> of tessellation:</a:t>
            </a:r>
            <a:endParaRPr lang="en-US" sz="2000" b="1" dirty="0"/>
          </a:p>
        </p:txBody>
      </p:sp>
      <p:pic>
        <p:nvPicPr>
          <p:cNvPr id="5" name="Picture 4" descr="env_L457_empty.env_00120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5000" y="2209800"/>
            <a:ext cx="1424940" cy="1676400"/>
          </a:xfrm>
          <a:prstGeom prst="rect">
            <a:avLst/>
          </a:prstGeom>
        </p:spPr>
      </p:pic>
      <p:pic>
        <p:nvPicPr>
          <p:cNvPr id="6" name="Picture 5" descr="env_L457_empty.env_00000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209800"/>
            <a:ext cx="1424940" cy="1676400"/>
          </a:xfrm>
          <a:prstGeom prst="rect">
            <a:avLst/>
          </a:prstGeom>
        </p:spPr>
      </p:pic>
      <p:pic>
        <p:nvPicPr>
          <p:cNvPr id="7" name="Picture 6" descr="env_L457_empty.env_00020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9800" y="2209800"/>
            <a:ext cx="1424940" cy="1676400"/>
          </a:xfrm>
          <a:prstGeom prst="rect">
            <a:avLst/>
          </a:prstGeom>
        </p:spPr>
      </p:pic>
      <p:pic>
        <p:nvPicPr>
          <p:cNvPr id="8" name="Picture 7" descr="env_L457_empty.env_00080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2400" y="2209800"/>
            <a:ext cx="1424940" cy="1676400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 bwMode="auto">
          <a:xfrm>
            <a:off x="5410200" y="2743200"/>
            <a:ext cx="228600" cy="685800"/>
          </a:xfrm>
          <a:prstGeom prst="rightArrow">
            <a:avLst/>
          </a:prstGeom>
          <a:solidFill>
            <a:srgbClr val="FFC000">
              <a:alpha val="62000"/>
            </a:srgbClr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0" name="Right Arrow 9"/>
          <p:cNvSpPr/>
          <p:nvPr/>
        </p:nvSpPr>
        <p:spPr bwMode="auto">
          <a:xfrm>
            <a:off x="1905000" y="2743200"/>
            <a:ext cx="228600" cy="685800"/>
          </a:xfrm>
          <a:prstGeom prst="rightArrow">
            <a:avLst/>
          </a:prstGeom>
          <a:solidFill>
            <a:srgbClr val="FFC000">
              <a:alpha val="62000"/>
            </a:srgbClr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1" name="Right Arrow 10"/>
          <p:cNvSpPr/>
          <p:nvPr/>
        </p:nvSpPr>
        <p:spPr bwMode="auto">
          <a:xfrm>
            <a:off x="3657600" y="2743200"/>
            <a:ext cx="228600" cy="685800"/>
          </a:xfrm>
          <a:prstGeom prst="rightArrow">
            <a:avLst/>
          </a:prstGeom>
          <a:solidFill>
            <a:srgbClr val="FFC000">
              <a:alpha val="62000"/>
            </a:srgbClr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3600" y="1447800"/>
            <a:ext cx="2895600" cy="62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381000" y="4114800"/>
            <a:ext cx="3657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Minimizes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81000" y="4876800"/>
            <a:ext cx="533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non-convex environments: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600" y="5410200"/>
            <a:ext cx="5029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Follow gradient of </a:t>
            </a:r>
            <a:r>
              <a:rPr lang="en-US" sz="2400" dirty="0" smtClean="0">
                <a:latin typeface="Lucida Calligraphy" pitchFamily="66" charset="0"/>
              </a:rPr>
              <a:t>H</a:t>
            </a:r>
            <a:r>
              <a:rPr lang="en-US" sz="3200" dirty="0" smtClean="0">
                <a:latin typeface="+mn-lt"/>
              </a:rPr>
              <a:t>:</a:t>
            </a:r>
            <a:r>
              <a:rPr lang="en-US" sz="800" dirty="0" smtClean="0">
                <a:latin typeface="+mn-lt"/>
              </a:rPr>
              <a:t/>
            </a:r>
            <a:br>
              <a:rPr lang="en-US" sz="800" dirty="0" smtClean="0">
                <a:latin typeface="+mn-lt"/>
              </a:rPr>
            </a:br>
            <a:r>
              <a:rPr lang="en-US" sz="800" dirty="0" smtClean="0">
                <a:latin typeface="+mn-lt"/>
              </a:rPr>
              <a:t> </a:t>
            </a:r>
          </a:p>
          <a:p>
            <a:r>
              <a:rPr lang="en-US" sz="2000" b="1" i="1" dirty="0" smtClean="0"/>
              <a:t>OR</a:t>
            </a:r>
            <a:r>
              <a:rPr lang="en-US" sz="2000" dirty="0" smtClean="0"/>
              <a:t>,</a:t>
            </a:r>
            <a:r>
              <a:rPr lang="en-US" sz="2400" dirty="0" smtClean="0"/>
              <a:t>  Follow </a:t>
            </a:r>
            <a:r>
              <a:rPr lang="en-US" sz="2400" i="1" dirty="0" smtClean="0"/>
              <a:t>generalized </a:t>
            </a:r>
            <a:r>
              <a:rPr lang="en-US" sz="2400" i="1" dirty="0" err="1" smtClean="0"/>
              <a:t>centroid</a:t>
            </a:r>
            <a:r>
              <a:rPr lang="en-US" sz="2400" dirty="0" smtClean="0"/>
              <a:t>…</a:t>
            </a:r>
            <a:endParaRPr lang="en-US" sz="24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39000" y="2362200"/>
            <a:ext cx="1662112" cy="628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" name="TextBox 16"/>
          <p:cNvSpPr txBox="1"/>
          <p:nvPr/>
        </p:nvSpPr>
        <p:spPr>
          <a:xfrm>
            <a:off x="7162800" y="2133600"/>
            <a:ext cx="1066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where,</a:t>
            </a:r>
            <a:endParaRPr lang="en-US" sz="14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1752600" y="3933825"/>
            <a:ext cx="4667250" cy="790575"/>
            <a:chOff x="2305050" y="3962400"/>
            <a:chExt cx="4667250" cy="790575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305050" y="4191000"/>
              <a:ext cx="1428750" cy="342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886200" y="3962400"/>
              <a:ext cx="3086100" cy="790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0" name="TextBox 19"/>
            <p:cNvSpPr txBox="1"/>
            <p:nvPr/>
          </p:nvSpPr>
          <p:spPr>
            <a:xfrm>
              <a:off x="3657600" y="4171890"/>
              <a:ext cx="3810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=</a:t>
              </a:r>
              <a:endParaRPr lang="en-US" sz="2000" dirty="0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391400" y="4126468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Converges!</a:t>
            </a:r>
            <a:endParaRPr lang="en-US" b="1" dirty="0"/>
          </a:p>
        </p:txBody>
      </p:sp>
      <p:sp>
        <p:nvSpPr>
          <p:cNvPr id="24" name="Rounded Rectangle 23"/>
          <p:cNvSpPr/>
          <p:nvPr/>
        </p:nvSpPr>
        <p:spPr bwMode="auto">
          <a:xfrm>
            <a:off x="7315200" y="4038601"/>
            <a:ext cx="1600200" cy="533400"/>
          </a:xfrm>
          <a:prstGeom prst="roundRect">
            <a:avLst/>
          </a:prstGeom>
          <a:solidFill>
            <a:schemeClr val="accent2">
              <a:alpha val="9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962400" y="4419600"/>
            <a:ext cx="304800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400" i="1" baseline="-25000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sz="2400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Rounded Rectangle 21"/>
          <p:cNvSpPr/>
          <p:nvPr/>
        </p:nvSpPr>
        <p:spPr bwMode="auto">
          <a:xfrm>
            <a:off x="381000" y="3933645"/>
            <a:ext cx="6705600" cy="866955"/>
          </a:xfrm>
          <a:prstGeom prst="roundRect">
            <a:avLst/>
          </a:prstGeom>
          <a:solidFill>
            <a:schemeClr val="accent2">
              <a:alpha val="9000"/>
            </a:schemeClr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33800" y="5486400"/>
            <a:ext cx="2133600" cy="41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095875" y="6019800"/>
            <a:ext cx="3514725" cy="621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Rounded Rectangle 30"/>
          <p:cNvSpPr/>
          <p:nvPr/>
        </p:nvSpPr>
        <p:spPr bwMode="auto">
          <a:xfrm>
            <a:off x="685800" y="5377543"/>
            <a:ext cx="5715000" cy="566057"/>
          </a:xfrm>
          <a:prstGeom prst="roundRect">
            <a:avLst/>
          </a:prstGeom>
          <a:solidFill>
            <a:schemeClr val="accent2">
              <a:alpha val="9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6067425" y="5105400"/>
            <a:ext cx="2924175" cy="89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2" name="Rounded Rectangle 31"/>
          <p:cNvSpPr/>
          <p:nvPr/>
        </p:nvSpPr>
        <p:spPr bwMode="auto">
          <a:xfrm>
            <a:off x="6019801" y="5105400"/>
            <a:ext cx="2971800" cy="914399"/>
          </a:xfrm>
          <a:prstGeom prst="roundRect">
            <a:avLst/>
          </a:prstGeom>
          <a:solidFill>
            <a:schemeClr val="accent2">
              <a:alpha val="9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30" name="Rounded Rectangle 29"/>
          <p:cNvSpPr/>
          <p:nvPr/>
        </p:nvSpPr>
        <p:spPr bwMode="auto">
          <a:xfrm>
            <a:off x="838200" y="6063343"/>
            <a:ext cx="7772400" cy="566057"/>
          </a:xfrm>
          <a:prstGeom prst="roundRect">
            <a:avLst/>
          </a:prstGeom>
          <a:solidFill>
            <a:schemeClr val="accent2">
              <a:alpha val="9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5943600" y="5395392"/>
            <a:ext cx="141514" cy="537321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867400" y="5467290"/>
            <a:ext cx="3048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≡</a:t>
            </a:r>
            <a:endParaRPr lang="en-US" sz="2000" dirty="0"/>
          </a:p>
        </p:txBody>
      </p:sp>
      <p:sp>
        <p:nvSpPr>
          <p:cNvPr id="34" name="TextBox 33"/>
          <p:cNvSpPr txBox="1"/>
          <p:nvPr/>
        </p:nvSpPr>
        <p:spPr>
          <a:xfrm>
            <a:off x="5410200" y="6172200"/>
            <a:ext cx="3124200" cy="381000"/>
          </a:xfrm>
          <a:prstGeom prst="rect">
            <a:avLst/>
          </a:prstGeom>
          <a:solidFill>
            <a:schemeClr val="bg2">
              <a:lumMod val="20000"/>
              <a:lumOff val="80000"/>
              <a:alpha val="71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Computationally infeasible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162800" y="3200400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err="1" smtClean="0"/>
              <a:t>Centroidal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Voronoi</a:t>
            </a:r>
            <a:r>
              <a:rPr lang="en-US" sz="1400" b="1" dirty="0" smtClean="0"/>
              <a:t> Tessellation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23" grpId="0"/>
      <p:bldP spid="24" grpId="0" animBg="1"/>
      <p:bldP spid="25" grpId="0" animBg="1"/>
      <p:bldP spid="22" grpId="0" animBg="1"/>
      <p:bldP spid="31" grpId="0" animBg="1"/>
      <p:bldP spid="32" grpId="0" animBg="1"/>
      <p:bldP spid="30" grpId="0" animBg="1"/>
      <p:bldP spid="33" grpId="0" animBg="1"/>
      <p:bldP spid="28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763000" cy="685800"/>
          </a:xfrm>
        </p:spPr>
        <p:txBody>
          <a:bodyPr/>
          <a:lstStyle/>
          <a:p>
            <a:r>
              <a:rPr lang="en-US" dirty="0" smtClean="0"/>
              <a:t>Lloyd’s Algorithm in</a:t>
            </a:r>
            <a:br>
              <a:rPr lang="en-US" dirty="0" smtClean="0"/>
            </a:br>
            <a:r>
              <a:rPr lang="en-US" dirty="0" smtClean="0"/>
              <a:t>non-convex environments</a:t>
            </a:r>
            <a:endParaRPr lang="en-US" dirty="0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52800" y="2133600"/>
            <a:ext cx="2133600" cy="418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ounded Rectangle 10"/>
          <p:cNvSpPr/>
          <p:nvPr/>
        </p:nvSpPr>
        <p:spPr bwMode="auto">
          <a:xfrm>
            <a:off x="304800" y="2024743"/>
            <a:ext cx="5715000" cy="566057"/>
          </a:xfrm>
          <a:prstGeom prst="roundRect">
            <a:avLst/>
          </a:prstGeom>
          <a:solidFill>
            <a:schemeClr val="accent2">
              <a:alpha val="9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86425" y="1752600"/>
            <a:ext cx="2924175" cy="89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Rounded Rectangle 12"/>
          <p:cNvSpPr/>
          <p:nvPr/>
        </p:nvSpPr>
        <p:spPr bwMode="auto">
          <a:xfrm>
            <a:off x="5638801" y="1752600"/>
            <a:ext cx="2971800" cy="914399"/>
          </a:xfrm>
          <a:prstGeom prst="roundRect">
            <a:avLst/>
          </a:prstGeom>
          <a:solidFill>
            <a:schemeClr val="accent2">
              <a:alpha val="9000"/>
            </a:schemeClr>
          </a:soli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562600" y="2042592"/>
            <a:ext cx="141514" cy="537321"/>
          </a:xfrm>
          <a:prstGeom prst="rec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86400" y="2114490"/>
            <a:ext cx="3048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/>
                <a:cs typeface="Times New Roman"/>
              </a:rPr>
              <a:t>≡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-152400" y="2057400"/>
            <a:ext cx="5029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     Follow gradient of </a:t>
            </a:r>
            <a:r>
              <a:rPr lang="en-US" sz="3200" dirty="0" smtClean="0">
                <a:latin typeface="Lucida Calligraphy" pitchFamily="66" charset="0"/>
              </a:rPr>
              <a:t>H</a:t>
            </a:r>
            <a:r>
              <a:rPr lang="en-US" sz="3200" dirty="0" smtClean="0">
                <a:latin typeface="+mn-lt"/>
              </a:rPr>
              <a:t>:</a:t>
            </a:r>
            <a:endParaRPr lang="en-US" sz="800" dirty="0" smtClean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3429000"/>
            <a:ext cx="8077200" cy="2902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5562600" y="2743199"/>
            <a:ext cx="3276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Gradient search in </a:t>
            </a:r>
            <a:r>
              <a:rPr lang="en-US" dirty="0" err="1" smtClean="0"/>
              <a:t>discretized</a:t>
            </a:r>
            <a:r>
              <a:rPr lang="en-US" dirty="0" smtClean="0"/>
              <a:t> environment – </a:t>
            </a:r>
            <a:r>
              <a:rPr lang="en-US" b="1" dirty="0" smtClean="0"/>
              <a:t>expensive!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13716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Approach - I</a:t>
            </a:r>
            <a:endParaRPr lang="en-US" sz="2400" b="1" dirty="0"/>
          </a:p>
        </p:txBody>
      </p:sp>
      <p:sp>
        <p:nvSpPr>
          <p:cNvPr id="20" name="Rounded Rectangle 19"/>
          <p:cNvSpPr/>
          <p:nvPr/>
        </p:nvSpPr>
        <p:spPr bwMode="auto">
          <a:xfrm>
            <a:off x="5562600" y="2743200"/>
            <a:ext cx="3200400" cy="609600"/>
          </a:xfrm>
          <a:prstGeom prst="roundRect">
            <a:avLst/>
          </a:prstGeom>
          <a:solidFill>
            <a:srgbClr val="00B050">
              <a:alpha val="14000"/>
            </a:srgbClr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1" name="Rounded Rectangle 20"/>
          <p:cNvSpPr/>
          <p:nvPr/>
        </p:nvSpPr>
        <p:spPr bwMode="auto">
          <a:xfrm>
            <a:off x="1523999" y="6248400"/>
            <a:ext cx="4939145" cy="381000"/>
          </a:xfrm>
          <a:prstGeom prst="roundRect">
            <a:avLst/>
          </a:prstGeom>
          <a:solidFill>
            <a:srgbClr val="00B050">
              <a:alpha val="14000"/>
            </a:srgbClr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00200" y="6248400"/>
            <a:ext cx="556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Fast convergence – not suited for exploration!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763000" cy="685800"/>
          </a:xfrm>
        </p:spPr>
        <p:txBody>
          <a:bodyPr/>
          <a:lstStyle/>
          <a:p>
            <a:r>
              <a:rPr lang="en-US" dirty="0" smtClean="0"/>
              <a:t>Lloyd’s Algorithm in</a:t>
            </a:r>
            <a:br>
              <a:rPr lang="en-US" dirty="0" smtClean="0"/>
            </a:br>
            <a:r>
              <a:rPr lang="en-US" dirty="0" smtClean="0"/>
              <a:t>non-convex environments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09600" y="1836003"/>
            <a:ext cx="754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Use an analog of a generalized </a:t>
            </a:r>
            <a:r>
              <a:rPr lang="en-US" sz="2400" dirty="0" err="1" smtClean="0"/>
              <a:t>centroid</a:t>
            </a:r>
            <a:r>
              <a:rPr lang="en-US" sz="2400" dirty="0" smtClean="0"/>
              <a:t> –</a:t>
            </a:r>
          </a:p>
          <a:p>
            <a:r>
              <a:rPr lang="en-US" sz="2400" dirty="0" smtClean="0"/>
              <a:t>  projection of </a:t>
            </a:r>
            <a:r>
              <a:rPr lang="en-US" sz="2400" dirty="0" err="1" smtClean="0"/>
              <a:t>centroid</a:t>
            </a:r>
            <a:r>
              <a:rPr lang="en-US" sz="2400" dirty="0" smtClean="0"/>
              <a:t>: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590800"/>
            <a:ext cx="2419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7125" y="2743200"/>
            <a:ext cx="303847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95600" y="4186535"/>
            <a:ext cx="4905375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Right Arrow 8"/>
          <p:cNvSpPr/>
          <p:nvPr/>
        </p:nvSpPr>
        <p:spPr bwMode="auto">
          <a:xfrm>
            <a:off x="3200400" y="2819400"/>
            <a:ext cx="304800" cy="457200"/>
          </a:xfrm>
          <a:prstGeom prst="rightArrow">
            <a:avLst/>
          </a:prstGeom>
          <a:solidFill>
            <a:srgbClr val="FFFF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0" name="Down Arrow 9"/>
          <p:cNvSpPr/>
          <p:nvPr/>
        </p:nvSpPr>
        <p:spPr bwMode="auto">
          <a:xfrm>
            <a:off x="4800600" y="3505200"/>
            <a:ext cx="457200" cy="605135"/>
          </a:xfrm>
          <a:prstGeom prst="downArrow">
            <a:avLst/>
          </a:prstGeom>
          <a:solidFill>
            <a:srgbClr val="FFFF00"/>
          </a:solidFill>
          <a:ln w="9525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1" name="Freeform 10"/>
          <p:cNvSpPr/>
          <p:nvPr/>
        </p:nvSpPr>
        <p:spPr bwMode="auto">
          <a:xfrm>
            <a:off x="6781800" y="1843790"/>
            <a:ext cx="1951360" cy="1693889"/>
          </a:xfrm>
          <a:custGeom>
            <a:avLst/>
            <a:gdLst>
              <a:gd name="connsiteX0" fmla="*/ 113435 w 1951360"/>
              <a:gd name="connsiteY0" fmla="*/ 329784 h 1693889"/>
              <a:gd name="connsiteX1" fmla="*/ 413238 w 1951360"/>
              <a:gd name="connsiteY1" fmla="*/ 119921 h 1693889"/>
              <a:gd name="connsiteX2" fmla="*/ 533159 w 1951360"/>
              <a:gd name="connsiteY2" fmla="*/ 74951 h 1693889"/>
              <a:gd name="connsiteX3" fmla="*/ 668071 w 1951360"/>
              <a:gd name="connsiteY3" fmla="*/ 29980 h 1693889"/>
              <a:gd name="connsiteX4" fmla="*/ 877933 w 1951360"/>
              <a:gd name="connsiteY4" fmla="*/ 0 h 1693889"/>
              <a:gd name="connsiteX5" fmla="*/ 1132766 w 1951360"/>
              <a:gd name="connsiteY5" fmla="*/ 14990 h 1693889"/>
              <a:gd name="connsiteX6" fmla="*/ 1372609 w 1951360"/>
              <a:gd name="connsiteY6" fmla="*/ 59961 h 1693889"/>
              <a:gd name="connsiteX7" fmla="*/ 1417579 w 1951360"/>
              <a:gd name="connsiteY7" fmla="*/ 89941 h 1693889"/>
              <a:gd name="connsiteX8" fmla="*/ 1462550 w 1951360"/>
              <a:gd name="connsiteY8" fmla="*/ 104931 h 1693889"/>
              <a:gd name="connsiteX9" fmla="*/ 1552491 w 1951360"/>
              <a:gd name="connsiteY9" fmla="*/ 164892 h 1693889"/>
              <a:gd name="connsiteX10" fmla="*/ 1642432 w 1951360"/>
              <a:gd name="connsiteY10" fmla="*/ 224853 h 1693889"/>
              <a:gd name="connsiteX11" fmla="*/ 1762353 w 1951360"/>
              <a:gd name="connsiteY11" fmla="*/ 329784 h 1693889"/>
              <a:gd name="connsiteX12" fmla="*/ 1822314 w 1951360"/>
              <a:gd name="connsiteY12" fmla="*/ 419725 h 1693889"/>
              <a:gd name="connsiteX13" fmla="*/ 1882274 w 1951360"/>
              <a:gd name="connsiteY13" fmla="*/ 524656 h 1693889"/>
              <a:gd name="connsiteX14" fmla="*/ 1897264 w 1951360"/>
              <a:gd name="connsiteY14" fmla="*/ 584617 h 1693889"/>
              <a:gd name="connsiteX15" fmla="*/ 1927245 w 1951360"/>
              <a:gd name="connsiteY15" fmla="*/ 659567 h 1693889"/>
              <a:gd name="connsiteX16" fmla="*/ 1942235 w 1951360"/>
              <a:gd name="connsiteY16" fmla="*/ 704538 h 1693889"/>
              <a:gd name="connsiteX17" fmla="*/ 1912255 w 1951360"/>
              <a:gd name="connsiteY17" fmla="*/ 1004341 h 1693889"/>
              <a:gd name="connsiteX18" fmla="*/ 1882274 w 1951360"/>
              <a:gd name="connsiteY18" fmla="*/ 1049312 h 1693889"/>
              <a:gd name="connsiteX19" fmla="*/ 1852294 w 1951360"/>
              <a:gd name="connsiteY19" fmla="*/ 1154243 h 1693889"/>
              <a:gd name="connsiteX20" fmla="*/ 1807323 w 1951360"/>
              <a:gd name="connsiteY20" fmla="*/ 1214203 h 1693889"/>
              <a:gd name="connsiteX21" fmla="*/ 1777343 w 1951360"/>
              <a:gd name="connsiteY21" fmla="*/ 1259174 h 1693889"/>
              <a:gd name="connsiteX22" fmla="*/ 1732373 w 1951360"/>
              <a:gd name="connsiteY22" fmla="*/ 1304144 h 1693889"/>
              <a:gd name="connsiteX23" fmla="*/ 1702392 w 1951360"/>
              <a:gd name="connsiteY23" fmla="*/ 1349115 h 1693889"/>
              <a:gd name="connsiteX24" fmla="*/ 1657422 w 1951360"/>
              <a:gd name="connsiteY24" fmla="*/ 1394085 h 1693889"/>
              <a:gd name="connsiteX25" fmla="*/ 1627441 w 1951360"/>
              <a:gd name="connsiteY25" fmla="*/ 1439056 h 1693889"/>
              <a:gd name="connsiteX26" fmla="*/ 1582471 w 1951360"/>
              <a:gd name="connsiteY26" fmla="*/ 1454046 h 1693889"/>
              <a:gd name="connsiteX27" fmla="*/ 1522510 w 1951360"/>
              <a:gd name="connsiteY27" fmla="*/ 1499017 h 1693889"/>
              <a:gd name="connsiteX28" fmla="*/ 1477540 w 1951360"/>
              <a:gd name="connsiteY28" fmla="*/ 1543987 h 1693889"/>
              <a:gd name="connsiteX29" fmla="*/ 1417579 w 1951360"/>
              <a:gd name="connsiteY29" fmla="*/ 1558977 h 1693889"/>
              <a:gd name="connsiteX30" fmla="*/ 1357618 w 1951360"/>
              <a:gd name="connsiteY30" fmla="*/ 1588958 h 1693889"/>
              <a:gd name="connsiteX31" fmla="*/ 1312648 w 1951360"/>
              <a:gd name="connsiteY31" fmla="*/ 1603948 h 1693889"/>
              <a:gd name="connsiteX32" fmla="*/ 1237697 w 1951360"/>
              <a:gd name="connsiteY32" fmla="*/ 1633928 h 1693889"/>
              <a:gd name="connsiteX33" fmla="*/ 1177737 w 1951360"/>
              <a:gd name="connsiteY33" fmla="*/ 1663908 h 1693889"/>
              <a:gd name="connsiteX34" fmla="*/ 952884 w 1951360"/>
              <a:gd name="connsiteY34" fmla="*/ 1693889 h 1693889"/>
              <a:gd name="connsiteX35" fmla="*/ 713041 w 1951360"/>
              <a:gd name="connsiteY35" fmla="*/ 1678899 h 1693889"/>
              <a:gd name="connsiteX36" fmla="*/ 668071 w 1951360"/>
              <a:gd name="connsiteY36" fmla="*/ 1663908 h 1693889"/>
              <a:gd name="connsiteX37" fmla="*/ 548150 w 1951360"/>
              <a:gd name="connsiteY37" fmla="*/ 1588958 h 1693889"/>
              <a:gd name="connsiteX38" fmla="*/ 518169 w 1951360"/>
              <a:gd name="connsiteY38" fmla="*/ 1558977 h 1693889"/>
              <a:gd name="connsiteX39" fmla="*/ 443218 w 1951360"/>
              <a:gd name="connsiteY39" fmla="*/ 1499017 h 1693889"/>
              <a:gd name="connsiteX40" fmla="*/ 428228 w 1951360"/>
              <a:gd name="connsiteY40" fmla="*/ 1454046 h 1693889"/>
              <a:gd name="connsiteX41" fmla="*/ 458209 w 1951360"/>
              <a:gd name="connsiteY41" fmla="*/ 1394085 h 1693889"/>
              <a:gd name="connsiteX42" fmla="*/ 548150 w 1951360"/>
              <a:gd name="connsiteY42" fmla="*/ 1274164 h 1693889"/>
              <a:gd name="connsiteX43" fmla="*/ 638091 w 1951360"/>
              <a:gd name="connsiteY43" fmla="*/ 1214203 h 1693889"/>
              <a:gd name="connsiteX44" fmla="*/ 728032 w 1951360"/>
              <a:gd name="connsiteY44" fmla="*/ 1184223 h 1693889"/>
              <a:gd name="connsiteX45" fmla="*/ 922904 w 1951360"/>
              <a:gd name="connsiteY45" fmla="*/ 1154243 h 1693889"/>
              <a:gd name="connsiteX46" fmla="*/ 1072805 w 1951360"/>
              <a:gd name="connsiteY46" fmla="*/ 1124262 h 1693889"/>
              <a:gd name="connsiteX47" fmla="*/ 1162746 w 1951360"/>
              <a:gd name="connsiteY47" fmla="*/ 1109272 h 1693889"/>
              <a:gd name="connsiteX48" fmla="*/ 1297658 w 1951360"/>
              <a:gd name="connsiteY48" fmla="*/ 1049312 h 1693889"/>
              <a:gd name="connsiteX49" fmla="*/ 1387599 w 1951360"/>
              <a:gd name="connsiteY49" fmla="*/ 1019331 h 1693889"/>
              <a:gd name="connsiteX50" fmla="*/ 1432569 w 1951360"/>
              <a:gd name="connsiteY50" fmla="*/ 974361 h 1693889"/>
              <a:gd name="connsiteX51" fmla="*/ 1477540 w 1951360"/>
              <a:gd name="connsiteY51" fmla="*/ 899410 h 1693889"/>
              <a:gd name="connsiteX52" fmla="*/ 1492530 w 1951360"/>
              <a:gd name="connsiteY52" fmla="*/ 854440 h 1693889"/>
              <a:gd name="connsiteX53" fmla="*/ 1477540 w 1951360"/>
              <a:gd name="connsiteY53" fmla="*/ 764499 h 1693889"/>
              <a:gd name="connsiteX54" fmla="*/ 1372609 w 1951360"/>
              <a:gd name="connsiteY54" fmla="*/ 644577 h 1693889"/>
              <a:gd name="connsiteX55" fmla="*/ 1297658 w 1951360"/>
              <a:gd name="connsiteY55" fmla="*/ 584617 h 1693889"/>
              <a:gd name="connsiteX56" fmla="*/ 1267677 w 1951360"/>
              <a:gd name="connsiteY56" fmla="*/ 554636 h 1693889"/>
              <a:gd name="connsiteX57" fmla="*/ 1132766 w 1951360"/>
              <a:gd name="connsiteY57" fmla="*/ 509666 h 1693889"/>
              <a:gd name="connsiteX58" fmla="*/ 1087796 w 1951360"/>
              <a:gd name="connsiteY58" fmla="*/ 494676 h 1693889"/>
              <a:gd name="connsiteX59" fmla="*/ 1042825 w 1951360"/>
              <a:gd name="connsiteY59" fmla="*/ 479685 h 1693889"/>
              <a:gd name="connsiteX60" fmla="*/ 773002 w 1951360"/>
              <a:gd name="connsiteY60" fmla="*/ 524656 h 1693889"/>
              <a:gd name="connsiteX61" fmla="*/ 728032 w 1951360"/>
              <a:gd name="connsiteY61" fmla="*/ 539646 h 1693889"/>
              <a:gd name="connsiteX62" fmla="*/ 683061 w 1951360"/>
              <a:gd name="connsiteY62" fmla="*/ 554636 h 1693889"/>
              <a:gd name="connsiteX63" fmla="*/ 593120 w 1951360"/>
              <a:gd name="connsiteY63" fmla="*/ 599607 h 1693889"/>
              <a:gd name="connsiteX64" fmla="*/ 533159 w 1951360"/>
              <a:gd name="connsiteY64" fmla="*/ 629587 h 1693889"/>
              <a:gd name="connsiteX65" fmla="*/ 473199 w 1951360"/>
              <a:gd name="connsiteY65" fmla="*/ 644577 h 1693889"/>
              <a:gd name="connsiteX66" fmla="*/ 428228 w 1951360"/>
              <a:gd name="connsiteY66" fmla="*/ 659567 h 1693889"/>
              <a:gd name="connsiteX67" fmla="*/ 308307 w 1951360"/>
              <a:gd name="connsiteY67" fmla="*/ 674558 h 1693889"/>
              <a:gd name="connsiteX68" fmla="*/ 203376 w 1951360"/>
              <a:gd name="connsiteY68" fmla="*/ 659567 h 1693889"/>
              <a:gd name="connsiteX69" fmla="*/ 83455 w 1951360"/>
              <a:gd name="connsiteY69" fmla="*/ 629587 h 1693889"/>
              <a:gd name="connsiteX70" fmla="*/ 38484 w 1951360"/>
              <a:gd name="connsiteY70" fmla="*/ 449705 h 1693889"/>
              <a:gd name="connsiteX71" fmla="*/ 53474 w 1951360"/>
              <a:gd name="connsiteY71" fmla="*/ 404735 h 1693889"/>
              <a:gd name="connsiteX72" fmla="*/ 83455 w 1951360"/>
              <a:gd name="connsiteY72" fmla="*/ 374754 h 1693889"/>
              <a:gd name="connsiteX73" fmla="*/ 113435 w 1951360"/>
              <a:gd name="connsiteY73" fmla="*/ 329784 h 169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951360" h="1693889">
                <a:moveTo>
                  <a:pt x="113435" y="329784"/>
                </a:moveTo>
                <a:cubicBezTo>
                  <a:pt x="168399" y="287312"/>
                  <a:pt x="142968" y="274361"/>
                  <a:pt x="413238" y="119921"/>
                </a:cubicBezTo>
                <a:cubicBezTo>
                  <a:pt x="474204" y="85083"/>
                  <a:pt x="467582" y="91345"/>
                  <a:pt x="533159" y="74951"/>
                </a:cubicBezTo>
                <a:cubicBezTo>
                  <a:pt x="601359" y="29485"/>
                  <a:pt x="563835" y="45616"/>
                  <a:pt x="668071" y="29980"/>
                </a:cubicBezTo>
                <a:lnTo>
                  <a:pt x="877933" y="0"/>
                </a:lnTo>
                <a:cubicBezTo>
                  <a:pt x="962877" y="4997"/>
                  <a:pt x="1048127" y="6234"/>
                  <a:pt x="1132766" y="14990"/>
                </a:cubicBezTo>
                <a:cubicBezTo>
                  <a:pt x="1246601" y="26766"/>
                  <a:pt x="1282947" y="37546"/>
                  <a:pt x="1372609" y="59961"/>
                </a:cubicBezTo>
                <a:cubicBezTo>
                  <a:pt x="1387599" y="69954"/>
                  <a:pt x="1401465" y="81884"/>
                  <a:pt x="1417579" y="89941"/>
                </a:cubicBezTo>
                <a:cubicBezTo>
                  <a:pt x="1431712" y="97007"/>
                  <a:pt x="1448737" y="97257"/>
                  <a:pt x="1462550" y="104931"/>
                </a:cubicBezTo>
                <a:cubicBezTo>
                  <a:pt x="1494048" y="122430"/>
                  <a:pt x="1522511" y="144905"/>
                  <a:pt x="1552491" y="164892"/>
                </a:cubicBezTo>
                <a:lnTo>
                  <a:pt x="1642432" y="224853"/>
                </a:lnTo>
                <a:cubicBezTo>
                  <a:pt x="1679264" y="252477"/>
                  <a:pt x="1736477" y="290970"/>
                  <a:pt x="1762353" y="329784"/>
                </a:cubicBezTo>
                <a:lnTo>
                  <a:pt x="1822314" y="419725"/>
                </a:lnTo>
                <a:cubicBezTo>
                  <a:pt x="1847166" y="457003"/>
                  <a:pt x="1865972" y="481184"/>
                  <a:pt x="1882274" y="524656"/>
                </a:cubicBezTo>
                <a:cubicBezTo>
                  <a:pt x="1889508" y="543946"/>
                  <a:pt x="1890749" y="565072"/>
                  <a:pt x="1897264" y="584617"/>
                </a:cubicBezTo>
                <a:cubicBezTo>
                  <a:pt x="1905773" y="610144"/>
                  <a:pt x="1917797" y="634372"/>
                  <a:pt x="1927245" y="659567"/>
                </a:cubicBezTo>
                <a:cubicBezTo>
                  <a:pt x="1932793" y="674362"/>
                  <a:pt x="1937238" y="689548"/>
                  <a:pt x="1942235" y="704538"/>
                </a:cubicBezTo>
                <a:cubicBezTo>
                  <a:pt x="1941359" y="719424"/>
                  <a:pt x="1951360" y="926132"/>
                  <a:pt x="1912255" y="1004341"/>
                </a:cubicBezTo>
                <a:cubicBezTo>
                  <a:pt x="1904198" y="1020455"/>
                  <a:pt x="1892268" y="1034322"/>
                  <a:pt x="1882274" y="1049312"/>
                </a:cubicBezTo>
                <a:cubicBezTo>
                  <a:pt x="1879029" y="1062291"/>
                  <a:pt x="1861851" y="1137518"/>
                  <a:pt x="1852294" y="1154243"/>
                </a:cubicBezTo>
                <a:cubicBezTo>
                  <a:pt x="1839899" y="1175935"/>
                  <a:pt x="1821844" y="1193873"/>
                  <a:pt x="1807323" y="1214203"/>
                </a:cubicBezTo>
                <a:cubicBezTo>
                  <a:pt x="1796851" y="1228863"/>
                  <a:pt x="1788876" y="1245334"/>
                  <a:pt x="1777343" y="1259174"/>
                </a:cubicBezTo>
                <a:cubicBezTo>
                  <a:pt x="1763772" y="1275460"/>
                  <a:pt x="1745944" y="1287858"/>
                  <a:pt x="1732373" y="1304144"/>
                </a:cubicBezTo>
                <a:cubicBezTo>
                  <a:pt x="1720839" y="1317984"/>
                  <a:pt x="1713926" y="1335275"/>
                  <a:pt x="1702392" y="1349115"/>
                </a:cubicBezTo>
                <a:cubicBezTo>
                  <a:pt x="1688821" y="1365401"/>
                  <a:pt x="1670993" y="1377799"/>
                  <a:pt x="1657422" y="1394085"/>
                </a:cubicBezTo>
                <a:cubicBezTo>
                  <a:pt x="1645888" y="1407925"/>
                  <a:pt x="1641509" y="1427801"/>
                  <a:pt x="1627441" y="1439056"/>
                </a:cubicBezTo>
                <a:cubicBezTo>
                  <a:pt x="1615103" y="1448927"/>
                  <a:pt x="1597461" y="1449049"/>
                  <a:pt x="1582471" y="1454046"/>
                </a:cubicBezTo>
                <a:cubicBezTo>
                  <a:pt x="1562484" y="1469036"/>
                  <a:pt x="1541479" y="1482758"/>
                  <a:pt x="1522510" y="1499017"/>
                </a:cubicBezTo>
                <a:cubicBezTo>
                  <a:pt x="1506414" y="1512813"/>
                  <a:pt x="1495946" y="1533469"/>
                  <a:pt x="1477540" y="1543987"/>
                </a:cubicBezTo>
                <a:cubicBezTo>
                  <a:pt x="1459652" y="1554208"/>
                  <a:pt x="1437566" y="1553980"/>
                  <a:pt x="1417579" y="1558977"/>
                </a:cubicBezTo>
                <a:cubicBezTo>
                  <a:pt x="1397592" y="1568971"/>
                  <a:pt x="1378157" y="1580155"/>
                  <a:pt x="1357618" y="1588958"/>
                </a:cubicBezTo>
                <a:cubicBezTo>
                  <a:pt x="1343095" y="1595182"/>
                  <a:pt x="1327443" y="1598400"/>
                  <a:pt x="1312648" y="1603948"/>
                </a:cubicBezTo>
                <a:cubicBezTo>
                  <a:pt x="1287453" y="1613396"/>
                  <a:pt x="1262286" y="1623000"/>
                  <a:pt x="1237697" y="1633928"/>
                </a:cubicBezTo>
                <a:cubicBezTo>
                  <a:pt x="1217277" y="1643003"/>
                  <a:pt x="1199140" y="1657487"/>
                  <a:pt x="1177737" y="1663908"/>
                </a:cubicBezTo>
                <a:cubicBezTo>
                  <a:pt x="1138150" y="1675784"/>
                  <a:pt x="976598" y="1691254"/>
                  <a:pt x="952884" y="1693889"/>
                </a:cubicBezTo>
                <a:cubicBezTo>
                  <a:pt x="872936" y="1688892"/>
                  <a:pt x="792705" y="1687285"/>
                  <a:pt x="713041" y="1678899"/>
                </a:cubicBezTo>
                <a:cubicBezTo>
                  <a:pt x="697327" y="1677245"/>
                  <a:pt x="682594" y="1670132"/>
                  <a:pt x="668071" y="1663908"/>
                </a:cubicBezTo>
                <a:cubicBezTo>
                  <a:pt x="614620" y="1641000"/>
                  <a:pt x="593725" y="1626937"/>
                  <a:pt x="548150" y="1588958"/>
                </a:cubicBezTo>
                <a:cubicBezTo>
                  <a:pt x="537293" y="1579910"/>
                  <a:pt x="529205" y="1567806"/>
                  <a:pt x="518169" y="1558977"/>
                </a:cubicBezTo>
                <a:cubicBezTo>
                  <a:pt x="423613" y="1483332"/>
                  <a:pt x="515613" y="1571409"/>
                  <a:pt x="443218" y="1499017"/>
                </a:cubicBezTo>
                <a:cubicBezTo>
                  <a:pt x="438221" y="1484027"/>
                  <a:pt x="425993" y="1469688"/>
                  <a:pt x="428228" y="1454046"/>
                </a:cubicBezTo>
                <a:cubicBezTo>
                  <a:pt x="431388" y="1431924"/>
                  <a:pt x="446712" y="1413247"/>
                  <a:pt x="458209" y="1394085"/>
                </a:cubicBezTo>
                <a:cubicBezTo>
                  <a:pt x="475125" y="1365891"/>
                  <a:pt x="512649" y="1300790"/>
                  <a:pt x="548150" y="1274164"/>
                </a:cubicBezTo>
                <a:cubicBezTo>
                  <a:pt x="576976" y="1252545"/>
                  <a:pt x="603908" y="1225597"/>
                  <a:pt x="638091" y="1214203"/>
                </a:cubicBezTo>
                <a:cubicBezTo>
                  <a:pt x="668071" y="1204210"/>
                  <a:pt x="696748" y="1188692"/>
                  <a:pt x="728032" y="1184223"/>
                </a:cubicBezTo>
                <a:cubicBezTo>
                  <a:pt x="795345" y="1174607"/>
                  <a:pt x="856355" y="1166721"/>
                  <a:pt x="922904" y="1154243"/>
                </a:cubicBezTo>
                <a:cubicBezTo>
                  <a:pt x="972988" y="1144852"/>
                  <a:pt x="1022542" y="1132639"/>
                  <a:pt x="1072805" y="1124262"/>
                </a:cubicBezTo>
                <a:cubicBezTo>
                  <a:pt x="1102785" y="1119265"/>
                  <a:pt x="1133260" y="1116644"/>
                  <a:pt x="1162746" y="1109272"/>
                </a:cubicBezTo>
                <a:cubicBezTo>
                  <a:pt x="1366762" y="1058269"/>
                  <a:pt x="1171103" y="1105559"/>
                  <a:pt x="1297658" y="1049312"/>
                </a:cubicBezTo>
                <a:cubicBezTo>
                  <a:pt x="1326536" y="1036477"/>
                  <a:pt x="1387599" y="1019331"/>
                  <a:pt x="1387599" y="1019331"/>
                </a:cubicBezTo>
                <a:cubicBezTo>
                  <a:pt x="1402589" y="1004341"/>
                  <a:pt x="1420810" y="992000"/>
                  <a:pt x="1432569" y="974361"/>
                </a:cubicBezTo>
                <a:cubicBezTo>
                  <a:pt x="1510402" y="857611"/>
                  <a:pt x="1384175" y="992772"/>
                  <a:pt x="1477540" y="899410"/>
                </a:cubicBezTo>
                <a:cubicBezTo>
                  <a:pt x="1482537" y="884420"/>
                  <a:pt x="1492530" y="870241"/>
                  <a:pt x="1492530" y="854440"/>
                </a:cubicBezTo>
                <a:cubicBezTo>
                  <a:pt x="1492530" y="824046"/>
                  <a:pt x="1487151" y="793333"/>
                  <a:pt x="1477540" y="764499"/>
                </a:cubicBezTo>
                <a:cubicBezTo>
                  <a:pt x="1465146" y="727316"/>
                  <a:pt x="1387373" y="659341"/>
                  <a:pt x="1372609" y="644577"/>
                </a:cubicBezTo>
                <a:cubicBezTo>
                  <a:pt x="1300226" y="572194"/>
                  <a:pt x="1392199" y="660250"/>
                  <a:pt x="1297658" y="584617"/>
                </a:cubicBezTo>
                <a:cubicBezTo>
                  <a:pt x="1286622" y="575788"/>
                  <a:pt x="1280318" y="560957"/>
                  <a:pt x="1267677" y="554636"/>
                </a:cubicBezTo>
                <a:cubicBezTo>
                  <a:pt x="1267671" y="554633"/>
                  <a:pt x="1155254" y="517162"/>
                  <a:pt x="1132766" y="509666"/>
                </a:cubicBezTo>
                <a:lnTo>
                  <a:pt x="1087796" y="494676"/>
                </a:lnTo>
                <a:lnTo>
                  <a:pt x="1042825" y="479685"/>
                </a:lnTo>
                <a:cubicBezTo>
                  <a:pt x="831452" y="497300"/>
                  <a:pt x="920023" y="475649"/>
                  <a:pt x="773002" y="524656"/>
                </a:cubicBezTo>
                <a:lnTo>
                  <a:pt x="728032" y="539646"/>
                </a:lnTo>
                <a:lnTo>
                  <a:pt x="683061" y="554636"/>
                </a:lnTo>
                <a:cubicBezTo>
                  <a:pt x="596643" y="612250"/>
                  <a:pt x="680004" y="562372"/>
                  <a:pt x="593120" y="599607"/>
                </a:cubicBezTo>
                <a:cubicBezTo>
                  <a:pt x="572581" y="608409"/>
                  <a:pt x="554082" y="621741"/>
                  <a:pt x="533159" y="629587"/>
                </a:cubicBezTo>
                <a:cubicBezTo>
                  <a:pt x="513869" y="636821"/>
                  <a:pt x="493008" y="638917"/>
                  <a:pt x="473199" y="644577"/>
                </a:cubicBezTo>
                <a:cubicBezTo>
                  <a:pt x="458006" y="648918"/>
                  <a:pt x="443774" y="656740"/>
                  <a:pt x="428228" y="659567"/>
                </a:cubicBezTo>
                <a:cubicBezTo>
                  <a:pt x="388593" y="666774"/>
                  <a:pt x="348281" y="669561"/>
                  <a:pt x="308307" y="674558"/>
                </a:cubicBezTo>
                <a:cubicBezTo>
                  <a:pt x="273330" y="669561"/>
                  <a:pt x="238022" y="666496"/>
                  <a:pt x="203376" y="659567"/>
                </a:cubicBezTo>
                <a:cubicBezTo>
                  <a:pt x="162972" y="651486"/>
                  <a:pt x="83455" y="629587"/>
                  <a:pt x="83455" y="629587"/>
                </a:cubicBezTo>
                <a:cubicBezTo>
                  <a:pt x="0" y="546132"/>
                  <a:pt x="12874" y="590560"/>
                  <a:pt x="38484" y="449705"/>
                </a:cubicBezTo>
                <a:cubicBezTo>
                  <a:pt x="41311" y="434159"/>
                  <a:pt x="45344" y="418284"/>
                  <a:pt x="53474" y="404735"/>
                </a:cubicBezTo>
                <a:cubicBezTo>
                  <a:pt x="60746" y="392616"/>
                  <a:pt x="74626" y="385790"/>
                  <a:pt x="83455" y="374754"/>
                </a:cubicBezTo>
                <a:cubicBezTo>
                  <a:pt x="116207" y="333815"/>
                  <a:pt x="58471" y="372256"/>
                  <a:pt x="113435" y="329784"/>
                </a:cubicBezTo>
                <a:close/>
              </a:path>
            </a:pathLst>
          </a:cu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7772400" y="2667000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72400" y="19812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i="1" baseline="-100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15200" y="2526268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i="1" baseline="-100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7898476" y="2328949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 rot="5400000" flipH="1" flipV="1">
            <a:off x="7700108" y="2471615"/>
            <a:ext cx="351692" cy="12895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Freeform 21"/>
          <p:cNvSpPr/>
          <p:nvPr/>
        </p:nvSpPr>
        <p:spPr bwMode="auto">
          <a:xfrm>
            <a:off x="762000" y="4034135"/>
            <a:ext cx="1951360" cy="1693889"/>
          </a:xfrm>
          <a:custGeom>
            <a:avLst/>
            <a:gdLst>
              <a:gd name="connsiteX0" fmla="*/ 113435 w 1951360"/>
              <a:gd name="connsiteY0" fmla="*/ 329784 h 1693889"/>
              <a:gd name="connsiteX1" fmla="*/ 413238 w 1951360"/>
              <a:gd name="connsiteY1" fmla="*/ 119921 h 1693889"/>
              <a:gd name="connsiteX2" fmla="*/ 533159 w 1951360"/>
              <a:gd name="connsiteY2" fmla="*/ 74951 h 1693889"/>
              <a:gd name="connsiteX3" fmla="*/ 668071 w 1951360"/>
              <a:gd name="connsiteY3" fmla="*/ 29980 h 1693889"/>
              <a:gd name="connsiteX4" fmla="*/ 877933 w 1951360"/>
              <a:gd name="connsiteY4" fmla="*/ 0 h 1693889"/>
              <a:gd name="connsiteX5" fmla="*/ 1132766 w 1951360"/>
              <a:gd name="connsiteY5" fmla="*/ 14990 h 1693889"/>
              <a:gd name="connsiteX6" fmla="*/ 1372609 w 1951360"/>
              <a:gd name="connsiteY6" fmla="*/ 59961 h 1693889"/>
              <a:gd name="connsiteX7" fmla="*/ 1417579 w 1951360"/>
              <a:gd name="connsiteY7" fmla="*/ 89941 h 1693889"/>
              <a:gd name="connsiteX8" fmla="*/ 1462550 w 1951360"/>
              <a:gd name="connsiteY8" fmla="*/ 104931 h 1693889"/>
              <a:gd name="connsiteX9" fmla="*/ 1552491 w 1951360"/>
              <a:gd name="connsiteY9" fmla="*/ 164892 h 1693889"/>
              <a:gd name="connsiteX10" fmla="*/ 1642432 w 1951360"/>
              <a:gd name="connsiteY10" fmla="*/ 224853 h 1693889"/>
              <a:gd name="connsiteX11" fmla="*/ 1762353 w 1951360"/>
              <a:gd name="connsiteY11" fmla="*/ 329784 h 1693889"/>
              <a:gd name="connsiteX12" fmla="*/ 1822314 w 1951360"/>
              <a:gd name="connsiteY12" fmla="*/ 419725 h 1693889"/>
              <a:gd name="connsiteX13" fmla="*/ 1882274 w 1951360"/>
              <a:gd name="connsiteY13" fmla="*/ 524656 h 1693889"/>
              <a:gd name="connsiteX14" fmla="*/ 1897264 w 1951360"/>
              <a:gd name="connsiteY14" fmla="*/ 584617 h 1693889"/>
              <a:gd name="connsiteX15" fmla="*/ 1927245 w 1951360"/>
              <a:gd name="connsiteY15" fmla="*/ 659567 h 1693889"/>
              <a:gd name="connsiteX16" fmla="*/ 1942235 w 1951360"/>
              <a:gd name="connsiteY16" fmla="*/ 704538 h 1693889"/>
              <a:gd name="connsiteX17" fmla="*/ 1912255 w 1951360"/>
              <a:gd name="connsiteY17" fmla="*/ 1004341 h 1693889"/>
              <a:gd name="connsiteX18" fmla="*/ 1882274 w 1951360"/>
              <a:gd name="connsiteY18" fmla="*/ 1049312 h 1693889"/>
              <a:gd name="connsiteX19" fmla="*/ 1852294 w 1951360"/>
              <a:gd name="connsiteY19" fmla="*/ 1154243 h 1693889"/>
              <a:gd name="connsiteX20" fmla="*/ 1807323 w 1951360"/>
              <a:gd name="connsiteY20" fmla="*/ 1214203 h 1693889"/>
              <a:gd name="connsiteX21" fmla="*/ 1777343 w 1951360"/>
              <a:gd name="connsiteY21" fmla="*/ 1259174 h 1693889"/>
              <a:gd name="connsiteX22" fmla="*/ 1732373 w 1951360"/>
              <a:gd name="connsiteY22" fmla="*/ 1304144 h 1693889"/>
              <a:gd name="connsiteX23" fmla="*/ 1702392 w 1951360"/>
              <a:gd name="connsiteY23" fmla="*/ 1349115 h 1693889"/>
              <a:gd name="connsiteX24" fmla="*/ 1657422 w 1951360"/>
              <a:gd name="connsiteY24" fmla="*/ 1394085 h 1693889"/>
              <a:gd name="connsiteX25" fmla="*/ 1627441 w 1951360"/>
              <a:gd name="connsiteY25" fmla="*/ 1439056 h 1693889"/>
              <a:gd name="connsiteX26" fmla="*/ 1582471 w 1951360"/>
              <a:gd name="connsiteY26" fmla="*/ 1454046 h 1693889"/>
              <a:gd name="connsiteX27" fmla="*/ 1522510 w 1951360"/>
              <a:gd name="connsiteY27" fmla="*/ 1499017 h 1693889"/>
              <a:gd name="connsiteX28" fmla="*/ 1477540 w 1951360"/>
              <a:gd name="connsiteY28" fmla="*/ 1543987 h 1693889"/>
              <a:gd name="connsiteX29" fmla="*/ 1417579 w 1951360"/>
              <a:gd name="connsiteY29" fmla="*/ 1558977 h 1693889"/>
              <a:gd name="connsiteX30" fmla="*/ 1357618 w 1951360"/>
              <a:gd name="connsiteY30" fmla="*/ 1588958 h 1693889"/>
              <a:gd name="connsiteX31" fmla="*/ 1312648 w 1951360"/>
              <a:gd name="connsiteY31" fmla="*/ 1603948 h 1693889"/>
              <a:gd name="connsiteX32" fmla="*/ 1237697 w 1951360"/>
              <a:gd name="connsiteY32" fmla="*/ 1633928 h 1693889"/>
              <a:gd name="connsiteX33" fmla="*/ 1177737 w 1951360"/>
              <a:gd name="connsiteY33" fmla="*/ 1663908 h 1693889"/>
              <a:gd name="connsiteX34" fmla="*/ 952884 w 1951360"/>
              <a:gd name="connsiteY34" fmla="*/ 1693889 h 1693889"/>
              <a:gd name="connsiteX35" fmla="*/ 713041 w 1951360"/>
              <a:gd name="connsiteY35" fmla="*/ 1678899 h 1693889"/>
              <a:gd name="connsiteX36" fmla="*/ 668071 w 1951360"/>
              <a:gd name="connsiteY36" fmla="*/ 1663908 h 1693889"/>
              <a:gd name="connsiteX37" fmla="*/ 548150 w 1951360"/>
              <a:gd name="connsiteY37" fmla="*/ 1588958 h 1693889"/>
              <a:gd name="connsiteX38" fmla="*/ 518169 w 1951360"/>
              <a:gd name="connsiteY38" fmla="*/ 1558977 h 1693889"/>
              <a:gd name="connsiteX39" fmla="*/ 443218 w 1951360"/>
              <a:gd name="connsiteY39" fmla="*/ 1499017 h 1693889"/>
              <a:gd name="connsiteX40" fmla="*/ 428228 w 1951360"/>
              <a:gd name="connsiteY40" fmla="*/ 1454046 h 1693889"/>
              <a:gd name="connsiteX41" fmla="*/ 458209 w 1951360"/>
              <a:gd name="connsiteY41" fmla="*/ 1394085 h 1693889"/>
              <a:gd name="connsiteX42" fmla="*/ 548150 w 1951360"/>
              <a:gd name="connsiteY42" fmla="*/ 1274164 h 1693889"/>
              <a:gd name="connsiteX43" fmla="*/ 638091 w 1951360"/>
              <a:gd name="connsiteY43" fmla="*/ 1214203 h 1693889"/>
              <a:gd name="connsiteX44" fmla="*/ 728032 w 1951360"/>
              <a:gd name="connsiteY44" fmla="*/ 1184223 h 1693889"/>
              <a:gd name="connsiteX45" fmla="*/ 922904 w 1951360"/>
              <a:gd name="connsiteY45" fmla="*/ 1154243 h 1693889"/>
              <a:gd name="connsiteX46" fmla="*/ 1072805 w 1951360"/>
              <a:gd name="connsiteY46" fmla="*/ 1124262 h 1693889"/>
              <a:gd name="connsiteX47" fmla="*/ 1162746 w 1951360"/>
              <a:gd name="connsiteY47" fmla="*/ 1109272 h 1693889"/>
              <a:gd name="connsiteX48" fmla="*/ 1297658 w 1951360"/>
              <a:gd name="connsiteY48" fmla="*/ 1049312 h 1693889"/>
              <a:gd name="connsiteX49" fmla="*/ 1387599 w 1951360"/>
              <a:gd name="connsiteY49" fmla="*/ 1019331 h 1693889"/>
              <a:gd name="connsiteX50" fmla="*/ 1432569 w 1951360"/>
              <a:gd name="connsiteY50" fmla="*/ 974361 h 1693889"/>
              <a:gd name="connsiteX51" fmla="*/ 1477540 w 1951360"/>
              <a:gd name="connsiteY51" fmla="*/ 899410 h 1693889"/>
              <a:gd name="connsiteX52" fmla="*/ 1492530 w 1951360"/>
              <a:gd name="connsiteY52" fmla="*/ 854440 h 1693889"/>
              <a:gd name="connsiteX53" fmla="*/ 1477540 w 1951360"/>
              <a:gd name="connsiteY53" fmla="*/ 764499 h 1693889"/>
              <a:gd name="connsiteX54" fmla="*/ 1372609 w 1951360"/>
              <a:gd name="connsiteY54" fmla="*/ 644577 h 1693889"/>
              <a:gd name="connsiteX55" fmla="*/ 1297658 w 1951360"/>
              <a:gd name="connsiteY55" fmla="*/ 584617 h 1693889"/>
              <a:gd name="connsiteX56" fmla="*/ 1267677 w 1951360"/>
              <a:gd name="connsiteY56" fmla="*/ 554636 h 1693889"/>
              <a:gd name="connsiteX57" fmla="*/ 1132766 w 1951360"/>
              <a:gd name="connsiteY57" fmla="*/ 509666 h 1693889"/>
              <a:gd name="connsiteX58" fmla="*/ 1087796 w 1951360"/>
              <a:gd name="connsiteY58" fmla="*/ 494676 h 1693889"/>
              <a:gd name="connsiteX59" fmla="*/ 1042825 w 1951360"/>
              <a:gd name="connsiteY59" fmla="*/ 479685 h 1693889"/>
              <a:gd name="connsiteX60" fmla="*/ 773002 w 1951360"/>
              <a:gd name="connsiteY60" fmla="*/ 524656 h 1693889"/>
              <a:gd name="connsiteX61" fmla="*/ 728032 w 1951360"/>
              <a:gd name="connsiteY61" fmla="*/ 539646 h 1693889"/>
              <a:gd name="connsiteX62" fmla="*/ 683061 w 1951360"/>
              <a:gd name="connsiteY62" fmla="*/ 554636 h 1693889"/>
              <a:gd name="connsiteX63" fmla="*/ 593120 w 1951360"/>
              <a:gd name="connsiteY63" fmla="*/ 599607 h 1693889"/>
              <a:gd name="connsiteX64" fmla="*/ 533159 w 1951360"/>
              <a:gd name="connsiteY64" fmla="*/ 629587 h 1693889"/>
              <a:gd name="connsiteX65" fmla="*/ 473199 w 1951360"/>
              <a:gd name="connsiteY65" fmla="*/ 644577 h 1693889"/>
              <a:gd name="connsiteX66" fmla="*/ 428228 w 1951360"/>
              <a:gd name="connsiteY66" fmla="*/ 659567 h 1693889"/>
              <a:gd name="connsiteX67" fmla="*/ 308307 w 1951360"/>
              <a:gd name="connsiteY67" fmla="*/ 674558 h 1693889"/>
              <a:gd name="connsiteX68" fmla="*/ 203376 w 1951360"/>
              <a:gd name="connsiteY68" fmla="*/ 659567 h 1693889"/>
              <a:gd name="connsiteX69" fmla="*/ 83455 w 1951360"/>
              <a:gd name="connsiteY69" fmla="*/ 629587 h 1693889"/>
              <a:gd name="connsiteX70" fmla="*/ 38484 w 1951360"/>
              <a:gd name="connsiteY70" fmla="*/ 449705 h 1693889"/>
              <a:gd name="connsiteX71" fmla="*/ 53474 w 1951360"/>
              <a:gd name="connsiteY71" fmla="*/ 404735 h 1693889"/>
              <a:gd name="connsiteX72" fmla="*/ 83455 w 1951360"/>
              <a:gd name="connsiteY72" fmla="*/ 374754 h 1693889"/>
              <a:gd name="connsiteX73" fmla="*/ 113435 w 1951360"/>
              <a:gd name="connsiteY73" fmla="*/ 329784 h 1693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</a:cxnLst>
            <a:rect l="l" t="t" r="r" b="b"/>
            <a:pathLst>
              <a:path w="1951360" h="1693889">
                <a:moveTo>
                  <a:pt x="113435" y="329784"/>
                </a:moveTo>
                <a:cubicBezTo>
                  <a:pt x="168399" y="287312"/>
                  <a:pt x="142968" y="274361"/>
                  <a:pt x="413238" y="119921"/>
                </a:cubicBezTo>
                <a:cubicBezTo>
                  <a:pt x="474204" y="85083"/>
                  <a:pt x="467582" y="91345"/>
                  <a:pt x="533159" y="74951"/>
                </a:cubicBezTo>
                <a:cubicBezTo>
                  <a:pt x="601359" y="29485"/>
                  <a:pt x="563835" y="45616"/>
                  <a:pt x="668071" y="29980"/>
                </a:cubicBezTo>
                <a:lnTo>
                  <a:pt x="877933" y="0"/>
                </a:lnTo>
                <a:cubicBezTo>
                  <a:pt x="962877" y="4997"/>
                  <a:pt x="1048127" y="6234"/>
                  <a:pt x="1132766" y="14990"/>
                </a:cubicBezTo>
                <a:cubicBezTo>
                  <a:pt x="1246601" y="26766"/>
                  <a:pt x="1282947" y="37546"/>
                  <a:pt x="1372609" y="59961"/>
                </a:cubicBezTo>
                <a:cubicBezTo>
                  <a:pt x="1387599" y="69954"/>
                  <a:pt x="1401465" y="81884"/>
                  <a:pt x="1417579" y="89941"/>
                </a:cubicBezTo>
                <a:cubicBezTo>
                  <a:pt x="1431712" y="97007"/>
                  <a:pt x="1448737" y="97257"/>
                  <a:pt x="1462550" y="104931"/>
                </a:cubicBezTo>
                <a:cubicBezTo>
                  <a:pt x="1494048" y="122430"/>
                  <a:pt x="1522511" y="144905"/>
                  <a:pt x="1552491" y="164892"/>
                </a:cubicBezTo>
                <a:lnTo>
                  <a:pt x="1642432" y="224853"/>
                </a:lnTo>
                <a:cubicBezTo>
                  <a:pt x="1679264" y="252477"/>
                  <a:pt x="1736477" y="290970"/>
                  <a:pt x="1762353" y="329784"/>
                </a:cubicBezTo>
                <a:lnTo>
                  <a:pt x="1822314" y="419725"/>
                </a:lnTo>
                <a:cubicBezTo>
                  <a:pt x="1847166" y="457003"/>
                  <a:pt x="1865972" y="481184"/>
                  <a:pt x="1882274" y="524656"/>
                </a:cubicBezTo>
                <a:cubicBezTo>
                  <a:pt x="1889508" y="543946"/>
                  <a:pt x="1890749" y="565072"/>
                  <a:pt x="1897264" y="584617"/>
                </a:cubicBezTo>
                <a:cubicBezTo>
                  <a:pt x="1905773" y="610144"/>
                  <a:pt x="1917797" y="634372"/>
                  <a:pt x="1927245" y="659567"/>
                </a:cubicBezTo>
                <a:cubicBezTo>
                  <a:pt x="1932793" y="674362"/>
                  <a:pt x="1937238" y="689548"/>
                  <a:pt x="1942235" y="704538"/>
                </a:cubicBezTo>
                <a:cubicBezTo>
                  <a:pt x="1941359" y="719424"/>
                  <a:pt x="1951360" y="926132"/>
                  <a:pt x="1912255" y="1004341"/>
                </a:cubicBezTo>
                <a:cubicBezTo>
                  <a:pt x="1904198" y="1020455"/>
                  <a:pt x="1892268" y="1034322"/>
                  <a:pt x="1882274" y="1049312"/>
                </a:cubicBezTo>
                <a:cubicBezTo>
                  <a:pt x="1879029" y="1062291"/>
                  <a:pt x="1861851" y="1137518"/>
                  <a:pt x="1852294" y="1154243"/>
                </a:cubicBezTo>
                <a:cubicBezTo>
                  <a:pt x="1839899" y="1175935"/>
                  <a:pt x="1821844" y="1193873"/>
                  <a:pt x="1807323" y="1214203"/>
                </a:cubicBezTo>
                <a:cubicBezTo>
                  <a:pt x="1796851" y="1228863"/>
                  <a:pt x="1788876" y="1245334"/>
                  <a:pt x="1777343" y="1259174"/>
                </a:cubicBezTo>
                <a:cubicBezTo>
                  <a:pt x="1763772" y="1275460"/>
                  <a:pt x="1745944" y="1287858"/>
                  <a:pt x="1732373" y="1304144"/>
                </a:cubicBezTo>
                <a:cubicBezTo>
                  <a:pt x="1720839" y="1317984"/>
                  <a:pt x="1713926" y="1335275"/>
                  <a:pt x="1702392" y="1349115"/>
                </a:cubicBezTo>
                <a:cubicBezTo>
                  <a:pt x="1688821" y="1365401"/>
                  <a:pt x="1670993" y="1377799"/>
                  <a:pt x="1657422" y="1394085"/>
                </a:cubicBezTo>
                <a:cubicBezTo>
                  <a:pt x="1645888" y="1407925"/>
                  <a:pt x="1641509" y="1427801"/>
                  <a:pt x="1627441" y="1439056"/>
                </a:cubicBezTo>
                <a:cubicBezTo>
                  <a:pt x="1615103" y="1448927"/>
                  <a:pt x="1597461" y="1449049"/>
                  <a:pt x="1582471" y="1454046"/>
                </a:cubicBezTo>
                <a:cubicBezTo>
                  <a:pt x="1562484" y="1469036"/>
                  <a:pt x="1541479" y="1482758"/>
                  <a:pt x="1522510" y="1499017"/>
                </a:cubicBezTo>
                <a:cubicBezTo>
                  <a:pt x="1506414" y="1512813"/>
                  <a:pt x="1495946" y="1533469"/>
                  <a:pt x="1477540" y="1543987"/>
                </a:cubicBezTo>
                <a:cubicBezTo>
                  <a:pt x="1459652" y="1554208"/>
                  <a:pt x="1437566" y="1553980"/>
                  <a:pt x="1417579" y="1558977"/>
                </a:cubicBezTo>
                <a:cubicBezTo>
                  <a:pt x="1397592" y="1568971"/>
                  <a:pt x="1378157" y="1580155"/>
                  <a:pt x="1357618" y="1588958"/>
                </a:cubicBezTo>
                <a:cubicBezTo>
                  <a:pt x="1343095" y="1595182"/>
                  <a:pt x="1327443" y="1598400"/>
                  <a:pt x="1312648" y="1603948"/>
                </a:cubicBezTo>
                <a:cubicBezTo>
                  <a:pt x="1287453" y="1613396"/>
                  <a:pt x="1262286" y="1623000"/>
                  <a:pt x="1237697" y="1633928"/>
                </a:cubicBezTo>
                <a:cubicBezTo>
                  <a:pt x="1217277" y="1643003"/>
                  <a:pt x="1199140" y="1657487"/>
                  <a:pt x="1177737" y="1663908"/>
                </a:cubicBezTo>
                <a:cubicBezTo>
                  <a:pt x="1138150" y="1675784"/>
                  <a:pt x="976598" y="1691254"/>
                  <a:pt x="952884" y="1693889"/>
                </a:cubicBezTo>
                <a:cubicBezTo>
                  <a:pt x="872936" y="1688892"/>
                  <a:pt x="792705" y="1687285"/>
                  <a:pt x="713041" y="1678899"/>
                </a:cubicBezTo>
                <a:cubicBezTo>
                  <a:pt x="697327" y="1677245"/>
                  <a:pt x="682594" y="1670132"/>
                  <a:pt x="668071" y="1663908"/>
                </a:cubicBezTo>
                <a:cubicBezTo>
                  <a:pt x="614620" y="1641000"/>
                  <a:pt x="593725" y="1626937"/>
                  <a:pt x="548150" y="1588958"/>
                </a:cubicBezTo>
                <a:cubicBezTo>
                  <a:pt x="537293" y="1579910"/>
                  <a:pt x="529205" y="1567806"/>
                  <a:pt x="518169" y="1558977"/>
                </a:cubicBezTo>
                <a:cubicBezTo>
                  <a:pt x="423613" y="1483332"/>
                  <a:pt x="515613" y="1571409"/>
                  <a:pt x="443218" y="1499017"/>
                </a:cubicBezTo>
                <a:cubicBezTo>
                  <a:pt x="438221" y="1484027"/>
                  <a:pt x="425993" y="1469688"/>
                  <a:pt x="428228" y="1454046"/>
                </a:cubicBezTo>
                <a:cubicBezTo>
                  <a:pt x="431388" y="1431924"/>
                  <a:pt x="446712" y="1413247"/>
                  <a:pt x="458209" y="1394085"/>
                </a:cubicBezTo>
                <a:cubicBezTo>
                  <a:pt x="475125" y="1365891"/>
                  <a:pt x="512649" y="1300790"/>
                  <a:pt x="548150" y="1274164"/>
                </a:cubicBezTo>
                <a:cubicBezTo>
                  <a:pt x="576976" y="1252545"/>
                  <a:pt x="603908" y="1225597"/>
                  <a:pt x="638091" y="1214203"/>
                </a:cubicBezTo>
                <a:cubicBezTo>
                  <a:pt x="668071" y="1204210"/>
                  <a:pt x="696748" y="1188692"/>
                  <a:pt x="728032" y="1184223"/>
                </a:cubicBezTo>
                <a:cubicBezTo>
                  <a:pt x="795345" y="1174607"/>
                  <a:pt x="856355" y="1166721"/>
                  <a:pt x="922904" y="1154243"/>
                </a:cubicBezTo>
                <a:cubicBezTo>
                  <a:pt x="972988" y="1144852"/>
                  <a:pt x="1022542" y="1132639"/>
                  <a:pt x="1072805" y="1124262"/>
                </a:cubicBezTo>
                <a:cubicBezTo>
                  <a:pt x="1102785" y="1119265"/>
                  <a:pt x="1133260" y="1116644"/>
                  <a:pt x="1162746" y="1109272"/>
                </a:cubicBezTo>
                <a:cubicBezTo>
                  <a:pt x="1366762" y="1058269"/>
                  <a:pt x="1171103" y="1105559"/>
                  <a:pt x="1297658" y="1049312"/>
                </a:cubicBezTo>
                <a:cubicBezTo>
                  <a:pt x="1326536" y="1036477"/>
                  <a:pt x="1387599" y="1019331"/>
                  <a:pt x="1387599" y="1019331"/>
                </a:cubicBezTo>
                <a:cubicBezTo>
                  <a:pt x="1402589" y="1004341"/>
                  <a:pt x="1420810" y="992000"/>
                  <a:pt x="1432569" y="974361"/>
                </a:cubicBezTo>
                <a:cubicBezTo>
                  <a:pt x="1510402" y="857611"/>
                  <a:pt x="1384175" y="992772"/>
                  <a:pt x="1477540" y="899410"/>
                </a:cubicBezTo>
                <a:cubicBezTo>
                  <a:pt x="1482537" y="884420"/>
                  <a:pt x="1492530" y="870241"/>
                  <a:pt x="1492530" y="854440"/>
                </a:cubicBezTo>
                <a:cubicBezTo>
                  <a:pt x="1492530" y="824046"/>
                  <a:pt x="1487151" y="793333"/>
                  <a:pt x="1477540" y="764499"/>
                </a:cubicBezTo>
                <a:cubicBezTo>
                  <a:pt x="1465146" y="727316"/>
                  <a:pt x="1387373" y="659341"/>
                  <a:pt x="1372609" y="644577"/>
                </a:cubicBezTo>
                <a:cubicBezTo>
                  <a:pt x="1300226" y="572194"/>
                  <a:pt x="1392199" y="660250"/>
                  <a:pt x="1297658" y="584617"/>
                </a:cubicBezTo>
                <a:cubicBezTo>
                  <a:pt x="1286622" y="575788"/>
                  <a:pt x="1280318" y="560957"/>
                  <a:pt x="1267677" y="554636"/>
                </a:cubicBezTo>
                <a:cubicBezTo>
                  <a:pt x="1267671" y="554633"/>
                  <a:pt x="1155254" y="517162"/>
                  <a:pt x="1132766" y="509666"/>
                </a:cubicBezTo>
                <a:lnTo>
                  <a:pt x="1087796" y="494676"/>
                </a:lnTo>
                <a:lnTo>
                  <a:pt x="1042825" y="479685"/>
                </a:lnTo>
                <a:cubicBezTo>
                  <a:pt x="831452" y="497300"/>
                  <a:pt x="920023" y="475649"/>
                  <a:pt x="773002" y="524656"/>
                </a:cubicBezTo>
                <a:lnTo>
                  <a:pt x="728032" y="539646"/>
                </a:lnTo>
                <a:lnTo>
                  <a:pt x="683061" y="554636"/>
                </a:lnTo>
                <a:cubicBezTo>
                  <a:pt x="596643" y="612250"/>
                  <a:pt x="680004" y="562372"/>
                  <a:pt x="593120" y="599607"/>
                </a:cubicBezTo>
                <a:cubicBezTo>
                  <a:pt x="572581" y="608409"/>
                  <a:pt x="554082" y="621741"/>
                  <a:pt x="533159" y="629587"/>
                </a:cubicBezTo>
                <a:cubicBezTo>
                  <a:pt x="513869" y="636821"/>
                  <a:pt x="493008" y="638917"/>
                  <a:pt x="473199" y="644577"/>
                </a:cubicBezTo>
                <a:cubicBezTo>
                  <a:pt x="458006" y="648918"/>
                  <a:pt x="443774" y="656740"/>
                  <a:pt x="428228" y="659567"/>
                </a:cubicBezTo>
                <a:cubicBezTo>
                  <a:pt x="388593" y="666774"/>
                  <a:pt x="348281" y="669561"/>
                  <a:pt x="308307" y="674558"/>
                </a:cubicBezTo>
                <a:cubicBezTo>
                  <a:pt x="273330" y="669561"/>
                  <a:pt x="238022" y="666496"/>
                  <a:pt x="203376" y="659567"/>
                </a:cubicBezTo>
                <a:cubicBezTo>
                  <a:pt x="162972" y="651486"/>
                  <a:pt x="83455" y="629587"/>
                  <a:pt x="83455" y="629587"/>
                </a:cubicBezTo>
                <a:cubicBezTo>
                  <a:pt x="0" y="546132"/>
                  <a:pt x="12874" y="590560"/>
                  <a:pt x="38484" y="449705"/>
                </a:cubicBezTo>
                <a:cubicBezTo>
                  <a:pt x="41311" y="434159"/>
                  <a:pt x="45344" y="418284"/>
                  <a:pt x="53474" y="404735"/>
                </a:cubicBezTo>
                <a:cubicBezTo>
                  <a:pt x="60746" y="392616"/>
                  <a:pt x="74626" y="385790"/>
                  <a:pt x="83455" y="374754"/>
                </a:cubicBezTo>
                <a:cubicBezTo>
                  <a:pt x="116207" y="333815"/>
                  <a:pt x="58471" y="372256"/>
                  <a:pt x="113435" y="329784"/>
                </a:cubicBezTo>
                <a:close/>
              </a:path>
            </a:pathLst>
          </a:custGeom>
          <a:solidFill>
            <a:schemeClr val="accent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3" name="Oval 22"/>
          <p:cNvSpPr/>
          <p:nvPr/>
        </p:nvSpPr>
        <p:spPr bwMode="auto">
          <a:xfrm>
            <a:off x="1752600" y="4857345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295400" y="4716613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i="1" baseline="-100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Oval 27"/>
          <p:cNvSpPr/>
          <p:nvPr/>
        </p:nvSpPr>
        <p:spPr bwMode="auto">
          <a:xfrm rot="20125385">
            <a:off x="1701817" y="5245232"/>
            <a:ext cx="838200" cy="304800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34925" cap="flat" cmpd="sng" algn="ctr">
            <a:solidFill>
              <a:schemeClr val="accent2">
                <a:lumMod val="9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1995323" y="5246986"/>
            <a:ext cx="76200" cy="762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 bwMode="auto">
          <a:xfrm rot="16200000" flipH="1">
            <a:off x="1714524" y="4979436"/>
            <a:ext cx="388610" cy="23430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4" name="TextBox 23"/>
          <p:cNvSpPr txBox="1"/>
          <p:nvPr/>
        </p:nvSpPr>
        <p:spPr>
          <a:xfrm>
            <a:off x="1981200" y="5024735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i="1" baseline="-10000" dirty="0" err="1" smtClean="0"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i="1" baseline="-250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n-US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1" name="Straight Connector 30"/>
          <p:cNvCxnSpPr/>
          <p:nvPr/>
        </p:nvCxnSpPr>
        <p:spPr bwMode="auto">
          <a:xfrm>
            <a:off x="2092791" y="5100213"/>
            <a:ext cx="152400" cy="15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3" name="Freeform 32"/>
          <p:cNvSpPr/>
          <p:nvPr/>
        </p:nvSpPr>
        <p:spPr bwMode="auto">
          <a:xfrm>
            <a:off x="2103120" y="5434038"/>
            <a:ext cx="574766" cy="352697"/>
          </a:xfrm>
          <a:custGeom>
            <a:avLst/>
            <a:gdLst>
              <a:gd name="connsiteX0" fmla="*/ 0 w 574766"/>
              <a:gd name="connsiteY0" fmla="*/ 0 h 352697"/>
              <a:gd name="connsiteX1" fmla="*/ 195943 w 574766"/>
              <a:gd name="connsiteY1" fmla="*/ 287383 h 352697"/>
              <a:gd name="connsiteX2" fmla="*/ 574766 w 574766"/>
              <a:gd name="connsiteY2" fmla="*/ 352697 h 3526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4766" h="352697">
                <a:moveTo>
                  <a:pt x="0" y="0"/>
                </a:moveTo>
                <a:cubicBezTo>
                  <a:pt x="50074" y="114300"/>
                  <a:pt x="100149" y="228600"/>
                  <a:pt x="195943" y="287383"/>
                </a:cubicBezTo>
                <a:cubicBezTo>
                  <a:pt x="291737" y="346166"/>
                  <a:pt x="433251" y="349431"/>
                  <a:pt x="574766" y="352697"/>
                </a:cubicBezTo>
              </a:path>
            </a:pathLst>
          </a:custGeom>
          <a:noFill/>
          <a:ln w="9525" cap="flat" cmpd="sng" algn="ctr">
            <a:solidFill>
              <a:schemeClr val="tx1"/>
            </a:solidFill>
            <a:prstDash val="solid"/>
            <a:round/>
            <a:headEnd type="stealth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67000" y="5634335"/>
            <a:ext cx="91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+mn-lt"/>
              </a:rPr>
              <a:t>Region of high </a:t>
            </a:r>
            <a:r>
              <a:rPr lang="el-GR" sz="1200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endParaRPr lang="en-US" sz="1200" i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3962400" y="5410200"/>
            <a:ext cx="4572000" cy="685800"/>
            <a:chOff x="4114800" y="5638800"/>
            <a:chExt cx="4572000" cy="685800"/>
          </a:xfrm>
        </p:grpSpPr>
        <p:sp>
          <p:nvSpPr>
            <p:cNvPr id="35" name="TextBox 34"/>
            <p:cNvSpPr txBox="1"/>
            <p:nvPr/>
          </p:nvSpPr>
          <p:spPr>
            <a:xfrm>
              <a:off x="4114800" y="5638800"/>
              <a:ext cx="43434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Lloyd’s Algorithm:</a:t>
              </a:r>
            </a:p>
            <a:p>
              <a:r>
                <a:rPr lang="en-US" dirty="0" smtClean="0"/>
                <a:t>  Follow the shortest (geodesic) path to </a:t>
              </a:r>
              <a:endParaRPr lang="en-US" dirty="0"/>
            </a:p>
          </p:txBody>
        </p:sp>
        <p:pic>
          <p:nvPicPr>
            <p:cNvPr id="2055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124825" y="5924550"/>
              <a:ext cx="561975" cy="4000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8" name="TextBox 37"/>
          <p:cNvSpPr txBox="1"/>
          <p:nvPr/>
        </p:nvSpPr>
        <p:spPr>
          <a:xfrm>
            <a:off x="5257800" y="3581400"/>
            <a:ext cx="213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Make compensations for the density/weight, </a:t>
            </a:r>
            <a:r>
              <a:rPr lang="el-GR" sz="1400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endParaRPr lang="en-US" sz="1400" dirty="0"/>
          </a:p>
        </p:txBody>
      </p:sp>
      <p:sp>
        <p:nvSpPr>
          <p:cNvPr id="39" name="TextBox 38"/>
          <p:cNvSpPr txBox="1"/>
          <p:nvPr/>
        </p:nvSpPr>
        <p:spPr>
          <a:xfrm>
            <a:off x="1524000" y="62484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Easy to compute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3657600" y="6172200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More suited for exploration tasks –</a:t>
            </a:r>
          </a:p>
          <a:p>
            <a:r>
              <a:rPr lang="en-US" dirty="0" smtClean="0"/>
              <a:t>lets implementation of original Lloyd’s algorithm</a:t>
            </a:r>
            <a:endParaRPr lang="en-US" dirty="0"/>
          </a:p>
        </p:txBody>
      </p:sp>
      <p:sp>
        <p:nvSpPr>
          <p:cNvPr id="41" name="Rounded Rectangle 40"/>
          <p:cNvSpPr/>
          <p:nvPr/>
        </p:nvSpPr>
        <p:spPr bwMode="auto">
          <a:xfrm>
            <a:off x="1524000" y="6248400"/>
            <a:ext cx="1905000" cy="381000"/>
          </a:xfrm>
          <a:prstGeom prst="roundRect">
            <a:avLst/>
          </a:prstGeom>
          <a:solidFill>
            <a:srgbClr val="00B050">
              <a:alpha val="14000"/>
            </a:srgbClr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42" name="Rounded Rectangle 41"/>
          <p:cNvSpPr/>
          <p:nvPr/>
        </p:nvSpPr>
        <p:spPr bwMode="auto">
          <a:xfrm>
            <a:off x="3581400" y="6248399"/>
            <a:ext cx="5029200" cy="505097"/>
          </a:xfrm>
          <a:prstGeom prst="roundRect">
            <a:avLst/>
          </a:prstGeom>
          <a:solidFill>
            <a:srgbClr val="00B050">
              <a:alpha val="14000"/>
            </a:srgbClr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06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28600" y="13716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Approach - II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5" grpId="0"/>
      <p:bldP spid="16" grpId="0"/>
      <p:bldP spid="17" grpId="0" animBg="1"/>
      <p:bldP spid="22" grpId="0" animBg="1"/>
      <p:bldP spid="23" grpId="0" animBg="1"/>
      <p:bldP spid="25" grpId="0"/>
      <p:bldP spid="28" grpId="0" animBg="1"/>
      <p:bldP spid="26" grpId="0" animBg="1"/>
      <p:bldP spid="24" grpId="0"/>
      <p:bldP spid="33" grpId="0" animBg="1"/>
      <p:bldP spid="34" grpId="0"/>
      <p:bldP spid="38" grpId="0"/>
      <p:bldP spid="39" grpId="0"/>
      <p:bldP spid="40" grpId="0"/>
      <p:bldP spid="41" grpId="0" animBg="1"/>
      <p:bldP spid="42" grpId="0" animBg="1"/>
    </p:bldLst>
  </p:timing>
</p:sld>
</file>

<file path=ppt/theme/theme1.xml><?xml version="1.0" encoding="utf-8"?>
<a:theme xmlns:a="http://schemas.openxmlformats.org/drawingml/2006/main" name="talkv0">
  <a:themeElements>
    <a:clrScheme name="">
      <a:dk1>
        <a:srgbClr val="232323"/>
      </a:dk1>
      <a:lt1>
        <a:srgbClr val="FFFFFF"/>
      </a:lt1>
      <a:dk2>
        <a:srgbClr val="000000"/>
      </a:dk2>
      <a:lt2>
        <a:srgbClr val="EF9100"/>
      </a:lt2>
      <a:accent1>
        <a:srgbClr val="F35B1B"/>
      </a:accent1>
      <a:accent2>
        <a:srgbClr val="A2C1FE"/>
      </a:accent2>
      <a:accent3>
        <a:srgbClr val="FFFFFF"/>
      </a:accent3>
      <a:accent4>
        <a:srgbClr val="1C1C1C"/>
      </a:accent4>
      <a:accent5>
        <a:srgbClr val="F8B5AB"/>
      </a:accent5>
      <a:accent6>
        <a:srgbClr val="92AFE6"/>
      </a:accent6>
      <a:hlink>
        <a:srgbClr val="676767"/>
      </a:hlink>
      <a:folHlink>
        <a:srgbClr val="CECECE"/>
      </a:folHlink>
    </a:clrScheme>
    <a:fontScheme name="talkv0">
      <a:majorFont>
        <a:latin typeface="Gill Sans"/>
        <a:ea typeface=""/>
        <a:cs typeface=""/>
      </a:majorFont>
      <a:minorFont>
        <a:latin typeface="Gill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06" charset="0"/>
          </a:defRPr>
        </a:defPPr>
      </a:lstStyle>
    </a:lnDef>
  </a:objectDefaults>
  <a:extraClrSchemeLst>
    <a:extraClrScheme>
      <a:clrScheme name="talkv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v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alkv0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v0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v0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v0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alkv0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HD:Users:kumar:docs:presentations:2009:robocomm:talk.ppt</Template>
  <TotalTime>11230</TotalTime>
  <Words>874</Words>
  <Application>Microsoft PowerPoint</Application>
  <PresentationFormat>On-screen Show (4:3)</PresentationFormat>
  <Paragraphs>157</Paragraphs>
  <Slides>20</Slides>
  <Notes>1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talkv0</vt:lpstr>
      <vt:lpstr>Distributed Coverage and Exploration in Unknown Non-Convex Environments</vt:lpstr>
      <vt:lpstr>Problem Definition</vt:lpstr>
      <vt:lpstr>Related Works</vt:lpstr>
      <vt:lpstr>Related Works</vt:lpstr>
      <vt:lpstr>Assignment for Exploration and Coverage (known environment)</vt:lpstr>
      <vt:lpstr>Search-based algorithm for Computing Geodesic Voronoi Tesellation</vt:lpstr>
      <vt:lpstr>Achieving good Coverage – Continuous time Lloyd’s Algorithm</vt:lpstr>
      <vt:lpstr>Lloyd’s Algorithm in non-convex environments</vt:lpstr>
      <vt:lpstr>Lloyd’s Algorithm in non-convex environments</vt:lpstr>
      <vt:lpstr>Projection of Centroid – Does it work &amp; converge?</vt:lpstr>
      <vt:lpstr>Unknown/Partially known environment</vt:lpstr>
      <vt:lpstr>Entropy-based metric</vt:lpstr>
      <vt:lpstr>Entropy as density/weight function</vt:lpstr>
      <vt:lpstr>The overall Algorithm for each Robot</vt:lpstr>
      <vt:lpstr>Result</vt:lpstr>
      <vt:lpstr>Result</vt:lpstr>
      <vt:lpstr>Experimental Analysis</vt:lpstr>
      <vt:lpstr>Conclusions</vt:lpstr>
      <vt:lpstr>Future direction</vt:lpstr>
      <vt:lpstr>Questions?</vt:lpstr>
    </vt:vector>
  </TitlesOfParts>
  <Company>Vijay Kumar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Decidability of Motion Planning with Differential Constraints</dc:title>
  <dc:creator>Vijay Kumar</dc:creator>
  <cp:lastModifiedBy>Subhrajit</cp:lastModifiedBy>
  <cp:revision>792</cp:revision>
  <cp:lastPrinted>2009-02-06T11:21:11Z</cp:lastPrinted>
  <dcterms:created xsi:type="dcterms:W3CDTF">2010-10-04T21:56:26Z</dcterms:created>
  <dcterms:modified xsi:type="dcterms:W3CDTF">2010-11-01T14:14:48Z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