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8" r:id="rId3"/>
    <p:sldId id="256" r:id="rId4"/>
    <p:sldId id="257" r:id="rId5"/>
    <p:sldId id="259" r:id="rId6"/>
    <p:sldId id="260" r:id="rId7"/>
    <p:sldId id="261" r:id="rId8"/>
    <p:sldId id="276" r:id="rId9"/>
    <p:sldId id="262" r:id="rId10"/>
    <p:sldId id="263" r:id="rId11"/>
    <p:sldId id="273" r:id="rId12"/>
    <p:sldId id="264" r:id="rId13"/>
    <p:sldId id="265" r:id="rId14"/>
    <p:sldId id="266" r:id="rId15"/>
    <p:sldId id="268" r:id="rId16"/>
    <p:sldId id="269" r:id="rId17"/>
    <p:sldId id="270" r:id="rId18"/>
    <p:sldId id="277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9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7F1A1-A349-4E33-960D-9D5A70E483A7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3E1E-BFE9-4671-A441-647CBC03C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B957-D4C8-46EA-86E2-0304B9199A34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9B11-7BB2-40B6-9FB7-A2390EB2A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Search-based Path Planning with</a:t>
            </a:r>
            <a:br>
              <a:rPr lang="en-US" sz="4000" b="1" dirty="0" smtClean="0"/>
            </a:br>
            <a:r>
              <a:rPr lang="en-US" sz="4000" b="1" dirty="0" err="1" smtClean="0"/>
              <a:t>Homotopy</a:t>
            </a:r>
            <a:r>
              <a:rPr lang="en-US" sz="4000" b="1" dirty="0" smtClean="0"/>
              <a:t> Class Constraints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87004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Subhrajit Bhattacharya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Vijay Kumar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Maxim </a:t>
            </a:r>
            <a:r>
              <a:rPr lang="en-US" sz="2800" b="1" dirty="0" err="1" smtClean="0">
                <a:solidFill>
                  <a:srgbClr val="002060"/>
                </a:solidFill>
              </a:rPr>
              <a:t>Likhachev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5525869"/>
            <a:ext cx="2093828" cy="646331"/>
            <a:chOff x="-3373018" y="1988403"/>
            <a:chExt cx="2947194" cy="909752"/>
          </a:xfrm>
        </p:grpSpPr>
        <p:grpSp>
          <p:nvGrpSpPr>
            <p:cNvPr id="7" name="Group 267"/>
            <p:cNvGrpSpPr/>
            <p:nvPr/>
          </p:nvGrpSpPr>
          <p:grpSpPr>
            <a:xfrm>
              <a:off x="-3265762" y="1988403"/>
              <a:ext cx="2839936" cy="909752"/>
              <a:chOff x="1257913" y="1378602"/>
              <a:chExt cx="5828687" cy="1867176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57913" y="1666502"/>
                <a:ext cx="1104286" cy="1238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438402" y="1378602"/>
                <a:ext cx="4648198" cy="186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University of</a:t>
                </a:r>
                <a:b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Pennsylvania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-3373018" y="2077252"/>
              <a:ext cx="2819400" cy="76200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15200" y="5410200"/>
            <a:ext cx="1554483" cy="838201"/>
            <a:chOff x="10332717" y="1676400"/>
            <a:chExt cx="1554483" cy="838201"/>
          </a:xfrm>
        </p:grpSpPr>
        <p:grpSp>
          <p:nvGrpSpPr>
            <p:cNvPr id="12" name="Group 272"/>
            <p:cNvGrpSpPr/>
            <p:nvPr/>
          </p:nvGrpSpPr>
          <p:grpSpPr>
            <a:xfrm>
              <a:off x="10332717" y="1676401"/>
              <a:ext cx="1554480" cy="838200"/>
              <a:chOff x="28346400" y="1371602"/>
              <a:chExt cx="1891966" cy="102017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8346400" y="1371602"/>
                <a:ext cx="1891966" cy="711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Garamond" pitchFamily="18" charset="0"/>
                  </a:rPr>
                  <a:t>GRASP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422601" y="1829884"/>
                <a:ext cx="1815765" cy="561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  <a:latin typeface="Garamond" pitchFamily="18" charset="0"/>
                  </a:rPr>
                  <a:t>L</a:t>
                </a:r>
                <a:r>
                  <a:rPr lang="en-US" sz="1400" dirty="0" smtClean="0">
                    <a:solidFill>
                      <a:schemeClr val="tx2"/>
                    </a:solidFill>
                    <a:latin typeface="Garamond" pitchFamily="18" charset="0"/>
                  </a:rPr>
                  <a:t>ABORATORY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0363200" y="1676400"/>
              <a:ext cx="1524000" cy="838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Homotopy</a:t>
            </a:r>
            <a:r>
              <a:rPr lang="en-US" sz="3200" b="1" dirty="0" smtClean="0"/>
              <a:t> Class Constraint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066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                                           denotes the set of </a:t>
            </a:r>
            <a:r>
              <a:rPr lang="en-US" i="1" dirty="0" smtClean="0"/>
              <a:t>L</a:t>
            </a:r>
            <a:r>
              <a:rPr lang="en-US" dirty="0" smtClean="0"/>
              <a:t>-values of allowed </a:t>
            </a:r>
            <a:r>
              <a:rPr lang="en-US" dirty="0" err="1" smtClean="0"/>
              <a:t>homotopy</a:t>
            </a:r>
            <a:r>
              <a:rPr lang="en-US" dirty="0" smtClean="0"/>
              <a:t> classes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16880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                                           denotes the set of </a:t>
            </a:r>
            <a:r>
              <a:rPr lang="en-US" i="1" dirty="0" smtClean="0"/>
              <a:t>L</a:t>
            </a:r>
            <a:r>
              <a:rPr lang="en-US" dirty="0" smtClean="0"/>
              <a:t>-values of blocked </a:t>
            </a:r>
            <a:r>
              <a:rPr lang="en-US" dirty="0" err="1" smtClean="0"/>
              <a:t>homotopy</a:t>
            </a:r>
            <a:r>
              <a:rPr lang="en-US" dirty="0" smtClean="0"/>
              <a:t> classes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2138362" cy="27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1758591"/>
            <a:ext cx="2133599" cy="29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Theoretical guarantee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326" y="3886200"/>
            <a:ext cx="8603874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54769" y="3894929"/>
            <a:ext cx="228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28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886200"/>
            <a:ext cx="228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Small obstacles</a:t>
            </a:r>
          </a:p>
          <a:p>
            <a:pPr marL="690563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can ignore small obstacles or potential noise (incorrect reading from sensor data) by choosing not to put a </a:t>
            </a:r>
            <a:r>
              <a:rPr lang="el-G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ζ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 on an obstacle.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690563" indent="0">
              <a:buNone/>
            </a:pPr>
            <a:endParaRPr lang="en-US" sz="2400" dirty="0" smtClean="0"/>
          </a:p>
          <a:p>
            <a:pPr marL="690563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Single search for finding least cost paths in different </a:t>
            </a:r>
            <a:r>
              <a:rPr lang="en-US" sz="2400" dirty="0" err="1" smtClean="0"/>
              <a:t>homotopy</a:t>
            </a:r>
            <a:r>
              <a:rPr lang="en-US" sz="2400" dirty="0" smtClean="0"/>
              <a:t> classes</a:t>
            </a:r>
          </a:p>
          <a:p>
            <a:pPr marL="690563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can perform a single graph search to achieve this by continued expansion of states.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41280" y="4295001"/>
            <a:ext cx="1959320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8200" y="4295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</a:t>
            </a:r>
            <a:endParaRPr lang="en-US" sz="1200" b="1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269780" y="3723501"/>
            <a:ext cx="1447800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8880" y="287500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Im</a:t>
            </a:r>
            <a:endParaRPr lang="en-US" sz="1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368195" y="3161223"/>
            <a:ext cx="1149485" cy="1038707"/>
            <a:chOff x="755515" y="2320047"/>
            <a:chExt cx="1149485" cy="1038707"/>
          </a:xfrm>
        </p:grpSpPr>
        <p:sp>
          <p:nvSpPr>
            <p:cNvPr id="9" name="Rectangle 8"/>
            <p:cNvSpPr/>
            <p:nvPr/>
          </p:nvSpPr>
          <p:spPr>
            <a:xfrm>
              <a:off x="755515" y="2320047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0616520">
              <a:off x="1025107" y="2764953"/>
              <a:ext cx="8382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>
              <a:off x="1600200" y="2996625"/>
              <a:ext cx="304800" cy="3048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43000" y="3296970"/>
              <a:ext cx="49427" cy="61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1600200" y="2438400"/>
              <a:ext cx="108679" cy="4571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527080" y="3355776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36680" y="3599302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04006" y="3980302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8480" y="313313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1</a:t>
            </a:r>
            <a:endParaRPr lang="en-US" sz="12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08080" y="354193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2</a:t>
            </a:r>
            <a:endParaRPr lang="en-US" sz="12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9080" y="389513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3</a:t>
            </a:r>
            <a:endParaRPr lang="en-US" sz="12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Experimental Results for 8-connected Grid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Homotopy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class exploration)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46" y="1371600"/>
            <a:ext cx="641195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49966"/>
            <a:ext cx="7109924" cy="260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(“Visibility” constraint translates to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homotopy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class constraint)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46652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(Non-Euclidean Cost function)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33055"/>
            <a:ext cx="4419600" cy="5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875800"/>
            <a:ext cx="4419600" cy="4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(Planning with additional coordinates)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14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Planning in </a:t>
            </a:r>
            <a:r>
              <a:rPr lang="en-US" sz="2800" i="1" dirty="0" smtClean="0"/>
              <a:t>X-Y-Time</a:t>
            </a:r>
            <a:endParaRPr lang="en-US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14525"/>
            <a:ext cx="491060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20968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in dynamic environment </a:t>
            </a:r>
            <a:r>
              <a:rPr lang="en-US" b="1" i="1" dirty="0" smtClean="0"/>
              <a:t>without</a:t>
            </a:r>
            <a:r>
              <a:rPr lang="en-US" dirty="0" smtClean="0"/>
              <a:t> </a:t>
            </a:r>
            <a:r>
              <a:rPr lang="en-US" dirty="0" err="1" smtClean="0"/>
              <a:t>homotopy</a:t>
            </a:r>
            <a:r>
              <a:rPr lang="en-US" dirty="0" smtClean="0"/>
              <a:t> class constraint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666" y="4038601"/>
            <a:ext cx="513653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40018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in dynamic environment </a:t>
            </a:r>
            <a:r>
              <a:rPr lang="en-US" b="1" i="1" dirty="0" smtClean="0"/>
              <a:t>with </a:t>
            </a:r>
            <a:r>
              <a:rPr lang="en-US" dirty="0" smtClean="0"/>
              <a:t>a </a:t>
            </a:r>
            <a:r>
              <a:rPr lang="en-US" dirty="0" err="1" smtClean="0"/>
              <a:t>homotopy</a:t>
            </a:r>
            <a:r>
              <a:rPr lang="en-US" dirty="0" smtClean="0"/>
              <a:t> class blocked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181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Homotopy</a:t>
            </a:r>
            <a:r>
              <a:rPr lang="en-US" dirty="0" smtClean="0"/>
              <a:t> classes defined by taking projection on </a:t>
            </a:r>
            <a:r>
              <a:rPr lang="en-US" i="1" dirty="0" smtClean="0"/>
              <a:t>X-Y</a:t>
            </a:r>
            <a:r>
              <a:rPr lang="en-US" dirty="0" smtClean="0"/>
              <a:t> 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2687"/>
            <a:ext cx="6172200" cy="31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(Demonstrating efficiency and scalability)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341203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Exploring 20 </a:t>
            </a:r>
            <a:r>
              <a:rPr lang="en-US" sz="2400" dirty="0" err="1" smtClean="0"/>
              <a:t>homotopy</a:t>
            </a:r>
            <a:r>
              <a:rPr lang="en-US" sz="2400" dirty="0" smtClean="0"/>
              <a:t> classes in a</a:t>
            </a:r>
            <a:br>
              <a:rPr lang="en-US" sz="2400" dirty="0" smtClean="0"/>
            </a:br>
            <a:r>
              <a:rPr lang="en-US" sz="2400" dirty="0" smtClean="0"/>
              <a:t>1000x1000 uniformly </a:t>
            </a:r>
            <a:r>
              <a:rPr lang="en-US" sz="2400" dirty="0" err="1" smtClean="0"/>
              <a:t>discretized</a:t>
            </a:r>
            <a:r>
              <a:rPr lang="en-US" sz="2400" dirty="0" smtClean="0"/>
              <a:t> environment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3362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Time required for finding all the 20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homotopy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classes &lt; 50 seconds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42400"/>
            <a:ext cx="4595812" cy="4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(Implementation on a Visibility Graph)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interesting results</a:t>
            </a:r>
            <a:br>
              <a:rPr lang="en-US" dirty="0" smtClean="0"/>
            </a:br>
            <a:r>
              <a:rPr lang="en-US" dirty="0" smtClean="0"/>
              <a:t>in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Conclusions</a:t>
            </a:r>
          </a:p>
          <a:p>
            <a:pPr marL="512763"/>
            <a:r>
              <a:rPr lang="en-US" sz="3200" dirty="0" smtClean="0"/>
              <a:t>We have developed a </a:t>
            </a:r>
            <a:r>
              <a:rPr lang="en-US" sz="3200" b="1" i="1" dirty="0" smtClean="0"/>
              <a:t>compact and efficient representation of </a:t>
            </a:r>
            <a:r>
              <a:rPr lang="en-US" sz="3200" b="1" i="1" dirty="0" err="1" smtClean="0"/>
              <a:t>homotopy</a:t>
            </a:r>
            <a:r>
              <a:rPr lang="en-US" sz="3200" b="1" i="1" dirty="0" smtClean="0"/>
              <a:t> classes</a:t>
            </a:r>
            <a:r>
              <a:rPr lang="en-US" sz="3200" dirty="0" smtClean="0"/>
              <a:t>, using which </a:t>
            </a:r>
            <a:r>
              <a:rPr lang="en-US" sz="3200" b="1" i="1" dirty="0" err="1" smtClean="0"/>
              <a:t>homotopy</a:t>
            </a:r>
            <a:r>
              <a:rPr lang="en-US" sz="3200" b="1" i="1" dirty="0" smtClean="0"/>
              <a:t> class constraints </a:t>
            </a:r>
            <a:r>
              <a:rPr lang="en-US" sz="3200" dirty="0" smtClean="0"/>
              <a:t>can be imposed on </a:t>
            </a:r>
            <a:r>
              <a:rPr lang="en-US" sz="3200" b="1" i="1" dirty="0" smtClean="0"/>
              <a:t>existing graph search-based planning methods</a:t>
            </a:r>
            <a:r>
              <a:rPr lang="en-US" sz="3200" dirty="0" smtClean="0"/>
              <a:t>.</a:t>
            </a:r>
          </a:p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465255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Future directions</a:t>
            </a:r>
          </a:p>
          <a:p>
            <a:pPr marL="336550" indent="-3365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Extend this method for planning in higher dimensions</a:t>
            </a:r>
          </a:p>
          <a:p>
            <a:pPr marL="336550" indent="-3365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Apply the technique for solving more real-life robotics problems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Addendum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For the simple cases in 2-dimensions we have not distinguished between </a:t>
            </a:r>
            <a:r>
              <a:rPr lang="en-US" dirty="0" err="1" smtClean="0"/>
              <a:t>homotopy</a:t>
            </a:r>
            <a:r>
              <a:rPr lang="en-US" dirty="0" smtClean="0"/>
              <a:t> and homology. </a:t>
            </a:r>
            <a:r>
              <a:rPr lang="en-US" b="1" i="1" dirty="0" smtClean="0"/>
              <a:t>The distinction however does exist even in 2-d.</a:t>
            </a:r>
            <a:r>
              <a:rPr lang="en-US" dirty="0" smtClean="0"/>
              <a:t> See our more recent [AURO 2012] paper or [RSS 2011] paper for a comprehensive discussion on the distinction between </a:t>
            </a:r>
            <a:r>
              <a:rPr lang="en-US" dirty="0" err="1" smtClean="0"/>
              <a:t>homotopy</a:t>
            </a:r>
            <a:r>
              <a:rPr lang="en-US" dirty="0" smtClean="0"/>
              <a:t> and homology, examples illustrating the distinction, and its implications in robot planning problems.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[AURO 2012] Subhrajit Bhattacharya, Maxim </a:t>
            </a:r>
            <a:r>
              <a:rPr lang="en-US" dirty="0" err="1" smtClean="0"/>
              <a:t>Likhachev</a:t>
            </a:r>
            <a:r>
              <a:rPr lang="en-US" dirty="0" smtClean="0"/>
              <a:t> and Vijay Kumar (2012) "Topological Constraints in Search-based Robot Path Planning". Autonomous Robots, 33(3):273-290, October, Springer Netherlands. DOI: 10.1007/s10514-012-9304-1.</a:t>
            </a:r>
          </a:p>
          <a:p>
            <a:pPr>
              <a:buNone/>
            </a:pPr>
            <a:r>
              <a:rPr lang="en-US" dirty="0" smtClean="0"/>
              <a:t>[RSS 2011] Subhrajit Bhattacharya, Maxim </a:t>
            </a:r>
            <a:r>
              <a:rPr lang="en-US" dirty="0" err="1" smtClean="0"/>
              <a:t>Likhachev</a:t>
            </a:r>
            <a:r>
              <a:rPr lang="en-US" dirty="0" smtClean="0"/>
              <a:t> and Vijay Kumar (2011) "Identification and Representation of </a:t>
            </a:r>
            <a:r>
              <a:rPr lang="en-US" dirty="0" err="1" smtClean="0"/>
              <a:t>Homotopy</a:t>
            </a:r>
            <a:r>
              <a:rPr lang="en-US" dirty="0" smtClean="0"/>
              <a:t> Classes of Trajectories for Search-based Path Planning in 3D". [Original title: "Identifying </a:t>
            </a:r>
            <a:r>
              <a:rPr lang="en-US" dirty="0" err="1" smtClean="0"/>
              <a:t>Homotopy</a:t>
            </a:r>
            <a:r>
              <a:rPr lang="en-US" dirty="0" smtClean="0"/>
              <a:t> Classes of Trajectories for Robot Exploration and Path Planning"]. In Proceedings of Robotics: Science and Systems. 27-30 June.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3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Acknowledgements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you!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Codes available at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http://fling.seas.upenn.edu/~subhrabh/</a:t>
            </a:r>
            <a:r>
              <a:rPr lang="en-US" b="1" u="sng" dirty="0" smtClean="0">
                <a:solidFill>
                  <a:srgbClr val="0070C0"/>
                </a:solidFill>
              </a:rPr>
              <a:t/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b="1" u="sng" dirty="0" err="1" smtClean="0">
                <a:solidFill>
                  <a:srgbClr val="0070C0"/>
                </a:solidFill>
              </a:rPr>
              <a:t>cgi</a:t>
            </a:r>
            <a:r>
              <a:rPr lang="en-US" b="1" u="sng" dirty="0" smtClean="0">
                <a:solidFill>
                  <a:srgbClr val="0070C0"/>
                </a:solidFill>
              </a:rPr>
              <a:t>-bin/wiki/</a:t>
            </a:r>
            <a:r>
              <a:rPr lang="en-US" b="1" u="sng" dirty="0" err="1" smtClean="0">
                <a:solidFill>
                  <a:srgbClr val="0070C0"/>
                </a:solidFill>
              </a:rPr>
              <a:t>index.php?n</a:t>
            </a:r>
            <a:r>
              <a:rPr lang="en-US" b="1" u="sng" dirty="0" smtClean="0">
                <a:solidFill>
                  <a:srgbClr val="0070C0"/>
                </a:solidFill>
              </a:rPr>
              <a:t>=</a:t>
            </a:r>
            <a:r>
              <a:rPr lang="en-US" b="1" u="sng" dirty="0" err="1" smtClean="0">
                <a:solidFill>
                  <a:srgbClr val="0070C0"/>
                </a:solidFill>
              </a:rPr>
              <a:t>Projects.RoboticsAIAutomation-DistributedPlanning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0563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gratefully acknowledge support from</a:t>
            </a:r>
          </a:p>
          <a:p>
            <a:r>
              <a:rPr lang="en-US" sz="3200" dirty="0" smtClean="0"/>
              <a:t>    ONR, NSF, ARO, ARL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1600200"/>
            <a:ext cx="2590800" cy="1828800"/>
            <a:chOff x="914400" y="2438400"/>
            <a:chExt cx="2590800" cy="1828800"/>
          </a:xfrm>
        </p:grpSpPr>
        <p:sp>
          <p:nvSpPr>
            <p:cNvPr id="6" name="Rectangle 5"/>
            <p:cNvSpPr/>
            <p:nvPr/>
          </p:nvSpPr>
          <p:spPr>
            <a:xfrm>
              <a:off x="914400" y="2438400"/>
              <a:ext cx="762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>
              <a:off x="2438400" y="3352800"/>
              <a:ext cx="1066800" cy="9144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153557">
              <a:off x="1957466" y="2646529"/>
              <a:ext cx="362982" cy="13363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1047345" y="1439693"/>
            <a:ext cx="2295727" cy="1608307"/>
          </a:xfrm>
          <a:custGeom>
            <a:avLst/>
            <a:gdLst>
              <a:gd name="connsiteX0" fmla="*/ 0 w 2295727"/>
              <a:gd name="connsiteY0" fmla="*/ 1608307 h 1608307"/>
              <a:gd name="connsiteX1" fmla="*/ 1459149 w 2295727"/>
              <a:gd name="connsiteY1" fmla="*/ 168613 h 1608307"/>
              <a:gd name="connsiteX2" fmla="*/ 2295727 w 2295727"/>
              <a:gd name="connsiteY2" fmla="*/ 596630 h 160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5727" h="1608307">
                <a:moveTo>
                  <a:pt x="0" y="1608307"/>
                </a:moveTo>
                <a:cubicBezTo>
                  <a:pt x="538264" y="972766"/>
                  <a:pt x="1076528" y="337226"/>
                  <a:pt x="1459149" y="168613"/>
                </a:cubicBezTo>
                <a:cubicBezTo>
                  <a:pt x="1841770" y="0"/>
                  <a:pt x="2068748" y="298315"/>
                  <a:pt x="2295727" y="596630"/>
                </a:cubicBezTo>
              </a:path>
            </a:pathLst>
          </a:cu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47750" y="1671638"/>
            <a:ext cx="2295525" cy="1376362"/>
          </a:xfrm>
          <a:custGeom>
            <a:avLst/>
            <a:gdLst>
              <a:gd name="connsiteX0" fmla="*/ 0 w 2295525"/>
              <a:gd name="connsiteY0" fmla="*/ 1376362 h 1376362"/>
              <a:gd name="connsiteX1" fmla="*/ 1533525 w 2295525"/>
              <a:gd name="connsiteY1" fmla="*/ 166687 h 1376362"/>
              <a:gd name="connsiteX2" fmla="*/ 2295525 w 2295525"/>
              <a:gd name="connsiteY2" fmla="*/ 376237 h 137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5525" h="1376362">
                <a:moveTo>
                  <a:pt x="0" y="1376362"/>
                </a:moveTo>
                <a:cubicBezTo>
                  <a:pt x="575469" y="854868"/>
                  <a:pt x="1150938" y="333374"/>
                  <a:pt x="1533525" y="166687"/>
                </a:cubicBezTo>
                <a:cubicBezTo>
                  <a:pt x="1916112" y="0"/>
                  <a:pt x="2105818" y="188118"/>
                  <a:pt x="2295525" y="3762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38225" y="1819275"/>
            <a:ext cx="2295525" cy="1646238"/>
          </a:xfrm>
          <a:custGeom>
            <a:avLst/>
            <a:gdLst>
              <a:gd name="connsiteX0" fmla="*/ 0 w 2295525"/>
              <a:gd name="connsiteY0" fmla="*/ 1228725 h 1646238"/>
              <a:gd name="connsiteX1" fmla="*/ 1171575 w 2295525"/>
              <a:gd name="connsiteY1" fmla="*/ 1476375 h 1646238"/>
              <a:gd name="connsiteX2" fmla="*/ 1781175 w 2295525"/>
              <a:gd name="connsiteY2" fmla="*/ 209550 h 1646238"/>
              <a:gd name="connsiteX3" fmla="*/ 2295525 w 2295525"/>
              <a:gd name="connsiteY3" fmla="*/ 219075 h 164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1646238">
                <a:moveTo>
                  <a:pt x="0" y="1228725"/>
                </a:moveTo>
                <a:cubicBezTo>
                  <a:pt x="437356" y="1437481"/>
                  <a:pt x="874713" y="1646238"/>
                  <a:pt x="1171575" y="1476375"/>
                </a:cubicBezTo>
                <a:cubicBezTo>
                  <a:pt x="1468438" y="1306513"/>
                  <a:pt x="1593850" y="419100"/>
                  <a:pt x="1781175" y="209550"/>
                </a:cubicBezTo>
                <a:cubicBezTo>
                  <a:pt x="1968500" y="0"/>
                  <a:pt x="2132012" y="109537"/>
                  <a:pt x="2295525" y="2190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Trajectories in same </a:t>
            </a:r>
            <a:r>
              <a:rPr lang="en-US" sz="1600" dirty="0" err="1" smtClean="0"/>
              <a:t>homotopy</a:t>
            </a:r>
            <a:r>
              <a:rPr lang="en-US" sz="1600" dirty="0" smtClean="0"/>
              <a:t> </a:t>
            </a:r>
            <a:r>
              <a:rPr lang="en-US" sz="1600" dirty="0" err="1" smtClean="0"/>
              <a:t>classses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05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Trajectories in different </a:t>
            </a:r>
            <a:r>
              <a:rPr lang="en-US" sz="1600" dirty="0" err="1" smtClean="0"/>
              <a:t>homotopy</a:t>
            </a:r>
            <a:r>
              <a:rPr lang="en-US" sz="1600" dirty="0" smtClean="0"/>
              <a:t> </a:t>
            </a:r>
            <a:r>
              <a:rPr lang="en-US" sz="1600" dirty="0" err="1" smtClean="0"/>
              <a:t>classses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Definition</a:t>
            </a: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57800" y="1600200"/>
            <a:ext cx="2590800" cy="1828800"/>
            <a:chOff x="914400" y="2438400"/>
            <a:chExt cx="25908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914400" y="2438400"/>
              <a:ext cx="762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2438400" y="3352800"/>
              <a:ext cx="1066800" cy="9144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153557">
              <a:off x="1957466" y="2646529"/>
              <a:ext cx="362982" cy="13363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5257800" y="3048000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05301" y="3111335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0" y="2971800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76553" y="3050969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48200" y="1295400"/>
            <a:ext cx="914400" cy="1752600"/>
          </a:xfrm>
          <a:custGeom>
            <a:avLst/>
            <a:gdLst>
              <a:gd name="connsiteX0" fmla="*/ 540327 w 716478"/>
              <a:gd name="connsiteY0" fmla="*/ 1537854 h 1537854"/>
              <a:gd name="connsiteX1" fmla="*/ 635330 w 716478"/>
              <a:gd name="connsiteY1" fmla="*/ 1033153 h 1537854"/>
              <a:gd name="connsiteX2" fmla="*/ 53439 w 716478"/>
              <a:gd name="connsiteY2" fmla="*/ 552202 h 1537854"/>
              <a:gd name="connsiteX3" fmla="*/ 314696 w 716478"/>
              <a:gd name="connsiteY3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478" h="1537854">
                <a:moveTo>
                  <a:pt x="540327" y="1537854"/>
                </a:moveTo>
                <a:cubicBezTo>
                  <a:pt x="628402" y="1367641"/>
                  <a:pt x="716478" y="1197428"/>
                  <a:pt x="635330" y="1033153"/>
                </a:cubicBezTo>
                <a:cubicBezTo>
                  <a:pt x="554182" y="868878"/>
                  <a:pt x="106878" y="724394"/>
                  <a:pt x="53439" y="552202"/>
                </a:cubicBezTo>
                <a:cubicBezTo>
                  <a:pt x="0" y="380010"/>
                  <a:pt x="157348" y="190005"/>
                  <a:pt x="314696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92436" y="1501238"/>
            <a:ext cx="1567543" cy="1591294"/>
          </a:xfrm>
          <a:custGeom>
            <a:avLst/>
            <a:gdLst>
              <a:gd name="connsiteX0" fmla="*/ 0 w 1425039"/>
              <a:gd name="connsiteY0" fmla="*/ 1377538 h 1377538"/>
              <a:gd name="connsiteX1" fmla="*/ 570016 w 1425039"/>
              <a:gd name="connsiteY1" fmla="*/ 991590 h 1377538"/>
              <a:gd name="connsiteX2" fmla="*/ 896587 w 1425039"/>
              <a:gd name="connsiteY2" fmla="*/ 285008 h 1377538"/>
              <a:gd name="connsiteX3" fmla="*/ 1425039 w 1425039"/>
              <a:gd name="connsiteY3" fmla="*/ 0 h 137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039" h="1377538">
                <a:moveTo>
                  <a:pt x="0" y="1377538"/>
                </a:moveTo>
                <a:cubicBezTo>
                  <a:pt x="210292" y="1275608"/>
                  <a:pt x="420585" y="1173678"/>
                  <a:pt x="570016" y="991590"/>
                </a:cubicBezTo>
                <a:cubicBezTo>
                  <a:pt x="719447" y="809502"/>
                  <a:pt x="754083" y="450273"/>
                  <a:pt x="896587" y="285008"/>
                </a:cubicBezTo>
                <a:cubicBezTo>
                  <a:pt x="1039091" y="119743"/>
                  <a:pt x="1232065" y="59871"/>
                  <a:pt x="1425039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417127" y="2095005"/>
            <a:ext cx="2137559" cy="1228106"/>
          </a:xfrm>
          <a:custGeom>
            <a:avLst/>
            <a:gdLst>
              <a:gd name="connsiteX0" fmla="*/ 0 w 2137559"/>
              <a:gd name="connsiteY0" fmla="*/ 991590 h 1228106"/>
              <a:gd name="connsiteX1" fmla="*/ 837211 w 2137559"/>
              <a:gd name="connsiteY1" fmla="*/ 1140031 h 1228106"/>
              <a:gd name="connsiteX2" fmla="*/ 1401289 w 2137559"/>
              <a:gd name="connsiteY2" fmla="*/ 463138 h 1228106"/>
              <a:gd name="connsiteX3" fmla="*/ 2137559 w 2137559"/>
              <a:gd name="connsiteY3" fmla="*/ 0 h 12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559" h="1228106">
                <a:moveTo>
                  <a:pt x="0" y="991590"/>
                </a:moveTo>
                <a:cubicBezTo>
                  <a:pt x="301831" y="1109848"/>
                  <a:pt x="603663" y="1228106"/>
                  <a:pt x="837211" y="1140031"/>
                </a:cubicBezTo>
                <a:cubicBezTo>
                  <a:pt x="1070759" y="1051956"/>
                  <a:pt x="1184564" y="653143"/>
                  <a:pt x="1401289" y="463138"/>
                </a:cubicBezTo>
                <a:cubicBezTo>
                  <a:pt x="1618014" y="273133"/>
                  <a:pt x="1877786" y="136566"/>
                  <a:pt x="2137559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345875" y="2795649"/>
            <a:ext cx="2772889" cy="877785"/>
          </a:xfrm>
          <a:custGeom>
            <a:avLst/>
            <a:gdLst>
              <a:gd name="connsiteX0" fmla="*/ 0 w 2772889"/>
              <a:gd name="connsiteY0" fmla="*/ 362198 h 877785"/>
              <a:gd name="connsiteX1" fmla="*/ 985652 w 2772889"/>
              <a:gd name="connsiteY1" fmla="*/ 777834 h 877785"/>
              <a:gd name="connsiteX2" fmla="*/ 2470068 w 2772889"/>
              <a:gd name="connsiteY2" fmla="*/ 748146 h 877785"/>
              <a:gd name="connsiteX3" fmla="*/ 2772889 w 2772889"/>
              <a:gd name="connsiteY3" fmla="*/ 0 h 87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889" h="877785">
                <a:moveTo>
                  <a:pt x="0" y="362198"/>
                </a:moveTo>
                <a:cubicBezTo>
                  <a:pt x="286987" y="537853"/>
                  <a:pt x="573974" y="713509"/>
                  <a:pt x="985652" y="777834"/>
                </a:cubicBezTo>
                <a:cubicBezTo>
                  <a:pt x="1397330" y="842159"/>
                  <a:pt x="2172195" y="877785"/>
                  <a:pt x="2470068" y="748146"/>
                </a:cubicBezTo>
                <a:cubicBezTo>
                  <a:pt x="2767941" y="618507"/>
                  <a:pt x="2770415" y="309253"/>
                  <a:pt x="2772889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48200" y="3657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Deploying multiple agents for: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Searching/exploring the map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Pursuing an agent with uncertain paths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Motivational Example</a:t>
            </a:r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Homotopy</a:t>
            </a:r>
            <a:r>
              <a:rPr lang="en-US" sz="3200" b="1" dirty="0" smtClean="0"/>
              <a:t> Classes</a:t>
            </a:r>
            <a:endParaRPr lang="en-US" sz="32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3153768" y="4835021"/>
            <a:ext cx="1408648" cy="994340"/>
            <a:chOff x="914400" y="2438400"/>
            <a:chExt cx="2590800" cy="1828800"/>
          </a:xfrm>
        </p:grpSpPr>
        <p:sp>
          <p:nvSpPr>
            <p:cNvPr id="44" name="Rectangle 43"/>
            <p:cNvSpPr/>
            <p:nvPr/>
          </p:nvSpPr>
          <p:spPr>
            <a:xfrm>
              <a:off x="914400" y="2438400"/>
              <a:ext cx="762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/>
            <p:cNvSpPr/>
            <p:nvPr/>
          </p:nvSpPr>
          <p:spPr>
            <a:xfrm>
              <a:off x="2438400" y="3352800"/>
              <a:ext cx="1066800" cy="9144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153557">
              <a:off x="1957466" y="2646529"/>
              <a:ext cx="362982" cy="13363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 46"/>
          <p:cNvSpPr/>
          <p:nvPr/>
        </p:nvSpPr>
        <p:spPr>
          <a:xfrm>
            <a:off x="2965138" y="4686361"/>
            <a:ext cx="308848" cy="952910"/>
          </a:xfrm>
          <a:custGeom>
            <a:avLst/>
            <a:gdLst>
              <a:gd name="connsiteX0" fmla="*/ 540327 w 716478"/>
              <a:gd name="connsiteY0" fmla="*/ 1537854 h 1537854"/>
              <a:gd name="connsiteX1" fmla="*/ 635330 w 716478"/>
              <a:gd name="connsiteY1" fmla="*/ 1033153 h 1537854"/>
              <a:gd name="connsiteX2" fmla="*/ 53439 w 716478"/>
              <a:gd name="connsiteY2" fmla="*/ 552202 h 1537854"/>
              <a:gd name="connsiteX3" fmla="*/ 314696 w 716478"/>
              <a:gd name="connsiteY3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478" h="1537854">
                <a:moveTo>
                  <a:pt x="540327" y="1537854"/>
                </a:moveTo>
                <a:cubicBezTo>
                  <a:pt x="628402" y="1367641"/>
                  <a:pt x="716478" y="1197428"/>
                  <a:pt x="635330" y="1033153"/>
                </a:cubicBezTo>
                <a:cubicBezTo>
                  <a:pt x="554182" y="868878"/>
                  <a:pt x="106878" y="724394"/>
                  <a:pt x="53439" y="552202"/>
                </a:cubicBezTo>
                <a:cubicBezTo>
                  <a:pt x="0" y="380010"/>
                  <a:pt x="157348" y="190005"/>
                  <a:pt x="314696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46840" y="4811756"/>
            <a:ext cx="852291" cy="865205"/>
          </a:xfrm>
          <a:custGeom>
            <a:avLst/>
            <a:gdLst>
              <a:gd name="connsiteX0" fmla="*/ 0 w 1425039"/>
              <a:gd name="connsiteY0" fmla="*/ 1377538 h 1377538"/>
              <a:gd name="connsiteX1" fmla="*/ 570016 w 1425039"/>
              <a:gd name="connsiteY1" fmla="*/ 991590 h 1377538"/>
              <a:gd name="connsiteX2" fmla="*/ 896587 w 1425039"/>
              <a:gd name="connsiteY2" fmla="*/ 285008 h 1377538"/>
              <a:gd name="connsiteX3" fmla="*/ 1425039 w 1425039"/>
              <a:gd name="connsiteY3" fmla="*/ 0 h 137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039" h="1377538">
                <a:moveTo>
                  <a:pt x="0" y="1377538"/>
                </a:moveTo>
                <a:cubicBezTo>
                  <a:pt x="210292" y="1275608"/>
                  <a:pt x="420585" y="1173678"/>
                  <a:pt x="570016" y="991590"/>
                </a:cubicBezTo>
                <a:cubicBezTo>
                  <a:pt x="719447" y="809502"/>
                  <a:pt x="754083" y="450273"/>
                  <a:pt x="896587" y="285008"/>
                </a:cubicBezTo>
                <a:cubicBezTo>
                  <a:pt x="1039091" y="119743"/>
                  <a:pt x="1232065" y="59871"/>
                  <a:pt x="1425039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240704" y="5143561"/>
            <a:ext cx="1096034" cy="688182"/>
          </a:xfrm>
          <a:custGeom>
            <a:avLst/>
            <a:gdLst>
              <a:gd name="connsiteX0" fmla="*/ 0 w 2137559"/>
              <a:gd name="connsiteY0" fmla="*/ 991590 h 1228106"/>
              <a:gd name="connsiteX1" fmla="*/ 837211 w 2137559"/>
              <a:gd name="connsiteY1" fmla="*/ 1140031 h 1228106"/>
              <a:gd name="connsiteX2" fmla="*/ 1401289 w 2137559"/>
              <a:gd name="connsiteY2" fmla="*/ 463138 h 1228106"/>
              <a:gd name="connsiteX3" fmla="*/ 2137559 w 2137559"/>
              <a:gd name="connsiteY3" fmla="*/ 0 h 12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559" h="1228106">
                <a:moveTo>
                  <a:pt x="0" y="991590"/>
                </a:moveTo>
                <a:cubicBezTo>
                  <a:pt x="301831" y="1109848"/>
                  <a:pt x="603663" y="1228106"/>
                  <a:pt x="837211" y="1140031"/>
                </a:cubicBezTo>
                <a:cubicBezTo>
                  <a:pt x="1070759" y="1051956"/>
                  <a:pt x="1184564" y="653143"/>
                  <a:pt x="1401289" y="463138"/>
                </a:cubicBezTo>
                <a:cubicBezTo>
                  <a:pt x="1618014" y="273133"/>
                  <a:pt x="1877786" y="136566"/>
                  <a:pt x="2137559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193738" y="5524561"/>
            <a:ext cx="1507652" cy="477262"/>
          </a:xfrm>
          <a:custGeom>
            <a:avLst/>
            <a:gdLst>
              <a:gd name="connsiteX0" fmla="*/ 0 w 2772889"/>
              <a:gd name="connsiteY0" fmla="*/ 362198 h 877785"/>
              <a:gd name="connsiteX1" fmla="*/ 985652 w 2772889"/>
              <a:gd name="connsiteY1" fmla="*/ 777834 h 877785"/>
              <a:gd name="connsiteX2" fmla="*/ 2470068 w 2772889"/>
              <a:gd name="connsiteY2" fmla="*/ 748146 h 877785"/>
              <a:gd name="connsiteX3" fmla="*/ 2772889 w 2772889"/>
              <a:gd name="connsiteY3" fmla="*/ 0 h 87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889" h="877785">
                <a:moveTo>
                  <a:pt x="0" y="362198"/>
                </a:moveTo>
                <a:cubicBezTo>
                  <a:pt x="286987" y="537853"/>
                  <a:pt x="573974" y="713509"/>
                  <a:pt x="985652" y="777834"/>
                </a:cubicBezTo>
                <a:cubicBezTo>
                  <a:pt x="1397330" y="842159"/>
                  <a:pt x="2172195" y="877785"/>
                  <a:pt x="2470068" y="748146"/>
                </a:cubicBezTo>
                <a:cubicBezTo>
                  <a:pt x="2767941" y="618507"/>
                  <a:pt x="2770415" y="309253"/>
                  <a:pt x="2772889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077568" y="5676961"/>
            <a:ext cx="82862" cy="828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848968" y="5829361"/>
            <a:ext cx="80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initial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379630" y="4714162"/>
            <a:ext cx="497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final</a:t>
            </a:r>
            <a:endParaRPr lang="en-US" sz="1200" b="1" dirty="0"/>
          </a:p>
        </p:txBody>
      </p:sp>
      <p:sp>
        <p:nvSpPr>
          <p:cNvPr id="54" name="Oval 53"/>
          <p:cNvSpPr/>
          <p:nvPr/>
        </p:nvSpPr>
        <p:spPr>
          <a:xfrm>
            <a:off x="4336738" y="4832099"/>
            <a:ext cx="82862" cy="8286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498538" y="4848941"/>
            <a:ext cx="29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48968" y="4821141"/>
            <a:ext cx="29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0938" y="5382341"/>
            <a:ext cx="29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46722" y="5763341"/>
            <a:ext cx="29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848350" y="4838762"/>
            <a:ext cx="1619250" cy="1143000"/>
            <a:chOff x="914400" y="2438400"/>
            <a:chExt cx="2590800" cy="1828800"/>
          </a:xfrm>
        </p:grpSpPr>
        <p:sp>
          <p:nvSpPr>
            <p:cNvPr id="60" name="Rectangle 59"/>
            <p:cNvSpPr/>
            <p:nvPr/>
          </p:nvSpPr>
          <p:spPr>
            <a:xfrm>
              <a:off x="914400" y="2438400"/>
              <a:ext cx="762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>
              <a:off x="2438400" y="3352800"/>
              <a:ext cx="1066800" cy="9144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2153557">
              <a:off x="1957466" y="2646529"/>
              <a:ext cx="362982" cy="13363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Oval 62"/>
          <p:cNvSpPr/>
          <p:nvPr/>
        </p:nvSpPr>
        <p:spPr>
          <a:xfrm>
            <a:off x="6134099" y="5734111"/>
            <a:ext cx="95250" cy="952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62651" y="5780962"/>
            <a:ext cx="57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start</a:t>
            </a:r>
            <a:endParaRPr lang="en-US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838949" y="4648200"/>
            <a:ext cx="57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goal</a:t>
            </a:r>
            <a:endParaRPr lang="en-US" sz="1200" b="1" dirty="0"/>
          </a:p>
        </p:txBody>
      </p:sp>
      <p:sp>
        <p:nvSpPr>
          <p:cNvPr id="66" name="Oval 65"/>
          <p:cNvSpPr/>
          <p:nvPr/>
        </p:nvSpPr>
        <p:spPr>
          <a:xfrm>
            <a:off x="7067549" y="4895911"/>
            <a:ext cx="95250" cy="952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C:\Documents and Settings\Subhrajit\Local Settings\Temporary Internet Files\Content.IE5\UH0VUSSB\MC90023535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050" y="4914961"/>
            <a:ext cx="329099" cy="381000"/>
          </a:xfrm>
          <a:prstGeom prst="rect">
            <a:avLst/>
          </a:prstGeom>
          <a:noFill/>
        </p:spPr>
      </p:pic>
      <p:pic>
        <p:nvPicPr>
          <p:cNvPr id="68" name="Picture 3" descr="C:\Documents and Settings\Subhrajit\Local Settings\Temporary Internet Files\Content.IE5\8KEXBZIL\MC90035156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49" y="5295961"/>
            <a:ext cx="298669" cy="285750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685800" y="5197675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Other applications: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048000" y="613416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prediction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867400" y="60212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Avoid or visit certain </a:t>
            </a:r>
            <a:r>
              <a:rPr lang="en-US" dirty="0" err="1" smtClean="0"/>
              <a:t>homotopy</a:t>
            </a:r>
            <a:r>
              <a:rPr lang="en-US" dirty="0" smtClean="0"/>
              <a:t> classes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9" grpId="1" animBg="1"/>
      <p:bldP spid="20" grpId="1" animBg="1"/>
      <p:bldP spid="21" grpId="1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63" grpId="0" animBg="1"/>
      <p:bldP spid="64" grpId="0"/>
      <p:bldP spid="65" grpId="0"/>
      <p:bldP spid="66" grpId="0" animBg="1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Approaches in literature for</a:t>
            </a:r>
            <a:br>
              <a:rPr lang="en-US" sz="3200" b="1" dirty="0" smtClean="0"/>
            </a:br>
            <a:r>
              <a:rPr lang="en-US" sz="3200" b="1" dirty="0" smtClean="0"/>
              <a:t>representing </a:t>
            </a:r>
            <a:r>
              <a:rPr lang="en-US" sz="3200" b="1" dirty="0" err="1"/>
              <a:t>H</a:t>
            </a:r>
            <a:r>
              <a:rPr lang="en-US" sz="3200" b="1" dirty="0" err="1" smtClean="0"/>
              <a:t>omotopy</a:t>
            </a:r>
            <a:r>
              <a:rPr lang="en-US" sz="3200" b="1" dirty="0" smtClean="0"/>
              <a:t> Classes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66646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 defTabSz="417487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Geometric approach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[Hershberger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.;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Grigoriev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.]</a:t>
            </a:r>
          </a:p>
          <a:p>
            <a:pPr marL="565150" indent="-323850" defTabSz="417487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/>
              <a:t>Not well-suited for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graph representation </a:t>
            </a:r>
          </a:p>
          <a:p>
            <a:pPr marL="565150" indent="-323850" defTabSz="417487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/>
              <a:t>Inefficient for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planning with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homotopy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class constraints</a:t>
            </a:r>
          </a:p>
          <a:p>
            <a:pPr marL="290513" indent="-290513" defTabSz="417487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Triangulation based method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Demyen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.]</a:t>
            </a:r>
          </a:p>
          <a:p>
            <a:pPr marL="565150" indent="-323850" defTabSz="417487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/>
              <a:t>Not suitable for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non-Euclidean cost functions</a:t>
            </a:r>
          </a:p>
          <a:p>
            <a:pPr marL="565150" indent="-323850" defTabSz="417487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/>
              <a:t>Requires triangulation-based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discretization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schemes</a:t>
            </a:r>
            <a:r>
              <a:rPr lang="en-US" sz="2800" dirty="0" smtClean="0"/>
              <a:t>.</a:t>
            </a:r>
          </a:p>
          <a:p>
            <a:pPr marL="565150" indent="-323850" defTabSz="417487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/>
              <a:t>Complexity increases significantly if environment contains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many small obstacles </a:t>
            </a:r>
            <a:r>
              <a:rPr lang="en-US" sz="2800" dirty="0" smtClean="0"/>
              <a:t>.</a:t>
            </a:r>
          </a:p>
          <a:p>
            <a:pPr marL="565150" indent="-323850" defTabSz="417487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/>
              <a:t>Cannot be easily used with an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arbitrary graph search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arbitrarily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discretization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Plan for optimal cost paths, cost being any </a:t>
            </a:r>
            <a:r>
              <a:rPr lang="en-US" b="1" dirty="0" smtClean="0">
                <a:solidFill>
                  <a:srgbClr val="002060"/>
                </a:solidFill>
              </a:rPr>
              <a:t>arbitrary cost function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(not necessarily Euclidean distances).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Avoid certain </a:t>
            </a:r>
            <a:r>
              <a:rPr lang="en-US" dirty="0" err="1" smtClean="0"/>
              <a:t>homotopy</a:t>
            </a:r>
            <a:r>
              <a:rPr lang="en-US" dirty="0" smtClean="0"/>
              <a:t> classes or constrain to certain </a:t>
            </a:r>
            <a:r>
              <a:rPr lang="en-US" dirty="0" err="1" smtClean="0"/>
              <a:t>homotopy</a:t>
            </a:r>
            <a:r>
              <a:rPr lang="en-US" dirty="0" smtClean="0"/>
              <a:t> classes – </a:t>
            </a: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</a:rPr>
              <a:t>homotopy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class constraints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Derive an </a:t>
            </a:r>
            <a:r>
              <a:rPr lang="en-US" b="1" dirty="0" smtClean="0">
                <a:solidFill>
                  <a:srgbClr val="002060"/>
                </a:solidFill>
              </a:rPr>
              <a:t>efficient</a:t>
            </a:r>
            <a:r>
              <a:rPr lang="en-US" dirty="0" smtClean="0"/>
              <a:t> representation of </a:t>
            </a:r>
            <a:r>
              <a:rPr lang="en-US" dirty="0" err="1" smtClean="0"/>
              <a:t>homotopy</a:t>
            </a:r>
            <a:r>
              <a:rPr lang="en-US" dirty="0" smtClean="0"/>
              <a:t> classes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Efficiently plan in </a:t>
            </a:r>
            <a:r>
              <a:rPr lang="en-US" b="1" dirty="0" smtClean="0">
                <a:solidFill>
                  <a:srgbClr val="002060"/>
                </a:solidFill>
              </a:rPr>
              <a:t>arbitrary </a:t>
            </a:r>
            <a:r>
              <a:rPr lang="en-US" b="1" dirty="0" err="1" smtClean="0">
                <a:solidFill>
                  <a:srgbClr val="002060"/>
                </a:solidFill>
              </a:rPr>
              <a:t>discretization</a:t>
            </a:r>
            <a:r>
              <a:rPr lang="en-US" b="1" dirty="0" smtClean="0">
                <a:solidFill>
                  <a:srgbClr val="002060"/>
                </a:solidFill>
              </a:rPr>
              <a:t> and graph representation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niform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discretization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unstructured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discretization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, triangulation, visibility graph, etc.)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 be able to use </a:t>
            </a:r>
            <a:r>
              <a:rPr lang="en-US" b="1" dirty="0" smtClean="0">
                <a:solidFill>
                  <a:srgbClr val="002060"/>
                </a:solidFill>
              </a:rPr>
              <a:t>any standard graph search algorithm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Dijkstra’s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A*, D*, ARA*, etc.)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Our Goal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36848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Our approach: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Exploit theorems from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Complex analysis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Cauchy Integral Theorem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Residue Theorem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4038600" y="4404716"/>
            <a:ext cx="4267200" cy="1691283"/>
          </a:xfrm>
          <a:prstGeom prst="roundRect">
            <a:avLst>
              <a:gd name="adj" fmla="val 102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105400" y="5105400"/>
            <a:ext cx="1295400" cy="377952"/>
          </a:xfrm>
          <a:prstGeom prst="roundRect">
            <a:avLst>
              <a:gd name="adj" fmla="val 8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Basic Concept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(Construction)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62000" y="3066871"/>
            <a:ext cx="1600200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800" y="301847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</a:t>
            </a:r>
            <a:endParaRPr lang="en-US" sz="1200" b="1" dirty="0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190500" y="2495371"/>
            <a:ext cx="1447800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1646872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Im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3295471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Represent the X-Y plane by a </a:t>
            </a:r>
            <a:r>
              <a:rPr lang="en-US" sz="1600" b="1" dirty="0" smtClean="0"/>
              <a:t>complex plane</a:t>
            </a:r>
          </a:p>
          <a:p>
            <a:pPr algn="ctr"/>
            <a:r>
              <a:rPr lang="en-US" sz="1600" i="1" dirty="0" smtClean="0"/>
              <a:t>i.e. </a:t>
            </a:r>
            <a:r>
              <a:rPr lang="en-US" sz="1600" dirty="0" smtClean="0"/>
              <a:t>A point (</a:t>
            </a:r>
            <a:r>
              <a:rPr lang="en-US" sz="1600" dirty="0" err="1" smtClean="0"/>
              <a:t>x,y</a:t>
            </a:r>
            <a:r>
              <a:rPr lang="en-US" sz="1600" dirty="0" smtClean="0"/>
              <a:t>) is represented as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 = x +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iy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60315" y="1933093"/>
            <a:ext cx="1149485" cy="981378"/>
            <a:chOff x="755515" y="2320047"/>
            <a:chExt cx="1149485" cy="981378"/>
          </a:xfrm>
        </p:grpSpPr>
        <p:sp>
          <p:nvSpPr>
            <p:cNvPr id="32" name="Rectangle 31"/>
            <p:cNvSpPr/>
            <p:nvPr/>
          </p:nvSpPr>
          <p:spPr>
            <a:xfrm>
              <a:off x="755515" y="2320047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20616520">
              <a:off x="1025107" y="2764953"/>
              <a:ext cx="8382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1600200" y="2996625"/>
              <a:ext cx="304800" cy="3048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1219200" y="2127646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2371172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96126" y="2752172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238250" y="1727596"/>
            <a:ext cx="809625" cy="428625"/>
          </a:xfrm>
          <a:custGeom>
            <a:avLst/>
            <a:gdLst>
              <a:gd name="connsiteX0" fmla="*/ 9525 w 809625"/>
              <a:gd name="connsiteY0" fmla="*/ 428625 h 428625"/>
              <a:gd name="connsiteX1" fmla="*/ 133350 w 809625"/>
              <a:gd name="connsiteY1" fmla="*/ 95250 h 428625"/>
              <a:gd name="connsiteX2" fmla="*/ 809625 w 8096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428625">
                <a:moveTo>
                  <a:pt x="9525" y="428625"/>
                </a:moveTo>
                <a:cubicBezTo>
                  <a:pt x="4762" y="297656"/>
                  <a:pt x="0" y="166687"/>
                  <a:pt x="133350" y="95250"/>
                </a:cubicBezTo>
                <a:cubicBezTo>
                  <a:pt x="266700" y="23813"/>
                  <a:pt x="538162" y="11906"/>
                  <a:pt x="809625" y="0"/>
                </a:cubicBezTo>
              </a:path>
            </a:pathLst>
          </a:custGeom>
          <a:ln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886309" y="2189469"/>
            <a:ext cx="437072" cy="236747"/>
          </a:xfrm>
          <a:custGeom>
            <a:avLst/>
            <a:gdLst>
              <a:gd name="connsiteX0" fmla="*/ 0 w 437072"/>
              <a:gd name="connsiteY0" fmla="*/ 212785 h 236747"/>
              <a:gd name="connsiteX1" fmla="*/ 339306 w 437072"/>
              <a:gd name="connsiteY1" fmla="*/ 201283 h 236747"/>
              <a:gd name="connsiteX2" fmla="*/ 437072 w 437072"/>
              <a:gd name="connsiteY2" fmla="*/ 0 h 23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072" h="236747">
                <a:moveTo>
                  <a:pt x="0" y="212785"/>
                </a:moveTo>
                <a:cubicBezTo>
                  <a:pt x="133230" y="224766"/>
                  <a:pt x="266461" y="236747"/>
                  <a:pt x="339306" y="201283"/>
                </a:cubicBezTo>
                <a:cubicBezTo>
                  <a:pt x="412151" y="165819"/>
                  <a:pt x="424611" y="82909"/>
                  <a:pt x="437072" y="0"/>
                </a:cubicBezTo>
              </a:path>
            </a:pathLst>
          </a:custGeom>
          <a:ln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041585" y="2557529"/>
            <a:ext cx="350807" cy="233872"/>
          </a:xfrm>
          <a:custGeom>
            <a:avLst/>
            <a:gdLst>
              <a:gd name="connsiteX0" fmla="*/ 0 w 350807"/>
              <a:gd name="connsiteY0" fmla="*/ 230038 h 233872"/>
              <a:gd name="connsiteX1" fmla="*/ 195532 w 350807"/>
              <a:gd name="connsiteY1" fmla="*/ 195532 h 233872"/>
              <a:gd name="connsiteX2" fmla="*/ 350807 w 350807"/>
              <a:gd name="connsiteY2" fmla="*/ 0 h 2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807" h="233872">
                <a:moveTo>
                  <a:pt x="0" y="230038"/>
                </a:moveTo>
                <a:cubicBezTo>
                  <a:pt x="68532" y="231955"/>
                  <a:pt x="137064" y="233872"/>
                  <a:pt x="195532" y="195532"/>
                </a:cubicBezTo>
                <a:cubicBezTo>
                  <a:pt x="254000" y="157192"/>
                  <a:pt x="302403" y="78596"/>
                  <a:pt x="350807" y="0"/>
                </a:cubicBezTo>
              </a:path>
            </a:pathLst>
          </a:custGeom>
          <a:ln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81200" y="159424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1</a:t>
            </a:r>
            <a:endParaRPr lang="en-US" sz="1200" b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209800" y="1926847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2</a:t>
            </a:r>
            <a:endParaRPr lang="en-US" sz="1200" b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0" y="2307847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3</a:t>
            </a:r>
            <a:endParaRPr lang="en-US" sz="1200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497187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Place “representative points”, </a:t>
            </a:r>
            <a:r>
              <a:rPr lang="el-GR" sz="1600" dirty="0" smtClean="0">
                <a:latin typeface="Times New Roman"/>
                <a:cs typeface="Times New Roman"/>
              </a:rPr>
              <a:t>ζ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1600" dirty="0" smtClean="0"/>
              <a:t>, inside </a:t>
            </a:r>
            <a:r>
              <a:rPr lang="en-US" sz="1600" i="1" dirty="0" smtClean="0"/>
              <a:t>significant</a:t>
            </a:r>
            <a:r>
              <a:rPr lang="en-US" sz="1600" dirty="0" smtClean="0"/>
              <a:t> obstacles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1676400" y="4419600"/>
            <a:ext cx="228600" cy="60364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22846"/>
            <a:ext cx="3352800" cy="5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48"/>
          <p:cNvSpPr txBox="1"/>
          <p:nvPr/>
        </p:nvSpPr>
        <p:spPr>
          <a:xfrm>
            <a:off x="3352800" y="2584846"/>
            <a:ext cx="373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Define an </a:t>
            </a:r>
            <a:r>
              <a:rPr lang="en-US" sz="1600" i="1" dirty="0" smtClean="0"/>
              <a:t>Obstacle Marker function </a:t>
            </a:r>
            <a:r>
              <a:rPr lang="en-US" sz="1600" dirty="0" smtClean="0"/>
              <a:t>such that it is </a:t>
            </a:r>
            <a:r>
              <a:rPr lang="en-US" sz="1600" b="1" dirty="0" smtClean="0"/>
              <a:t>Complex Analytic </a:t>
            </a:r>
            <a:r>
              <a:rPr lang="en-US" sz="1600" dirty="0" smtClean="0"/>
              <a:t>everywhere,</a:t>
            </a:r>
            <a:endParaRPr lang="en-US" sz="600" dirty="0" smtClean="0"/>
          </a:p>
          <a:p>
            <a:pPr algn="ctr"/>
            <a:r>
              <a:rPr lang="en-US" sz="600" dirty="0" smtClean="0"/>
              <a:t> </a:t>
            </a:r>
          </a:p>
          <a:p>
            <a:pPr algn="ctr"/>
            <a:r>
              <a:rPr lang="en-US" sz="1600" dirty="0" smtClean="0"/>
              <a:t>except for having </a:t>
            </a:r>
            <a:r>
              <a:rPr lang="en-US" sz="1600" b="1" dirty="0" smtClean="0"/>
              <a:t>poles (singularities)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at the </a:t>
            </a:r>
            <a:r>
              <a:rPr lang="en-US" sz="1600" i="1" dirty="0" smtClean="0"/>
              <a:t>representative points</a:t>
            </a:r>
            <a:endParaRPr lang="en-US" sz="1600" i="1" dirty="0"/>
          </a:p>
        </p:txBody>
      </p:sp>
      <p:sp>
        <p:nvSpPr>
          <p:cNvPr id="50" name="Down Arrow 49"/>
          <p:cNvSpPr/>
          <p:nvPr/>
        </p:nvSpPr>
        <p:spPr>
          <a:xfrm rot="12367583">
            <a:off x="3240117" y="3472350"/>
            <a:ext cx="227638" cy="150754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5486400" y="1365646"/>
            <a:ext cx="1905000" cy="914400"/>
          </a:xfrm>
          <a:prstGeom prst="arc">
            <a:avLst>
              <a:gd name="adj1" fmla="val 10937115"/>
              <a:gd name="adj2" fmla="val 16172560"/>
            </a:avLst>
          </a:prstGeom>
          <a:ln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477000" y="116187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 , </a:t>
            </a:r>
            <a:r>
              <a:rPr lang="en-US" sz="1600" dirty="0" smtClean="0"/>
              <a:t>for example, can be any arbitrary polynomial in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038600" y="4404717"/>
            <a:ext cx="4648200" cy="1754326"/>
            <a:chOff x="4038600" y="3352800"/>
            <a:chExt cx="4648200" cy="1754326"/>
          </a:xfrm>
        </p:grpSpPr>
        <p:sp>
          <p:nvSpPr>
            <p:cNvPr id="53" name="TextBox 52"/>
            <p:cNvSpPr txBox="1"/>
            <p:nvPr/>
          </p:nvSpPr>
          <p:spPr>
            <a:xfrm>
              <a:off x="4038600" y="3352800"/>
              <a:ext cx="4648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Complex Analytic Function </a:t>
              </a:r>
              <a:r>
                <a:rPr lang="en-US" sz="1400" b="1" dirty="0" smtClean="0">
                  <a:latin typeface="Times New Roman"/>
                  <a:cs typeface="Times New Roman"/>
                </a:rPr>
                <a:t>≡</a:t>
              </a:r>
              <a:br>
                <a:rPr lang="en-US" sz="1400" b="1" dirty="0" smtClean="0">
                  <a:latin typeface="Times New Roman"/>
                  <a:cs typeface="Times New Roman"/>
                </a:rPr>
              </a:br>
              <a:r>
                <a:rPr lang="en-US" sz="1400" b="1" dirty="0" smtClean="0">
                  <a:latin typeface="Times New Roman"/>
                  <a:cs typeface="Times New Roman"/>
                </a:rPr>
                <a:t>                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cs typeface="Times New Roman"/>
                </a:rPr>
                <a:t>Complex Differentiable Functions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</a:p>
            <a:p>
              <a:r>
                <a:rPr lang="en-US" sz="1400" dirty="0" smtClean="0">
                  <a:latin typeface="Lucida Calligraphy" pitchFamily="66" charset="0"/>
                  <a:cs typeface="Times New Roman" pitchFamily="18" charset="0"/>
                </a:rPr>
                <a:t>                 F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 ≡ </a:t>
              </a:r>
              <a:r>
                <a:rPr lang="en-US" sz="1400" dirty="0" smtClean="0">
                  <a:latin typeface="Lucida Calligraphy" pitchFamily="66" charset="0"/>
                  <a:cs typeface="Times New Roman" pitchFamily="18" charset="0"/>
                </a:rPr>
                <a:t>F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x + </a:t>
              </a:r>
              <a:r>
                <a:rPr lang="en-US" sz="1400" i="1" dirty="0" err="1" smtClean="0">
                  <a:latin typeface="Times New Roman" pitchFamily="18" charset="0"/>
                  <a:cs typeface="Times New Roman" pitchFamily="18" charset="0"/>
                </a:rPr>
                <a:t>iy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 ≡ u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x, y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1400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 v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x, y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sz="1400" dirty="0" smtClean="0">
                  <a:cs typeface="Times New Roman" pitchFamily="18" charset="0"/>
                </a:rPr>
                <a:t>Equivalently, </a:t>
              </a:r>
              <a:r>
                <a:rPr lang="en-US" sz="1400" dirty="0" smtClean="0">
                  <a:latin typeface="Lucida Calligraphy" pitchFamily="66" charset="0"/>
                  <a:cs typeface="Times New Roman" pitchFamily="18" charset="0"/>
                </a:rPr>
                <a:t>F </a:t>
              </a:r>
              <a:r>
                <a:rPr lang="en-US" sz="2400" dirty="0" smtClean="0">
                  <a:cs typeface="Times New Roman" pitchFamily="18" charset="0"/>
                </a:rPr>
                <a:t>(</a:t>
              </a:r>
              <a:r>
                <a:rPr lang="en-US" sz="2000" dirty="0" smtClean="0">
                  <a:cs typeface="Times New Roman" pitchFamily="18" charset="0"/>
                </a:rPr>
                <a:t>  </a:t>
              </a:r>
              <a:r>
                <a:rPr lang="en-US" sz="2400" dirty="0" smtClean="0">
                  <a:cs typeface="Times New Roman" pitchFamily="18" charset="0"/>
                </a:rPr>
                <a:t>)</a:t>
              </a:r>
              <a:r>
                <a:rPr lang="en-US" sz="1400" dirty="0" smtClean="0">
                  <a:cs typeface="Times New Roman" pitchFamily="18" charset="0"/>
                </a:rPr>
                <a:t> = </a:t>
              </a:r>
              <a:r>
                <a:rPr lang="en-US" sz="2400" dirty="0" smtClean="0">
                  <a:cs typeface="Times New Roman" pitchFamily="18" charset="0"/>
                </a:rPr>
                <a:t>(       )</a:t>
              </a:r>
            </a:p>
            <a:p>
              <a:r>
                <a:rPr lang="en-US" sz="1400" dirty="0" smtClean="0"/>
                <a:t>with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1400" dirty="0" smtClean="0"/>
                <a:t>,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dirty="0" smtClean="0"/>
                <a:t> following certain properties (    </a:t>
              </a:r>
              <a:r>
                <a:rPr lang="en-US" sz="1400" baseline="30000" dirty="0" smtClean="0"/>
                <a:t>2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1400" dirty="0" smtClean="0"/>
                <a:t> =    </a:t>
              </a:r>
              <a:r>
                <a:rPr lang="en-US" sz="1400" baseline="30000" dirty="0" smtClean="0"/>
                <a:t>2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400" dirty="0" smtClean="0"/>
                <a:t> = 0)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which are guaranteed when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dirty="0" smtClean="0"/>
                <a:t> &amp;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 dirty="0" smtClean="0"/>
                <a:t> are implicitly used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within 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dirty="0" smtClean="0"/>
                <a:t> in construction of </a:t>
              </a:r>
              <a:r>
                <a:rPr lang="en-US" sz="1400" dirty="0" smtClean="0">
                  <a:latin typeface="Lucida Calligraphy" pitchFamily="66" charset="0"/>
                  <a:cs typeface="Times New Roman" pitchFamily="18" charset="0"/>
                </a:rPr>
                <a:t>F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  <p:sp>
          <p:nvSpPr>
            <p:cNvPr id="55" name="Isosceles Triangle 54"/>
            <p:cNvSpPr/>
            <p:nvPr/>
          </p:nvSpPr>
          <p:spPr>
            <a:xfrm flipV="1">
              <a:off x="6896100" y="4472583"/>
              <a:ext cx="114300" cy="11430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flipV="1">
              <a:off x="7353300" y="4472583"/>
              <a:ext cx="114300" cy="11430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280727" y="3974306"/>
              <a:ext cx="228600" cy="460177"/>
              <a:chOff x="5334000" y="3961494"/>
              <a:chExt cx="228600" cy="46017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334000" y="3961494"/>
                <a:ext cx="22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1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334000" y="4113894"/>
                <a:ext cx="228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1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771644" y="3974306"/>
              <a:ext cx="685800" cy="460177"/>
              <a:chOff x="5334000" y="3943566"/>
              <a:chExt cx="685800" cy="46017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34000" y="3943566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400" i="1" dirty="0" err="1" smtClean="0">
                    <a:latin typeface="Times New Roman" pitchFamily="18" charset="0"/>
                    <a:cs typeface="Times New Roman" pitchFamily="18" charset="0"/>
                  </a:rPr>
                  <a:t>x,y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334000" y="4095966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400" i="1" dirty="0" err="1" smtClean="0">
                    <a:latin typeface="Times New Roman" pitchFamily="18" charset="0"/>
                    <a:cs typeface="Times New Roman" pitchFamily="18" charset="0"/>
                  </a:rPr>
                  <a:t>x,y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9" grpId="0"/>
      <p:bldP spid="50" grpId="0" animBg="1"/>
      <p:bldP spid="51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Basic Concept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(Properties of Complex Analytic functions)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0080" y="3505200"/>
            <a:ext cx="1959320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3505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</a:t>
            </a:r>
            <a:endParaRPr lang="en-US" sz="1200" b="1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288580" y="2933700"/>
            <a:ext cx="1447800" cy="158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680" y="20852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Im</a:t>
            </a:r>
            <a:endParaRPr lang="en-US" sz="12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386995" y="2371422"/>
            <a:ext cx="1149485" cy="1038707"/>
            <a:chOff x="755515" y="2320047"/>
            <a:chExt cx="1149485" cy="1038707"/>
          </a:xfrm>
        </p:grpSpPr>
        <p:sp>
          <p:nvSpPr>
            <p:cNvPr id="25" name="Rectangle 24"/>
            <p:cNvSpPr/>
            <p:nvPr/>
          </p:nvSpPr>
          <p:spPr>
            <a:xfrm>
              <a:off x="755515" y="2320047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20616520">
              <a:off x="1025107" y="2764953"/>
              <a:ext cx="8382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600200" y="2996625"/>
              <a:ext cx="304800" cy="3048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43000" y="3296970"/>
              <a:ext cx="49427" cy="61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>
              <a:off x="1600200" y="2438400"/>
              <a:ext cx="108679" cy="4571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1545880" y="2565975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55480" y="2809501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22806" y="3190501"/>
            <a:ext cx="61274" cy="6127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17280" y="234332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1</a:t>
            </a:r>
            <a:endParaRPr lang="en-US" sz="1200" b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26880" y="275213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2</a:t>
            </a:r>
            <a:endParaRPr lang="en-US" sz="1200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2307880" y="310532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Times New Roman"/>
                <a:cs typeface="Times New Roman"/>
              </a:rPr>
              <a:t>ζ</a:t>
            </a:r>
            <a:r>
              <a:rPr lang="en-US" sz="1200" b="1" baseline="-25000" dirty="0" smtClean="0">
                <a:latin typeface="Times New Roman"/>
                <a:cs typeface="Times New Roman"/>
              </a:rPr>
              <a:t>3</a:t>
            </a:r>
            <a:endParaRPr lang="en-US" sz="1200" b="1" baseline="-25000" dirty="0"/>
          </a:p>
        </p:txBody>
      </p:sp>
      <p:sp>
        <p:nvSpPr>
          <p:cNvPr id="39" name="Freeform 38"/>
          <p:cNvSpPr/>
          <p:nvPr/>
        </p:nvSpPr>
        <p:spPr>
          <a:xfrm>
            <a:off x="1241867" y="2512192"/>
            <a:ext cx="1318803" cy="666492"/>
          </a:xfrm>
          <a:custGeom>
            <a:avLst/>
            <a:gdLst>
              <a:gd name="connsiteX0" fmla="*/ 0 w 1244476"/>
              <a:gd name="connsiteY0" fmla="*/ 628929 h 628929"/>
              <a:gd name="connsiteX1" fmla="*/ 499575 w 1244476"/>
              <a:gd name="connsiteY1" fmla="*/ 321156 h 628929"/>
              <a:gd name="connsiteX2" fmla="*/ 1106201 w 1244476"/>
              <a:gd name="connsiteY2" fmla="*/ 191801 h 628929"/>
              <a:gd name="connsiteX3" fmla="*/ 1244476 w 1244476"/>
              <a:gd name="connsiteY3" fmla="*/ 0 h 628929"/>
              <a:gd name="connsiteX0" fmla="*/ 0 w 1244476"/>
              <a:gd name="connsiteY0" fmla="*/ 628929 h 628929"/>
              <a:gd name="connsiteX1" fmla="*/ 499575 w 1244476"/>
              <a:gd name="connsiteY1" fmla="*/ 321156 h 628929"/>
              <a:gd name="connsiteX2" fmla="*/ 1083899 w 1244476"/>
              <a:gd name="connsiteY2" fmla="*/ 170985 h 628929"/>
              <a:gd name="connsiteX3" fmla="*/ 1244476 w 1244476"/>
              <a:gd name="connsiteY3" fmla="*/ 0 h 62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476" h="628929">
                <a:moveTo>
                  <a:pt x="0" y="628929"/>
                </a:moveTo>
                <a:cubicBezTo>
                  <a:pt x="157604" y="511470"/>
                  <a:pt x="318925" y="397480"/>
                  <a:pt x="499575" y="321156"/>
                </a:cubicBezTo>
                <a:cubicBezTo>
                  <a:pt x="680225" y="244832"/>
                  <a:pt x="959749" y="224511"/>
                  <a:pt x="1083899" y="170985"/>
                </a:cubicBezTo>
                <a:cubicBezTo>
                  <a:pt x="1208049" y="117459"/>
                  <a:pt x="1237413" y="69137"/>
                  <a:pt x="1244476" y="0"/>
                </a:cubicBezTo>
              </a:path>
            </a:pathLst>
          </a:custGeom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246595" y="2516919"/>
            <a:ext cx="1314076" cy="652311"/>
          </a:xfrm>
          <a:custGeom>
            <a:avLst/>
            <a:gdLst>
              <a:gd name="connsiteX0" fmla="*/ 0 w 1240015"/>
              <a:gd name="connsiteY0" fmla="*/ 615547 h 615547"/>
              <a:gd name="connsiteX1" fmla="*/ 187340 w 1240015"/>
              <a:gd name="connsiteY1" fmla="*/ 245327 h 615547"/>
              <a:gd name="connsiteX2" fmla="*/ 793966 w 1240015"/>
              <a:gd name="connsiteY2" fmla="*/ 173959 h 615547"/>
              <a:gd name="connsiteX3" fmla="*/ 1240015 w 1240015"/>
              <a:gd name="connsiteY3" fmla="*/ 0 h 615547"/>
              <a:gd name="connsiteX0" fmla="*/ 0 w 1240015"/>
              <a:gd name="connsiteY0" fmla="*/ 615547 h 615547"/>
              <a:gd name="connsiteX1" fmla="*/ 187340 w 1240015"/>
              <a:gd name="connsiteY1" fmla="*/ 245327 h 615547"/>
              <a:gd name="connsiteX2" fmla="*/ 827048 w 1240015"/>
              <a:gd name="connsiteY2" fmla="*/ 122292 h 615547"/>
              <a:gd name="connsiteX3" fmla="*/ 1240015 w 1240015"/>
              <a:gd name="connsiteY3" fmla="*/ 0 h 615547"/>
              <a:gd name="connsiteX0" fmla="*/ 0 w 1240015"/>
              <a:gd name="connsiteY0" fmla="*/ 615547 h 615547"/>
              <a:gd name="connsiteX1" fmla="*/ 178419 w 1240015"/>
              <a:gd name="connsiteY1" fmla="*/ 318182 h 615547"/>
              <a:gd name="connsiteX2" fmla="*/ 827048 w 1240015"/>
              <a:gd name="connsiteY2" fmla="*/ 122292 h 615547"/>
              <a:gd name="connsiteX3" fmla="*/ 1240015 w 1240015"/>
              <a:gd name="connsiteY3" fmla="*/ 0 h 61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015" h="615547">
                <a:moveTo>
                  <a:pt x="0" y="615547"/>
                </a:moveTo>
                <a:cubicBezTo>
                  <a:pt x="27506" y="467236"/>
                  <a:pt x="40578" y="400391"/>
                  <a:pt x="178419" y="318182"/>
                </a:cubicBezTo>
                <a:cubicBezTo>
                  <a:pt x="316260" y="235973"/>
                  <a:pt x="650115" y="175322"/>
                  <a:pt x="827048" y="122292"/>
                </a:cubicBezTo>
                <a:cubicBezTo>
                  <a:pt x="1003981" y="69262"/>
                  <a:pt x="1104713" y="66535"/>
                  <a:pt x="1240015" y="0"/>
                </a:cubicBezTo>
              </a:path>
            </a:pathLst>
          </a:custGeom>
          <a:ln w="15875">
            <a:solidFill>
              <a:schemeClr val="accent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241080" y="2518495"/>
            <a:ext cx="1383273" cy="739234"/>
          </a:xfrm>
          <a:custGeom>
            <a:avLst/>
            <a:gdLst>
              <a:gd name="connsiteX0" fmla="*/ 0 w 1305312"/>
              <a:gd name="connsiteY0" fmla="*/ 613317 h 697571"/>
              <a:gd name="connsiteX1" fmla="*/ 628185 w 1305312"/>
              <a:gd name="connsiteY1" fmla="*/ 665356 h 697571"/>
              <a:gd name="connsiteX2" fmla="*/ 1085385 w 1305312"/>
              <a:gd name="connsiteY2" fmla="*/ 420029 h 697571"/>
              <a:gd name="connsiteX3" fmla="*/ 1278673 w 1305312"/>
              <a:gd name="connsiteY3" fmla="*/ 319668 h 697571"/>
              <a:gd name="connsiteX4" fmla="*/ 1245219 w 1305312"/>
              <a:gd name="connsiteY4" fmla="*/ 0 h 69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312" h="697571">
                <a:moveTo>
                  <a:pt x="0" y="613317"/>
                </a:moveTo>
                <a:cubicBezTo>
                  <a:pt x="223644" y="655444"/>
                  <a:pt x="447288" y="697571"/>
                  <a:pt x="628185" y="665356"/>
                </a:cubicBezTo>
                <a:cubicBezTo>
                  <a:pt x="809083" y="633141"/>
                  <a:pt x="976970" y="477644"/>
                  <a:pt x="1085385" y="420029"/>
                </a:cubicBezTo>
                <a:cubicBezTo>
                  <a:pt x="1193800" y="362414"/>
                  <a:pt x="1252034" y="389673"/>
                  <a:pt x="1278673" y="319668"/>
                </a:cubicBezTo>
                <a:cubicBezTo>
                  <a:pt x="1305312" y="249663"/>
                  <a:pt x="1275265" y="124831"/>
                  <a:pt x="1245219" y="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77241" y="2020201"/>
            <a:ext cx="323004" cy="29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Times New Roman"/>
                <a:cs typeface="Times New Roman"/>
              </a:rPr>
              <a:t>τ</a:t>
            </a:r>
            <a:r>
              <a:rPr lang="en-US" sz="1200" baseline="-25000" dirty="0" smtClean="0">
                <a:latin typeface="Times New Roman"/>
                <a:cs typeface="Times New Roman"/>
              </a:rPr>
              <a:t>1</a:t>
            </a:r>
            <a:endParaRPr lang="en-US" sz="1200" baseline="-25000" dirty="0"/>
          </a:p>
        </p:txBody>
      </p:sp>
      <p:sp>
        <p:nvSpPr>
          <p:cNvPr id="43" name="Freeform 42"/>
          <p:cNvSpPr/>
          <p:nvPr/>
        </p:nvSpPr>
        <p:spPr>
          <a:xfrm>
            <a:off x="1966404" y="2242267"/>
            <a:ext cx="62245" cy="413850"/>
          </a:xfrm>
          <a:custGeom>
            <a:avLst/>
            <a:gdLst>
              <a:gd name="connsiteX0" fmla="*/ 49212 w 58737"/>
              <a:gd name="connsiteY0" fmla="*/ 0 h 390525"/>
              <a:gd name="connsiteX1" fmla="*/ 1587 w 58737"/>
              <a:gd name="connsiteY1" fmla="*/ 171450 h 390525"/>
              <a:gd name="connsiteX2" fmla="*/ 58737 w 58737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37" h="390525">
                <a:moveTo>
                  <a:pt x="49212" y="0"/>
                </a:moveTo>
                <a:cubicBezTo>
                  <a:pt x="24606" y="53181"/>
                  <a:pt x="0" y="106363"/>
                  <a:pt x="1587" y="171450"/>
                </a:cubicBezTo>
                <a:cubicBezTo>
                  <a:pt x="3174" y="236537"/>
                  <a:pt x="30955" y="313531"/>
                  <a:pt x="58737" y="390525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0996" y="2130414"/>
            <a:ext cx="323004" cy="29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Times New Roman"/>
                <a:cs typeface="Times New Roman"/>
              </a:rPr>
              <a:t>τ</a:t>
            </a:r>
            <a:r>
              <a:rPr lang="en-US" sz="1200" baseline="-25000" dirty="0" smtClean="0">
                <a:latin typeface="Times New Roman"/>
                <a:cs typeface="Times New Roman"/>
              </a:rPr>
              <a:t>2</a:t>
            </a:r>
            <a:endParaRPr lang="en-US" sz="1200" baseline="-25000" dirty="0"/>
          </a:p>
        </p:txBody>
      </p:sp>
      <p:sp>
        <p:nvSpPr>
          <p:cNvPr id="45" name="Freeform 44"/>
          <p:cNvSpPr/>
          <p:nvPr/>
        </p:nvSpPr>
        <p:spPr>
          <a:xfrm>
            <a:off x="2301184" y="2363393"/>
            <a:ext cx="111033" cy="353286"/>
          </a:xfrm>
          <a:custGeom>
            <a:avLst/>
            <a:gdLst>
              <a:gd name="connsiteX0" fmla="*/ 104775 w 104775"/>
              <a:gd name="connsiteY0" fmla="*/ 0 h 333375"/>
              <a:gd name="connsiteX1" fmla="*/ 85725 w 104775"/>
              <a:gd name="connsiteY1" fmla="*/ 123825 h 333375"/>
              <a:gd name="connsiteX2" fmla="*/ 0 w 104775"/>
              <a:gd name="connsiteY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333375">
                <a:moveTo>
                  <a:pt x="104775" y="0"/>
                </a:moveTo>
                <a:cubicBezTo>
                  <a:pt x="103981" y="34131"/>
                  <a:pt x="103188" y="68262"/>
                  <a:pt x="85725" y="123825"/>
                </a:cubicBezTo>
                <a:cubicBezTo>
                  <a:pt x="68262" y="179388"/>
                  <a:pt x="34131" y="256381"/>
                  <a:pt x="0" y="333375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04001" y="2857174"/>
            <a:ext cx="323004" cy="29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Times New Roman"/>
                <a:cs typeface="Times New Roman"/>
              </a:rPr>
              <a:t>τ</a:t>
            </a:r>
            <a:r>
              <a:rPr lang="en-US" sz="1200" baseline="-25000" dirty="0" smtClean="0">
                <a:latin typeface="Times New Roman"/>
                <a:cs typeface="Times New Roman"/>
              </a:rPr>
              <a:t>3</a:t>
            </a:r>
            <a:endParaRPr lang="en-US" sz="1200" baseline="-25000" dirty="0"/>
          </a:p>
        </p:txBody>
      </p:sp>
      <p:sp>
        <p:nvSpPr>
          <p:cNvPr id="47" name="Freeform 46"/>
          <p:cNvSpPr/>
          <p:nvPr/>
        </p:nvSpPr>
        <p:spPr>
          <a:xfrm>
            <a:off x="2503062" y="2918557"/>
            <a:ext cx="181690" cy="141314"/>
          </a:xfrm>
          <a:custGeom>
            <a:avLst/>
            <a:gdLst>
              <a:gd name="connsiteX0" fmla="*/ 171450 w 171450"/>
              <a:gd name="connsiteY0" fmla="*/ 114300 h 133350"/>
              <a:gd name="connsiteX1" fmla="*/ 47625 w 171450"/>
              <a:gd name="connsiteY1" fmla="*/ 114300 h 133350"/>
              <a:gd name="connsiteX2" fmla="*/ 0 w 171450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133350">
                <a:moveTo>
                  <a:pt x="171450" y="114300"/>
                </a:moveTo>
                <a:cubicBezTo>
                  <a:pt x="123825" y="123825"/>
                  <a:pt x="76200" y="133350"/>
                  <a:pt x="47625" y="114300"/>
                </a:cubicBezTo>
                <a:cubicBezTo>
                  <a:pt x="19050" y="95250"/>
                  <a:pt x="9525" y="47625"/>
                  <a:pt x="0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060480" y="2873752"/>
            <a:ext cx="968720" cy="612577"/>
            <a:chOff x="6400800" y="5181600"/>
            <a:chExt cx="968720" cy="612577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0800" y="5181600"/>
              <a:ext cx="96872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Rectangle 50"/>
            <p:cNvSpPr/>
            <p:nvPr/>
          </p:nvSpPr>
          <p:spPr>
            <a:xfrm>
              <a:off x="6561006" y="5606461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77000" y="54864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i="1" dirty="0" smtClean="0">
                  <a:latin typeface="Times New Roman"/>
                  <a:cs typeface="Times New Roman"/>
                </a:rPr>
                <a:t>τ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1</a:t>
              </a:r>
              <a:endParaRPr lang="en-US" sz="1400" baseline="-25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79680" y="2873752"/>
            <a:ext cx="968720" cy="612577"/>
            <a:chOff x="6400800" y="5181600"/>
            <a:chExt cx="968720" cy="612577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0800" y="5181600"/>
              <a:ext cx="96872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Rectangle 54"/>
            <p:cNvSpPr/>
            <p:nvPr/>
          </p:nvSpPr>
          <p:spPr>
            <a:xfrm>
              <a:off x="6561006" y="5606461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77000" y="54864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i="1" dirty="0" smtClean="0">
                  <a:latin typeface="Times New Roman"/>
                  <a:cs typeface="Times New Roman"/>
                </a:rPr>
                <a:t>τ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2</a:t>
              </a:r>
              <a:endParaRPr lang="en-US" sz="1400" baseline="-25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98880" y="2873752"/>
            <a:ext cx="968720" cy="612577"/>
            <a:chOff x="6400800" y="5181600"/>
            <a:chExt cx="968720" cy="612577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0800" y="5181600"/>
              <a:ext cx="96872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Rectangle 58"/>
            <p:cNvSpPr/>
            <p:nvPr/>
          </p:nvSpPr>
          <p:spPr>
            <a:xfrm>
              <a:off x="6561006" y="5606461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77000" y="54864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i="1" dirty="0" smtClean="0">
                  <a:latin typeface="Times New Roman"/>
                  <a:cs typeface="Times New Roman"/>
                </a:rPr>
                <a:t>τ</a:t>
              </a:r>
              <a:r>
                <a:rPr lang="en-US" sz="1400" baseline="-25000" dirty="0" smtClean="0">
                  <a:latin typeface="Times New Roman"/>
                  <a:cs typeface="Times New Roman"/>
                </a:rPr>
                <a:t>3</a:t>
              </a:r>
              <a:endParaRPr lang="en-US" sz="1400" baseline="-250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29200" y="294995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94995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≠</a:t>
            </a:r>
            <a:endParaRPr lang="en-US" b="1" dirty="0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480" y="2105960"/>
            <a:ext cx="3352800" cy="5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TextBox 63"/>
          <p:cNvSpPr txBox="1"/>
          <p:nvPr/>
        </p:nvSpPr>
        <p:spPr>
          <a:xfrm>
            <a:off x="609600" y="150489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direct consequence of </a:t>
            </a:r>
            <a:r>
              <a:rPr lang="en-US" sz="2000" b="1" dirty="0" smtClean="0"/>
              <a:t>Cauchy Integral Theorem </a:t>
            </a:r>
            <a:r>
              <a:rPr lang="en-US" sz="2000" dirty="0" smtClean="0"/>
              <a:t>and </a:t>
            </a:r>
            <a:r>
              <a:rPr lang="en-US" sz="2000" b="1" dirty="0" smtClean="0"/>
              <a:t>Residue Theorem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38200" y="3810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 the singularities lie on the obstacles!!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913" y="4999672"/>
            <a:ext cx="2071687" cy="6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2971800" y="4694872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value of    </a:t>
            </a:r>
            <a:r>
              <a:rPr lang="en-US" sz="3200" dirty="0" smtClean="0"/>
              <a:t>           </a:t>
            </a:r>
            <a:r>
              <a:rPr lang="en-US" sz="5400" dirty="0" smtClean="0"/>
              <a:t>   </a:t>
            </a:r>
            <a:r>
              <a:rPr lang="en-US" sz="4400" dirty="0" smtClean="0"/>
              <a:t> </a:t>
            </a:r>
            <a:r>
              <a:rPr lang="en-US" sz="3200" dirty="0" smtClean="0"/>
              <a:t>   </a:t>
            </a:r>
            <a:r>
              <a:rPr lang="en-US" dirty="0" smtClean="0"/>
              <a:t>  uniquely defines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homotopy</a:t>
            </a:r>
            <a:r>
              <a:rPr lang="en-US" dirty="0" smtClean="0"/>
              <a:t> class of a trajectory </a:t>
            </a:r>
            <a:r>
              <a:rPr lang="el-GR" i="1" dirty="0" smtClean="0">
                <a:latin typeface="Times New Roman"/>
                <a:cs typeface="Times New Roman"/>
              </a:rPr>
              <a:t>τ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29" name="Rounded Rectangle 128"/>
          <p:cNvSpPr/>
          <p:nvPr/>
        </p:nvSpPr>
        <p:spPr>
          <a:xfrm>
            <a:off x="2971800" y="4923472"/>
            <a:ext cx="5181600" cy="1066800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/>
      <p:bldP spid="47" grpId="0" animBg="1"/>
      <p:bldP spid="62" grpId="0"/>
      <p:bldP spid="65" grpId="0"/>
      <p:bldP spid="68" grpId="0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3352800" cy="332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386995" y="1713894"/>
            <a:ext cx="2729562" cy="2466509"/>
            <a:chOff x="755515" y="2320047"/>
            <a:chExt cx="1149485" cy="1038707"/>
          </a:xfrm>
        </p:grpSpPr>
        <p:sp>
          <p:nvSpPr>
            <p:cNvPr id="8" name="Rectangle 7"/>
            <p:cNvSpPr/>
            <p:nvPr/>
          </p:nvSpPr>
          <p:spPr>
            <a:xfrm>
              <a:off x="755515" y="2320047"/>
              <a:ext cx="457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0616520">
              <a:off x="1025107" y="2764953"/>
              <a:ext cx="8382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>
              <a:off x="1600200" y="2996625"/>
              <a:ext cx="304800" cy="3048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3296970"/>
              <a:ext cx="49427" cy="61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600200" y="2438400"/>
              <a:ext cx="108679" cy="4571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1828800" y="1981200"/>
            <a:ext cx="145501" cy="14550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2971800"/>
            <a:ext cx="145501" cy="14550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3657600"/>
            <a:ext cx="145501" cy="14550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1905000"/>
            <a:ext cx="72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 smtClean="0">
                <a:latin typeface="Times New Roman"/>
                <a:cs typeface="Times New Roman"/>
              </a:rPr>
              <a:t>ζ</a:t>
            </a:r>
            <a:r>
              <a:rPr lang="en-US" sz="1400" b="1" baseline="-25000" dirty="0" smtClean="0">
                <a:latin typeface="Times New Roman"/>
                <a:cs typeface="Times New Roman"/>
              </a:rPr>
              <a:t>1</a:t>
            </a:r>
            <a:endParaRPr lang="en-US" sz="14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2819400"/>
            <a:ext cx="72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 smtClean="0">
                <a:latin typeface="Times New Roman"/>
                <a:cs typeface="Times New Roman"/>
              </a:rPr>
              <a:t>ζ</a:t>
            </a:r>
            <a:r>
              <a:rPr lang="en-US" sz="1400" b="1" baseline="-25000" dirty="0" smtClean="0">
                <a:latin typeface="Times New Roman"/>
                <a:cs typeface="Times New Roman"/>
              </a:rPr>
              <a:t>2</a:t>
            </a:r>
            <a:endParaRPr lang="en-US" sz="14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3429000"/>
            <a:ext cx="723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 smtClean="0">
                <a:latin typeface="Times New Roman"/>
                <a:cs typeface="Times New Roman"/>
              </a:rPr>
              <a:t>ζ</a:t>
            </a:r>
            <a:r>
              <a:rPr lang="en-US" sz="1400" b="1" baseline="-25000" dirty="0" smtClean="0">
                <a:latin typeface="Times New Roman"/>
                <a:cs typeface="Times New Roman"/>
              </a:rPr>
              <a:t>3</a:t>
            </a:r>
            <a:endParaRPr lang="en-US" sz="1400" b="1" baseline="-25000" dirty="0"/>
          </a:p>
        </p:txBody>
      </p:sp>
      <p:sp>
        <p:nvSpPr>
          <p:cNvPr id="20" name="Freeform 19"/>
          <p:cNvSpPr/>
          <p:nvPr/>
        </p:nvSpPr>
        <p:spPr>
          <a:xfrm>
            <a:off x="1276350" y="2124076"/>
            <a:ext cx="3028950" cy="1485899"/>
          </a:xfrm>
          <a:custGeom>
            <a:avLst/>
            <a:gdLst>
              <a:gd name="connsiteX0" fmla="*/ 0 w 1240015"/>
              <a:gd name="connsiteY0" fmla="*/ 615547 h 615547"/>
              <a:gd name="connsiteX1" fmla="*/ 187340 w 1240015"/>
              <a:gd name="connsiteY1" fmla="*/ 245327 h 615547"/>
              <a:gd name="connsiteX2" fmla="*/ 793966 w 1240015"/>
              <a:gd name="connsiteY2" fmla="*/ 173959 h 615547"/>
              <a:gd name="connsiteX3" fmla="*/ 1240015 w 1240015"/>
              <a:gd name="connsiteY3" fmla="*/ 0 h 615547"/>
              <a:gd name="connsiteX0" fmla="*/ 0 w 1240015"/>
              <a:gd name="connsiteY0" fmla="*/ 615547 h 615547"/>
              <a:gd name="connsiteX1" fmla="*/ 187340 w 1240015"/>
              <a:gd name="connsiteY1" fmla="*/ 245327 h 615547"/>
              <a:gd name="connsiteX2" fmla="*/ 827048 w 1240015"/>
              <a:gd name="connsiteY2" fmla="*/ 122292 h 615547"/>
              <a:gd name="connsiteX3" fmla="*/ 1240015 w 1240015"/>
              <a:gd name="connsiteY3" fmla="*/ 0 h 615547"/>
              <a:gd name="connsiteX0" fmla="*/ 0 w 1240015"/>
              <a:gd name="connsiteY0" fmla="*/ 615547 h 615547"/>
              <a:gd name="connsiteX1" fmla="*/ 178419 w 1240015"/>
              <a:gd name="connsiteY1" fmla="*/ 318182 h 615547"/>
              <a:gd name="connsiteX2" fmla="*/ 827048 w 1240015"/>
              <a:gd name="connsiteY2" fmla="*/ 122292 h 615547"/>
              <a:gd name="connsiteX3" fmla="*/ 1240015 w 1240015"/>
              <a:gd name="connsiteY3" fmla="*/ 0 h 61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015" h="615547">
                <a:moveTo>
                  <a:pt x="0" y="615547"/>
                </a:moveTo>
                <a:cubicBezTo>
                  <a:pt x="27506" y="467236"/>
                  <a:pt x="40578" y="400391"/>
                  <a:pt x="178419" y="318182"/>
                </a:cubicBezTo>
                <a:cubicBezTo>
                  <a:pt x="316260" y="235973"/>
                  <a:pt x="650115" y="175322"/>
                  <a:pt x="827048" y="122292"/>
                </a:cubicBezTo>
                <a:cubicBezTo>
                  <a:pt x="1003981" y="69262"/>
                  <a:pt x="1104713" y="66535"/>
                  <a:pt x="1240015" y="0"/>
                </a:cubicBezTo>
              </a:path>
            </a:pathLst>
          </a:custGeom>
          <a:ln w="15875">
            <a:solidFill>
              <a:schemeClr val="accent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962400" y="1828800"/>
            <a:ext cx="76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imes New Roman"/>
                <a:cs typeface="Times New Roman"/>
              </a:rPr>
              <a:t>τ</a:t>
            </a:r>
            <a:endParaRPr lang="en-US" sz="2000" baseline="-25000" dirty="0"/>
          </a:p>
        </p:txBody>
      </p:sp>
      <p:sp>
        <p:nvSpPr>
          <p:cNvPr id="1307" name="TextBox 1306"/>
          <p:cNvSpPr txBox="1"/>
          <p:nvPr/>
        </p:nvSpPr>
        <p:spPr>
          <a:xfrm>
            <a:off x="4648200" y="1066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trajectory</a:t>
            </a:r>
            <a:r>
              <a:rPr lang="en-US" sz="2000" dirty="0" smtClean="0"/>
              <a:t> in a </a:t>
            </a:r>
            <a:r>
              <a:rPr lang="en-US" sz="2000" dirty="0" err="1" smtClean="0"/>
              <a:t>discretized</a:t>
            </a:r>
            <a:r>
              <a:rPr lang="en-US" sz="2000" dirty="0" smtClean="0"/>
              <a:t> setting,</a:t>
            </a:r>
          </a:p>
          <a:p>
            <a:r>
              <a:rPr lang="en-US" sz="2000" dirty="0" smtClean="0"/>
              <a:t>   is nothing but a </a:t>
            </a:r>
            <a:r>
              <a:rPr lang="en-US" sz="2000" b="1" dirty="0" smtClean="0"/>
              <a:t>path in the graph</a:t>
            </a:r>
            <a:endParaRPr lang="en-US" sz="2000" b="1" dirty="0"/>
          </a:p>
        </p:txBody>
      </p:sp>
      <p:sp>
        <p:nvSpPr>
          <p:cNvPr id="1309" name="TextBox 1308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Switching to a </a:t>
            </a:r>
            <a:r>
              <a:rPr lang="en-US" sz="3200" b="1" dirty="0" err="1" smtClean="0"/>
              <a:t>Discretized</a:t>
            </a:r>
            <a:r>
              <a:rPr lang="en-US" sz="3200" b="1" dirty="0" smtClean="0"/>
              <a:t> Perspective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22" name="Freeform 1321"/>
          <p:cNvSpPr/>
          <p:nvPr/>
        </p:nvSpPr>
        <p:spPr>
          <a:xfrm>
            <a:off x="1271116" y="2125226"/>
            <a:ext cx="3039627" cy="1497205"/>
          </a:xfrm>
          <a:custGeom>
            <a:avLst/>
            <a:gdLst>
              <a:gd name="connsiteX0" fmla="*/ 0 w 3039627"/>
              <a:gd name="connsiteY0" fmla="*/ 1497205 h 1497205"/>
              <a:gd name="connsiteX1" fmla="*/ 5025 w 3039627"/>
              <a:gd name="connsiteY1" fmla="*/ 1351504 h 1497205"/>
              <a:gd name="connsiteX2" fmla="*/ 145702 w 3039627"/>
              <a:gd name="connsiteY2" fmla="*/ 1185706 h 1497205"/>
              <a:gd name="connsiteX3" fmla="*/ 150726 w 3039627"/>
              <a:gd name="connsiteY3" fmla="*/ 1034981 h 1497205"/>
              <a:gd name="connsiteX4" fmla="*/ 306475 w 3039627"/>
              <a:gd name="connsiteY4" fmla="*/ 889279 h 1497205"/>
              <a:gd name="connsiteX5" fmla="*/ 457200 w 3039627"/>
              <a:gd name="connsiteY5" fmla="*/ 738554 h 1497205"/>
              <a:gd name="connsiteX6" fmla="*/ 602902 w 3039627"/>
              <a:gd name="connsiteY6" fmla="*/ 733530 h 1497205"/>
              <a:gd name="connsiteX7" fmla="*/ 768699 w 3039627"/>
              <a:gd name="connsiteY7" fmla="*/ 582805 h 1497205"/>
              <a:gd name="connsiteX8" fmla="*/ 909376 w 3039627"/>
              <a:gd name="connsiteY8" fmla="*/ 587829 h 1497205"/>
              <a:gd name="connsiteX9" fmla="*/ 1055077 w 3039627"/>
              <a:gd name="connsiteY9" fmla="*/ 587829 h 1497205"/>
              <a:gd name="connsiteX10" fmla="*/ 1220875 w 3039627"/>
              <a:gd name="connsiteY10" fmla="*/ 442128 h 1497205"/>
              <a:gd name="connsiteX11" fmla="*/ 1366576 w 3039627"/>
              <a:gd name="connsiteY11" fmla="*/ 447152 h 1497205"/>
              <a:gd name="connsiteX12" fmla="*/ 1512277 w 3039627"/>
              <a:gd name="connsiteY12" fmla="*/ 437104 h 1497205"/>
              <a:gd name="connsiteX13" fmla="*/ 1678075 w 3039627"/>
              <a:gd name="connsiteY13" fmla="*/ 437104 h 1497205"/>
              <a:gd name="connsiteX14" fmla="*/ 1823776 w 3039627"/>
              <a:gd name="connsiteY14" fmla="*/ 276330 h 1497205"/>
              <a:gd name="connsiteX15" fmla="*/ 1969477 w 3039627"/>
              <a:gd name="connsiteY15" fmla="*/ 276330 h 1497205"/>
              <a:gd name="connsiteX16" fmla="*/ 2130251 w 3039627"/>
              <a:gd name="connsiteY16" fmla="*/ 271306 h 1497205"/>
              <a:gd name="connsiteX17" fmla="*/ 2280976 w 3039627"/>
              <a:gd name="connsiteY17" fmla="*/ 276330 h 1497205"/>
              <a:gd name="connsiteX18" fmla="*/ 2426677 w 3039627"/>
              <a:gd name="connsiteY18" fmla="*/ 125605 h 1497205"/>
              <a:gd name="connsiteX19" fmla="*/ 2587451 w 3039627"/>
              <a:gd name="connsiteY19" fmla="*/ 130629 h 1497205"/>
              <a:gd name="connsiteX20" fmla="*/ 2728128 w 3039627"/>
              <a:gd name="connsiteY20" fmla="*/ 125605 h 1497205"/>
              <a:gd name="connsiteX21" fmla="*/ 2883877 w 3039627"/>
              <a:gd name="connsiteY21" fmla="*/ 130629 h 1497205"/>
              <a:gd name="connsiteX22" fmla="*/ 3039627 w 3039627"/>
              <a:gd name="connsiteY22" fmla="*/ 0 h 149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39627" h="1497205">
                <a:moveTo>
                  <a:pt x="0" y="1497205"/>
                </a:moveTo>
                <a:lnTo>
                  <a:pt x="5025" y="1351504"/>
                </a:lnTo>
                <a:lnTo>
                  <a:pt x="145702" y="1185706"/>
                </a:lnTo>
                <a:lnTo>
                  <a:pt x="150726" y="1034981"/>
                </a:lnTo>
                <a:lnTo>
                  <a:pt x="306475" y="889279"/>
                </a:lnTo>
                <a:lnTo>
                  <a:pt x="457200" y="738554"/>
                </a:lnTo>
                <a:lnTo>
                  <a:pt x="602902" y="733530"/>
                </a:lnTo>
                <a:lnTo>
                  <a:pt x="768699" y="582805"/>
                </a:lnTo>
                <a:lnTo>
                  <a:pt x="909376" y="587829"/>
                </a:lnTo>
                <a:lnTo>
                  <a:pt x="1055077" y="587829"/>
                </a:lnTo>
                <a:lnTo>
                  <a:pt x="1220875" y="442128"/>
                </a:lnTo>
                <a:lnTo>
                  <a:pt x="1366576" y="447152"/>
                </a:lnTo>
                <a:lnTo>
                  <a:pt x="1512277" y="437104"/>
                </a:lnTo>
                <a:lnTo>
                  <a:pt x="1678075" y="437104"/>
                </a:lnTo>
                <a:lnTo>
                  <a:pt x="1823776" y="276330"/>
                </a:lnTo>
                <a:lnTo>
                  <a:pt x="1969477" y="276330"/>
                </a:lnTo>
                <a:lnTo>
                  <a:pt x="2130251" y="271306"/>
                </a:lnTo>
                <a:lnTo>
                  <a:pt x="2280976" y="276330"/>
                </a:lnTo>
                <a:lnTo>
                  <a:pt x="2426677" y="125605"/>
                </a:lnTo>
                <a:lnTo>
                  <a:pt x="2587451" y="130629"/>
                </a:lnTo>
                <a:lnTo>
                  <a:pt x="2728128" y="125605"/>
                </a:lnTo>
                <a:lnTo>
                  <a:pt x="2883877" y="130629"/>
                </a:lnTo>
                <a:lnTo>
                  <a:pt x="3039627" y="0"/>
                </a:lnTo>
              </a:path>
            </a:pathLst>
          </a:cu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0" name="Group 1329"/>
          <p:cNvGrpSpPr/>
          <p:nvPr/>
        </p:nvGrpSpPr>
        <p:grpSpPr>
          <a:xfrm>
            <a:off x="4953000" y="2209800"/>
            <a:ext cx="3159071" cy="1055132"/>
            <a:chOff x="4953000" y="2209800"/>
            <a:chExt cx="3159071" cy="1055132"/>
          </a:xfrm>
        </p:grpSpPr>
        <p:pic>
          <p:nvPicPr>
            <p:cNvPr id="1323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2329543"/>
              <a:ext cx="1143000" cy="64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24" name="TextBox 1323"/>
            <p:cNvSpPr txBox="1"/>
            <p:nvPr/>
          </p:nvSpPr>
          <p:spPr>
            <a:xfrm>
              <a:off x="6172200" y="2362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1325" name="TextBox 1324"/>
            <p:cNvSpPr txBox="1"/>
            <p:nvPr/>
          </p:nvSpPr>
          <p:spPr>
            <a:xfrm>
              <a:off x="6477000" y="22098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/>
                  <a:cs typeface="Times New Roman"/>
                </a:rPr>
                <a:t>∑</a:t>
              </a:r>
              <a:endParaRPr lang="en-US" sz="4000" dirty="0"/>
            </a:p>
          </p:txBody>
        </p:sp>
        <p:sp>
          <p:nvSpPr>
            <p:cNvPr id="1326" name="TextBox 1325"/>
            <p:cNvSpPr txBox="1"/>
            <p:nvPr/>
          </p:nvSpPr>
          <p:spPr>
            <a:xfrm>
              <a:off x="6248400" y="2743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edge </a:t>
              </a:r>
              <a:r>
                <a:rPr lang="en-US" b="1" i="1" dirty="0" smtClean="0"/>
                <a:t>e</a:t>
              </a:r>
              <a:endParaRPr lang="en-US" b="1" i="1" dirty="0"/>
            </a:p>
          </p:txBody>
        </p:sp>
        <p:sp>
          <p:nvSpPr>
            <p:cNvPr id="1327" name="TextBox 1326"/>
            <p:cNvSpPr txBox="1"/>
            <p:nvPr/>
          </p:nvSpPr>
          <p:spPr>
            <a:xfrm>
              <a:off x="6400800" y="2895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 path </a:t>
              </a:r>
              <a:r>
                <a:rPr lang="el-GR" b="1" i="1" dirty="0" smtClean="0">
                  <a:latin typeface="Times New Roman"/>
                  <a:cs typeface="Times New Roman"/>
                </a:rPr>
                <a:t>τ</a:t>
              </a:r>
              <a:endParaRPr lang="en-US" b="1" i="1" dirty="0" smtClean="0"/>
            </a:p>
          </p:txBody>
        </p:sp>
        <p:pic>
          <p:nvPicPr>
            <p:cNvPr id="13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800" y="2362200"/>
              <a:ext cx="94927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29" name="TextBox 1328"/>
            <p:cNvSpPr txBox="1"/>
            <p:nvPr/>
          </p:nvSpPr>
          <p:spPr>
            <a:xfrm>
              <a:off x="7286625" y="2780526"/>
              <a:ext cx="2286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i="1" dirty="0" smtClean="0"/>
                <a:t>e</a:t>
              </a:r>
              <a:endParaRPr lang="en-US" b="1" i="1" dirty="0"/>
            </a:p>
          </p:txBody>
        </p:sp>
      </p:grpSp>
      <p:sp>
        <p:nvSpPr>
          <p:cNvPr id="1331" name="TextBox 1330"/>
          <p:cNvSpPr txBox="1"/>
          <p:nvPr/>
        </p:nvSpPr>
        <p:spPr>
          <a:xfrm>
            <a:off x="4724400" y="337167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</a:t>
            </a:r>
            <a:r>
              <a:rPr lang="en-US" b="1" dirty="0" smtClean="0"/>
              <a:t>integration along a path</a:t>
            </a:r>
            <a:r>
              <a:rPr lang="en-US" dirty="0" smtClean="0"/>
              <a:t> in the graph</a:t>
            </a:r>
          </a:p>
          <a:p>
            <a:pPr algn="ctr"/>
            <a:r>
              <a:rPr lang="en-US" dirty="0" smtClean="0"/>
              <a:t>is nothing but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dirty="0" smtClean="0"/>
              <a:t>summation of the values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(</a:t>
            </a:r>
            <a:r>
              <a:rPr lang="en-US" b="1" i="1" dirty="0" smtClean="0"/>
              <a:t>e</a:t>
            </a:r>
            <a:r>
              <a:rPr lang="en-US" dirty="0" smtClean="0"/>
              <a:t>) of the edges </a:t>
            </a:r>
            <a:r>
              <a:rPr lang="en-US" b="1" i="1" dirty="0" smtClean="0"/>
              <a:t>e</a:t>
            </a:r>
            <a:r>
              <a:rPr lang="en-US" dirty="0" smtClean="0"/>
              <a:t> along that path</a:t>
            </a:r>
            <a:endParaRPr lang="en-US" dirty="0"/>
          </a:p>
        </p:txBody>
      </p:sp>
      <p:grpSp>
        <p:nvGrpSpPr>
          <p:cNvPr id="1332" name="Group 1331"/>
          <p:cNvGrpSpPr/>
          <p:nvPr/>
        </p:nvGrpSpPr>
        <p:grpSpPr>
          <a:xfrm>
            <a:off x="1447800" y="4800600"/>
            <a:ext cx="1600200" cy="1219200"/>
            <a:chOff x="6934200" y="5486400"/>
            <a:chExt cx="1600200" cy="1219200"/>
          </a:xfrm>
        </p:grpSpPr>
        <p:cxnSp>
          <p:nvCxnSpPr>
            <p:cNvPr id="1333" name="Straight Connector 1332"/>
            <p:cNvCxnSpPr/>
            <p:nvPr/>
          </p:nvCxnSpPr>
          <p:spPr>
            <a:xfrm flipV="1">
              <a:off x="7239000" y="6019800"/>
              <a:ext cx="609600" cy="2286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Straight Connector 1333"/>
            <p:cNvCxnSpPr/>
            <p:nvPr/>
          </p:nvCxnSpPr>
          <p:spPr>
            <a:xfrm flipV="1">
              <a:off x="7239000" y="6019800"/>
              <a:ext cx="609600" cy="22860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Connector 1334"/>
            <p:cNvCxnSpPr/>
            <p:nvPr/>
          </p:nvCxnSpPr>
          <p:spPr>
            <a:xfrm rot="5400000" flipH="1" flipV="1">
              <a:off x="7658100" y="6210300"/>
              <a:ext cx="381000" cy="1588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Straight Connector 1335"/>
            <p:cNvCxnSpPr/>
            <p:nvPr/>
          </p:nvCxnSpPr>
          <p:spPr>
            <a:xfrm>
              <a:off x="7239000" y="6248400"/>
              <a:ext cx="609600" cy="1524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Connector 1336"/>
            <p:cNvCxnSpPr/>
            <p:nvPr/>
          </p:nvCxnSpPr>
          <p:spPr>
            <a:xfrm rot="16200000" flipH="1">
              <a:off x="7505700" y="5676900"/>
              <a:ext cx="457200" cy="2286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/>
            <p:cNvCxnSpPr/>
            <p:nvPr/>
          </p:nvCxnSpPr>
          <p:spPr>
            <a:xfrm rot="10800000" flipV="1">
              <a:off x="7162800" y="5562600"/>
              <a:ext cx="457200" cy="2286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/>
            <p:cNvCxnSpPr/>
            <p:nvPr/>
          </p:nvCxnSpPr>
          <p:spPr>
            <a:xfrm rot="16200000" flipV="1">
              <a:off x="6972300" y="5981700"/>
              <a:ext cx="457200" cy="762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Connector 1339"/>
            <p:cNvCxnSpPr/>
            <p:nvPr/>
          </p:nvCxnSpPr>
          <p:spPr>
            <a:xfrm rot="10800000" flipV="1">
              <a:off x="7620000" y="5486400"/>
              <a:ext cx="609600" cy="762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/>
            <p:cNvCxnSpPr/>
            <p:nvPr/>
          </p:nvCxnSpPr>
          <p:spPr>
            <a:xfrm rot="5400000">
              <a:off x="7772400" y="5562600"/>
              <a:ext cx="533400" cy="3810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Straight Connector 1341"/>
            <p:cNvCxnSpPr/>
            <p:nvPr/>
          </p:nvCxnSpPr>
          <p:spPr>
            <a:xfrm rot="10800000">
              <a:off x="7848600" y="6019800"/>
              <a:ext cx="685800" cy="1588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Straight Connector 1342"/>
            <p:cNvCxnSpPr/>
            <p:nvPr/>
          </p:nvCxnSpPr>
          <p:spPr>
            <a:xfrm rot="16200000" flipV="1">
              <a:off x="8115300" y="5600700"/>
              <a:ext cx="533400" cy="3048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Straight Connector 1343"/>
            <p:cNvCxnSpPr/>
            <p:nvPr/>
          </p:nvCxnSpPr>
          <p:spPr>
            <a:xfrm rot="5400000">
              <a:off x="8267700" y="6134100"/>
              <a:ext cx="381000" cy="1524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Straight Connector 1344"/>
            <p:cNvCxnSpPr/>
            <p:nvPr/>
          </p:nvCxnSpPr>
          <p:spPr>
            <a:xfrm>
              <a:off x="7848600" y="6400800"/>
              <a:ext cx="533400" cy="1588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Connector 1345"/>
            <p:cNvCxnSpPr/>
            <p:nvPr/>
          </p:nvCxnSpPr>
          <p:spPr>
            <a:xfrm rot="10800000" flipV="1">
              <a:off x="7315200" y="6400800"/>
              <a:ext cx="533400" cy="3048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Connector 1346"/>
            <p:cNvCxnSpPr/>
            <p:nvPr/>
          </p:nvCxnSpPr>
          <p:spPr>
            <a:xfrm rot="16200000" flipH="1">
              <a:off x="7048500" y="6438900"/>
              <a:ext cx="457200" cy="76200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8" name="TextBox 1347"/>
            <p:cNvSpPr txBox="1"/>
            <p:nvPr/>
          </p:nvSpPr>
          <p:spPr>
            <a:xfrm>
              <a:off x="6934200" y="59436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" name="TextBox 1348"/>
            <p:cNvSpPr txBox="1"/>
            <p:nvPr/>
          </p:nvSpPr>
          <p:spPr>
            <a:xfrm>
              <a:off x="7543800" y="5715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1" name="Freeform 1350"/>
          <p:cNvSpPr/>
          <p:nvPr/>
        </p:nvSpPr>
        <p:spPr>
          <a:xfrm>
            <a:off x="381000" y="5556738"/>
            <a:ext cx="1363394" cy="844062"/>
          </a:xfrm>
          <a:custGeom>
            <a:avLst/>
            <a:gdLst>
              <a:gd name="connsiteX0" fmla="*/ 0 w 1477108"/>
              <a:gd name="connsiteY0" fmla="*/ 998807 h 1127760"/>
              <a:gd name="connsiteX1" fmla="*/ 211016 w 1477108"/>
              <a:gd name="connsiteY1" fmla="*/ 1069145 h 1127760"/>
              <a:gd name="connsiteX2" fmla="*/ 140677 w 1477108"/>
              <a:gd name="connsiteY2" fmla="*/ 647114 h 1127760"/>
              <a:gd name="connsiteX3" fmla="*/ 815926 w 1477108"/>
              <a:gd name="connsiteY3" fmla="*/ 647114 h 1127760"/>
              <a:gd name="connsiteX4" fmla="*/ 984739 w 1477108"/>
              <a:gd name="connsiteY4" fmla="*/ 239151 h 1127760"/>
              <a:gd name="connsiteX5" fmla="*/ 1477108 w 1477108"/>
              <a:gd name="connsiteY5" fmla="*/ 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108" h="1127760">
                <a:moveTo>
                  <a:pt x="0" y="998807"/>
                </a:moveTo>
                <a:cubicBezTo>
                  <a:pt x="93785" y="1063283"/>
                  <a:pt x="187570" y="1127760"/>
                  <a:pt x="211016" y="1069145"/>
                </a:cubicBezTo>
                <a:cubicBezTo>
                  <a:pt x="234462" y="1010530"/>
                  <a:pt x="39859" y="717453"/>
                  <a:pt x="140677" y="647114"/>
                </a:cubicBezTo>
                <a:cubicBezTo>
                  <a:pt x="241495" y="576775"/>
                  <a:pt x="675249" y="715108"/>
                  <a:pt x="815926" y="647114"/>
                </a:cubicBezTo>
                <a:cubicBezTo>
                  <a:pt x="956603" y="579120"/>
                  <a:pt x="874542" y="347003"/>
                  <a:pt x="984739" y="239151"/>
                </a:cubicBezTo>
                <a:cubicBezTo>
                  <a:pt x="1094936" y="131299"/>
                  <a:pt x="1286022" y="65649"/>
                  <a:pt x="1477108" y="0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TextBox 1351"/>
          <p:cNvSpPr txBox="1"/>
          <p:nvPr/>
        </p:nvSpPr>
        <p:spPr>
          <a:xfrm>
            <a:off x="1905000" y="5334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</a:t>
            </a:r>
            <a:endParaRPr lang="en-US" dirty="0"/>
          </a:p>
        </p:txBody>
      </p:sp>
      <p:sp>
        <p:nvSpPr>
          <p:cNvPr id="1353" name="TextBox 1352"/>
          <p:cNvSpPr txBox="1"/>
          <p:nvPr/>
        </p:nvSpPr>
        <p:spPr>
          <a:xfrm>
            <a:off x="152400" y="6248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>
            <a:off x="1524000" y="6248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Parent node</a:t>
            </a:r>
            <a:endParaRPr lang="en-US" sz="1400" dirty="0"/>
          </a:p>
        </p:txBody>
      </p:sp>
      <p:sp>
        <p:nvSpPr>
          <p:cNvPr id="1356" name="Freeform 1355"/>
          <p:cNvSpPr/>
          <p:nvPr/>
        </p:nvSpPr>
        <p:spPr>
          <a:xfrm>
            <a:off x="1474763" y="5627077"/>
            <a:ext cx="255563" cy="633046"/>
          </a:xfrm>
          <a:custGeom>
            <a:avLst/>
            <a:gdLst>
              <a:gd name="connsiteX0" fmla="*/ 255563 w 255563"/>
              <a:gd name="connsiteY0" fmla="*/ 0 h 633046"/>
              <a:gd name="connsiteX1" fmla="*/ 16412 w 255563"/>
              <a:gd name="connsiteY1" fmla="*/ 393895 h 633046"/>
              <a:gd name="connsiteX2" fmla="*/ 157089 w 255563"/>
              <a:gd name="connsiteY2" fmla="*/ 633046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563" h="633046">
                <a:moveTo>
                  <a:pt x="255563" y="0"/>
                </a:moveTo>
                <a:cubicBezTo>
                  <a:pt x="144193" y="144193"/>
                  <a:pt x="32824" y="288387"/>
                  <a:pt x="16412" y="393895"/>
                </a:cubicBezTo>
                <a:cubicBezTo>
                  <a:pt x="0" y="499403"/>
                  <a:pt x="78544" y="566224"/>
                  <a:pt x="157089" y="633046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Freeform 1357"/>
          <p:cNvSpPr/>
          <p:nvPr/>
        </p:nvSpPr>
        <p:spPr>
          <a:xfrm>
            <a:off x="2419643" y="5387926"/>
            <a:ext cx="464234" cy="520505"/>
          </a:xfrm>
          <a:custGeom>
            <a:avLst/>
            <a:gdLst>
              <a:gd name="connsiteX0" fmla="*/ 0 w 464234"/>
              <a:gd name="connsiteY0" fmla="*/ 0 h 520505"/>
              <a:gd name="connsiteX1" fmla="*/ 323557 w 464234"/>
              <a:gd name="connsiteY1" fmla="*/ 182880 h 520505"/>
              <a:gd name="connsiteX2" fmla="*/ 464234 w 464234"/>
              <a:gd name="connsiteY2" fmla="*/ 520505 h 52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520505">
                <a:moveTo>
                  <a:pt x="0" y="0"/>
                </a:moveTo>
                <a:cubicBezTo>
                  <a:pt x="123092" y="48064"/>
                  <a:pt x="246185" y="96129"/>
                  <a:pt x="323557" y="182880"/>
                </a:cubicBezTo>
                <a:cubicBezTo>
                  <a:pt x="400929" y="269631"/>
                  <a:pt x="432581" y="395068"/>
                  <a:pt x="464234" y="52050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TextBox 1358"/>
          <p:cNvSpPr txBox="1"/>
          <p:nvPr/>
        </p:nvSpPr>
        <p:spPr>
          <a:xfrm>
            <a:off x="2362200" y="5867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Child node</a:t>
            </a:r>
            <a:endParaRPr lang="en-US" sz="1400" dirty="0"/>
          </a:p>
        </p:txBody>
      </p:sp>
      <p:sp>
        <p:nvSpPr>
          <p:cNvPr id="1360" name="TextBox 1359"/>
          <p:cNvSpPr txBox="1"/>
          <p:nvPr/>
        </p:nvSpPr>
        <p:spPr>
          <a:xfrm>
            <a:off x="3886200" y="49338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/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)  =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/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)  +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/>
              <a:t>(</a:t>
            </a:r>
            <a:r>
              <a:rPr lang="en-US" sz="2000" b="1" i="1" dirty="0" smtClean="0"/>
              <a:t>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362" name="TextBox 1361"/>
          <p:cNvSpPr txBox="1"/>
          <p:nvPr/>
        </p:nvSpPr>
        <p:spPr>
          <a:xfrm>
            <a:off x="3886200" y="56388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Turns out,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(</a:t>
            </a:r>
            <a:r>
              <a:rPr lang="en-US" b="1" i="1" dirty="0" smtClean="0"/>
              <a:t>e</a:t>
            </a:r>
            <a:r>
              <a:rPr lang="en-US" dirty="0" smtClean="0"/>
              <a:t>) can be computed efficiently</a:t>
            </a:r>
            <a:br>
              <a:rPr lang="en-US" dirty="0" smtClean="0"/>
            </a:br>
            <a:r>
              <a:rPr lang="en-US" dirty="0" smtClean="0"/>
              <a:t>        using a closed-form analytical expression.</a:t>
            </a:r>
          </a:p>
          <a:p>
            <a:r>
              <a:rPr lang="en-US" dirty="0" smtClean="0"/>
              <a:t>                              </a:t>
            </a:r>
            <a:r>
              <a:rPr lang="en-US" b="1" dirty="0" smtClean="0"/>
              <a:t> (more details in paper)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22" grpId="0" animBg="1"/>
      <p:bldP spid="1331" grpId="0"/>
      <p:bldP spid="1351" grpId="0" animBg="1"/>
      <p:bldP spid="1352" grpId="0"/>
      <p:bldP spid="1353" grpId="0"/>
      <p:bldP spid="1354" grpId="0"/>
      <p:bldP spid="1356" grpId="0" animBg="1"/>
      <p:bldP spid="1358" grpId="0" animBg="1"/>
      <p:bldP spid="1359" grpId="0"/>
      <p:bldP spid="1360" grpId="0"/>
      <p:bldP spid="1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Graph Construction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(The </a:t>
            </a:r>
            <a:r>
              <a:rPr lang="en-US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-augmented graph)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1304567"/>
            <a:ext cx="1514475" cy="3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1219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the graph                            laid upon the environment,</a:t>
            </a:r>
            <a:br>
              <a:rPr lang="en-US" sz="2400" dirty="0" smtClean="0"/>
            </a:br>
            <a:r>
              <a:rPr lang="en-US" sz="2400" dirty="0" smtClean="0"/>
              <a:t>we construct,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184821"/>
            <a:ext cx="2362200" cy="18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8458200" y="1981200"/>
            <a:ext cx="53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58200" y="3276600"/>
            <a:ext cx="533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8927" y="4038600"/>
            <a:ext cx="2826473" cy="27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5943600" y="5181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436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Insight into graph topology: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9543" y="1981200"/>
            <a:ext cx="27504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342"/>
          <p:cNvSpPr txBox="1">
            <a:spLocks noChangeArrowheads="1"/>
          </p:cNvSpPr>
          <p:nvPr/>
        </p:nvSpPr>
        <p:spPr bwMode="auto">
          <a:xfrm>
            <a:off x="745933" y="2647890"/>
            <a:ext cx="930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 in </a:t>
            </a:r>
            <a:r>
              <a:rPr lang="en-US" sz="2000" i="1" dirty="0">
                <a:latin typeface="Lucida Handwriting" pitchFamily="66" charset="0"/>
              </a:rPr>
              <a:t>G</a:t>
            </a:r>
          </a:p>
        </p:txBody>
      </p:sp>
      <p:sp>
        <p:nvSpPr>
          <p:cNvPr id="22" name="TextBox 343"/>
          <p:cNvSpPr txBox="1">
            <a:spLocks noChangeArrowheads="1"/>
          </p:cNvSpPr>
          <p:nvPr/>
        </p:nvSpPr>
        <p:spPr bwMode="auto">
          <a:xfrm>
            <a:off x="2209800" y="2629418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{z,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→z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)} </a:t>
            </a:r>
            <a:r>
              <a:rPr lang="en-US" sz="2000" dirty="0" smtClean="0">
                <a:latin typeface="Calibri" pitchFamily="34" charset="0"/>
              </a:rPr>
              <a:t>in </a:t>
            </a:r>
            <a:r>
              <a:rPr lang="en-US" sz="2000" i="1" dirty="0">
                <a:latin typeface="Lucida Handwriting" pitchFamily="66" charset="0"/>
              </a:rPr>
              <a:t>G 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3" name="Down Arrow 22"/>
          <p:cNvSpPr/>
          <p:nvPr/>
        </p:nvSpPr>
        <p:spPr>
          <a:xfrm rot="16200000">
            <a:off x="1850737" y="2607482"/>
            <a:ext cx="394855" cy="438728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487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0" name="Rectangle 69"/>
          <p:cNvSpPr/>
          <p:nvPr/>
        </p:nvSpPr>
        <p:spPr>
          <a:xfrm rot="20177332">
            <a:off x="2009588" y="3703133"/>
            <a:ext cx="524040" cy="4284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" name="Oval 70"/>
          <p:cNvSpPr/>
          <p:nvPr/>
        </p:nvSpPr>
        <p:spPr>
          <a:xfrm>
            <a:off x="1172902" y="3892702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Oval 71"/>
          <p:cNvSpPr/>
          <p:nvPr/>
        </p:nvSpPr>
        <p:spPr>
          <a:xfrm>
            <a:off x="3279109" y="3892702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" name="Oval 72"/>
          <p:cNvSpPr/>
          <p:nvPr/>
        </p:nvSpPr>
        <p:spPr>
          <a:xfrm>
            <a:off x="2246454" y="4465263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Oval 73"/>
          <p:cNvSpPr/>
          <p:nvPr/>
        </p:nvSpPr>
        <p:spPr>
          <a:xfrm>
            <a:off x="2205557" y="3330366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TextBox 74"/>
          <p:cNvSpPr txBox="1"/>
          <p:nvPr/>
        </p:nvSpPr>
        <p:spPr>
          <a:xfrm>
            <a:off x="1019538" y="3892702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20006" y="3892702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97576" y="4403918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95333" y="2972515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95333" y="3688216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>
                <a:latin typeface="Times New Roman"/>
                <a:cs typeface="Times New Roman"/>
              </a:rPr>
              <a:t>ζ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144211" y="3902927"/>
            <a:ext cx="92019" cy="9201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81" name="Straight Connector 80"/>
          <p:cNvCxnSpPr>
            <a:stCxn id="71" idx="7"/>
            <a:endCxn id="74" idx="2"/>
          </p:cNvCxnSpPr>
          <p:nvPr/>
        </p:nvCxnSpPr>
        <p:spPr>
          <a:xfrm rot="5400000" flipH="1" flipV="1">
            <a:off x="1463599" y="3164221"/>
            <a:ext cx="529803" cy="954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1" idx="5"/>
            <a:endCxn id="73" idx="1"/>
          </p:cNvCxnSpPr>
          <p:nvPr/>
        </p:nvCxnSpPr>
        <p:spPr>
          <a:xfrm rot="16200000" flipH="1">
            <a:off x="1501940" y="3720750"/>
            <a:ext cx="507494" cy="1008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6"/>
            <a:endCxn id="72" idx="1"/>
          </p:cNvCxnSpPr>
          <p:nvPr/>
        </p:nvCxnSpPr>
        <p:spPr>
          <a:xfrm>
            <a:off x="2297576" y="3376375"/>
            <a:ext cx="995009" cy="529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3" idx="7"/>
            <a:endCxn id="72" idx="2"/>
          </p:cNvCxnSpPr>
          <p:nvPr/>
        </p:nvCxnSpPr>
        <p:spPr>
          <a:xfrm rot="5400000" flipH="1" flipV="1">
            <a:off x="2532039" y="3731670"/>
            <a:ext cx="540028" cy="954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29000" y="3734515"/>
            <a:ext cx="148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unique </a:t>
            </a:r>
            <a:r>
              <a:rPr lang="en-US" sz="1400" b="1" dirty="0" smtClean="0"/>
              <a:t>goal</a:t>
            </a:r>
            <a:r>
              <a:rPr lang="en-US" sz="1400" dirty="0" smtClean="0"/>
              <a:t> state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685800" y="3790459"/>
            <a:ext cx="148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start</a:t>
            </a:r>
            <a:endParaRPr lang="en-US" sz="1400" b="1" dirty="0"/>
          </a:p>
        </p:txBody>
      </p:sp>
      <p:sp>
        <p:nvSpPr>
          <p:cNvPr id="87" name="Rectangle 86"/>
          <p:cNvSpPr/>
          <p:nvPr/>
        </p:nvSpPr>
        <p:spPr>
          <a:xfrm rot="20177332">
            <a:off x="2009588" y="5628467"/>
            <a:ext cx="524040" cy="4284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" name="Oval 87"/>
          <p:cNvSpPr/>
          <p:nvPr/>
        </p:nvSpPr>
        <p:spPr>
          <a:xfrm>
            <a:off x="1172902" y="5818036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" name="Oval 88"/>
          <p:cNvSpPr/>
          <p:nvPr/>
        </p:nvSpPr>
        <p:spPr>
          <a:xfrm>
            <a:off x="3279109" y="5818036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" name="Oval 89"/>
          <p:cNvSpPr/>
          <p:nvPr/>
        </p:nvSpPr>
        <p:spPr>
          <a:xfrm>
            <a:off x="2246454" y="6390597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" name="Oval 90"/>
          <p:cNvSpPr/>
          <p:nvPr/>
        </p:nvSpPr>
        <p:spPr>
          <a:xfrm>
            <a:off x="2205557" y="5255699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TextBox 91"/>
          <p:cNvSpPr txBox="1"/>
          <p:nvPr/>
        </p:nvSpPr>
        <p:spPr>
          <a:xfrm>
            <a:off x="457201" y="5869157"/>
            <a:ext cx="102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0+0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95333" y="5613550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>
                <a:latin typeface="Times New Roman"/>
                <a:cs typeface="Times New Roman"/>
              </a:rPr>
              <a:t>ζ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144211" y="5828260"/>
            <a:ext cx="92019" cy="9201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95" name="Straight Connector 94"/>
          <p:cNvCxnSpPr>
            <a:stCxn id="88" idx="7"/>
            <a:endCxn id="91" idx="2"/>
          </p:cNvCxnSpPr>
          <p:nvPr/>
        </p:nvCxnSpPr>
        <p:spPr>
          <a:xfrm rot="5400000" flipH="1" flipV="1">
            <a:off x="1463599" y="5089555"/>
            <a:ext cx="529803" cy="954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8" idx="5"/>
            <a:endCxn id="90" idx="1"/>
          </p:cNvCxnSpPr>
          <p:nvPr/>
        </p:nvCxnSpPr>
        <p:spPr>
          <a:xfrm rot="16200000" flipH="1">
            <a:off x="1501940" y="5646083"/>
            <a:ext cx="507494" cy="1008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6"/>
            <a:endCxn id="100" idx="1"/>
          </p:cNvCxnSpPr>
          <p:nvPr/>
        </p:nvCxnSpPr>
        <p:spPr>
          <a:xfrm>
            <a:off x="2297576" y="5301708"/>
            <a:ext cx="984785" cy="43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0" idx="7"/>
            <a:endCxn id="89" idx="2"/>
          </p:cNvCxnSpPr>
          <p:nvPr/>
        </p:nvCxnSpPr>
        <p:spPr>
          <a:xfrm rot="5400000" flipH="1" flipV="1">
            <a:off x="2532039" y="5657004"/>
            <a:ext cx="540028" cy="954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09600" y="5715793"/>
            <a:ext cx="148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start</a:t>
            </a:r>
            <a:endParaRPr lang="en-US" sz="1400" b="1" dirty="0"/>
          </a:p>
        </p:txBody>
      </p:sp>
      <p:sp>
        <p:nvSpPr>
          <p:cNvPr id="100" name="Oval 99"/>
          <p:cNvSpPr/>
          <p:nvPr/>
        </p:nvSpPr>
        <p:spPr>
          <a:xfrm>
            <a:off x="3268884" y="5719187"/>
            <a:ext cx="92019" cy="92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" name="TextBox 100"/>
          <p:cNvSpPr txBox="1"/>
          <p:nvPr/>
        </p:nvSpPr>
        <p:spPr>
          <a:xfrm>
            <a:off x="1479631" y="3432609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479631" y="4105016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57669" y="3432609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808791" y="4105016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37482" y="4891019"/>
            <a:ext cx="102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L(e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20006" y="5410915"/>
            <a:ext cx="189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L(e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)+L(e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479631" y="5351112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479631" y="6023520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757669" y="5351112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08791" y="6023520"/>
            <a:ext cx="40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37482" y="6474738"/>
            <a:ext cx="102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L(e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320006" y="5819887"/>
            <a:ext cx="189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L(e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)+L(e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82343" y="5692488"/>
            <a:ext cx="35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≠</a:t>
            </a:r>
            <a:endParaRPr lang="en-US" sz="14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12809" y="4403918"/>
            <a:ext cx="562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Lucida Handwriting" pitchFamily="66" charset="0"/>
              </a:rPr>
              <a:t>G</a:t>
            </a:r>
            <a:endParaRPr lang="en-US" sz="1400" i="1" dirty="0">
              <a:latin typeface="Lucida Handwriting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12809" y="6431494"/>
            <a:ext cx="562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Lucida Handwriting" pitchFamily="66" charset="0"/>
              </a:rPr>
              <a:t>G 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17762" y="6334780"/>
            <a:ext cx="333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Goal states being distinguished by </a:t>
            </a:r>
            <a:r>
              <a:rPr lang="en-US" sz="1400" b="1" dirty="0" err="1" smtClean="0">
                <a:solidFill>
                  <a:schemeClr val="accent6">
                    <a:lumMod val="50000"/>
                  </a:schemeClr>
                </a:solidFill>
              </a:rPr>
              <a:t>homotopy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 class of path taken to reach it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1207911" y="4724400"/>
            <a:ext cx="2111022" cy="1145822"/>
          </a:xfrm>
          <a:custGeom>
            <a:avLst/>
            <a:gdLst>
              <a:gd name="connsiteX0" fmla="*/ 0 w 2111022"/>
              <a:gd name="connsiteY0" fmla="*/ 1145822 h 1145822"/>
              <a:gd name="connsiteX1" fmla="*/ 699911 w 2111022"/>
              <a:gd name="connsiteY1" fmla="*/ 152400 h 1145822"/>
              <a:gd name="connsiteX2" fmla="*/ 1636889 w 2111022"/>
              <a:gd name="connsiteY2" fmla="*/ 231422 h 1145822"/>
              <a:gd name="connsiteX3" fmla="*/ 2111022 w 2111022"/>
              <a:gd name="connsiteY3" fmla="*/ 1021644 h 114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022" h="1145822">
                <a:moveTo>
                  <a:pt x="0" y="1145822"/>
                </a:moveTo>
                <a:cubicBezTo>
                  <a:pt x="213548" y="725311"/>
                  <a:pt x="427096" y="304800"/>
                  <a:pt x="699911" y="152400"/>
                </a:cubicBezTo>
                <a:cubicBezTo>
                  <a:pt x="972726" y="0"/>
                  <a:pt x="1401704" y="86548"/>
                  <a:pt x="1636889" y="231422"/>
                </a:cubicBezTo>
                <a:cubicBezTo>
                  <a:pt x="1872074" y="376296"/>
                  <a:pt x="1991548" y="698970"/>
                  <a:pt x="2111022" y="1021644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4191000" y="3011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More details on Graph construction in paper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 animBg="1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 animBg="1"/>
      <p:bldP spid="99" grpId="0"/>
      <p:bldP spid="100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 animBg="1"/>
      <p:bldP spid="1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951</Words>
  <Application>Microsoft Office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Addendum</vt:lpstr>
      <vt:lpstr>Slide 3</vt:lpstr>
      <vt:lpstr>Slide 4</vt:lpstr>
      <vt:lpstr>Slide 5</vt:lpstr>
      <vt:lpstr>Slide 6</vt:lpstr>
      <vt:lpstr>Slide 7</vt:lpstr>
      <vt:lpstr>Slide 8</vt:lpstr>
      <vt:lpstr>Slide 9</vt:lpstr>
      <vt:lpstr>Theoretical guarantee</vt:lpstr>
      <vt:lpstr>Implementation details</vt:lpstr>
      <vt:lpstr>Slide 12</vt:lpstr>
      <vt:lpstr>Slide 13</vt:lpstr>
      <vt:lpstr>Slide 14</vt:lpstr>
      <vt:lpstr>Slide 15</vt:lpstr>
      <vt:lpstr>Slide 16</vt:lpstr>
      <vt:lpstr>Slide 17</vt:lpstr>
      <vt:lpstr>More interesting results in paper</vt:lpstr>
      <vt:lpstr>Slide 19</vt:lpstr>
      <vt:lpstr>Slide 20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Subhrajit</dc:creator>
  <cp:lastModifiedBy>Subhrajit</cp:lastModifiedBy>
  <cp:revision>84</cp:revision>
  <dcterms:created xsi:type="dcterms:W3CDTF">2010-07-06T00:26:28Z</dcterms:created>
  <dcterms:modified xsi:type="dcterms:W3CDTF">2014-03-09T22:22:39Z</dcterms:modified>
</cp:coreProperties>
</file>