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7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71D00-FAFB-4EDD-9FF3-13E1F2D17419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499C3-82EE-4175-9B44-3FCD7D31C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Addendum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For the simple cases in 2-dimensions we have not distinguished between </a:t>
            </a:r>
            <a:r>
              <a:rPr lang="en-US" dirty="0" err="1" smtClean="0"/>
              <a:t>homotopy</a:t>
            </a:r>
            <a:r>
              <a:rPr lang="en-US" dirty="0" smtClean="0"/>
              <a:t> and homology. The distinction however does exist even in 2-d. See our more recent [AURO 2012] paper or [RSS 2011] paper for a comprehensive discussion on the distinction between </a:t>
            </a:r>
            <a:r>
              <a:rPr lang="en-US" dirty="0" err="1" smtClean="0"/>
              <a:t>homotopy</a:t>
            </a:r>
            <a:r>
              <a:rPr lang="en-US" dirty="0" smtClean="0"/>
              <a:t> and homology, examples illustrating the distinction, and its implications in robot planning problems.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[AURO 2012] Subhrajit Bhattacharya, Maxim </a:t>
            </a:r>
            <a:r>
              <a:rPr lang="en-US" dirty="0" err="1" smtClean="0"/>
              <a:t>Likhachev</a:t>
            </a:r>
            <a:r>
              <a:rPr lang="en-US" dirty="0" smtClean="0"/>
              <a:t> and Vijay Kumar (2012) "Topological Constraints in Search-based Robot Path Planning". Autonomous Robots, 33(3):273-290, October, Springer Netherlands. DOI: 10.1007/s10514-012-9304-1.</a:t>
            </a:r>
          </a:p>
          <a:p>
            <a:pPr>
              <a:buNone/>
            </a:pPr>
            <a:r>
              <a:rPr lang="en-US" dirty="0" smtClean="0"/>
              <a:t>[RSS 2011] Subhrajit Bhattacharya, Maxim </a:t>
            </a:r>
            <a:r>
              <a:rPr lang="en-US" dirty="0" err="1" smtClean="0"/>
              <a:t>Likhachev</a:t>
            </a:r>
            <a:r>
              <a:rPr lang="en-US" dirty="0" smtClean="0"/>
              <a:t> and Vijay Kumar (2011) "Identification and Representation of </a:t>
            </a:r>
            <a:r>
              <a:rPr lang="en-US" dirty="0" err="1" smtClean="0"/>
              <a:t>Homotopy</a:t>
            </a:r>
            <a:r>
              <a:rPr lang="en-US" dirty="0" smtClean="0"/>
              <a:t> Classes of Trajectories for Search-based Path Planning in 3D". [Original title: "Identifying </a:t>
            </a:r>
            <a:r>
              <a:rPr lang="en-US" dirty="0" err="1" smtClean="0"/>
              <a:t>Homotopy</a:t>
            </a:r>
            <a:r>
              <a:rPr lang="en-US" dirty="0" smtClean="0"/>
              <a:t> Classes of Trajectories for Robot Exploration and Path Planning"]. In Proceedings of Robotics: Science and Systems. 27-30 June.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Search-based Path Planning with</a:t>
            </a:r>
            <a:br>
              <a:rPr lang="en-US" sz="2400" b="1" dirty="0" smtClean="0"/>
            </a:br>
            <a:r>
              <a:rPr lang="en-US" sz="2400" b="1" dirty="0" err="1" smtClean="0"/>
              <a:t>Homotopy</a:t>
            </a:r>
            <a:r>
              <a:rPr lang="en-US" sz="2400" b="1" dirty="0" smtClean="0"/>
              <a:t> Class Constraints</a:t>
            </a:r>
            <a:endParaRPr lang="en-US" sz="24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1066800" y="2438400"/>
            <a:ext cx="2590800" cy="1828800"/>
            <a:chOff x="914400" y="2438400"/>
            <a:chExt cx="2590800" cy="1828800"/>
          </a:xfrm>
        </p:grpSpPr>
        <p:sp>
          <p:nvSpPr>
            <p:cNvPr id="6" name="Rectangle 5"/>
            <p:cNvSpPr/>
            <p:nvPr/>
          </p:nvSpPr>
          <p:spPr>
            <a:xfrm>
              <a:off x="914400" y="2438400"/>
              <a:ext cx="762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Hexagon 6"/>
            <p:cNvSpPr/>
            <p:nvPr/>
          </p:nvSpPr>
          <p:spPr>
            <a:xfrm>
              <a:off x="2438400" y="3352800"/>
              <a:ext cx="106680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2153557">
              <a:off x="1957466" y="2646529"/>
              <a:ext cx="362982" cy="13363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reeform 11"/>
          <p:cNvSpPr/>
          <p:nvPr/>
        </p:nvSpPr>
        <p:spPr>
          <a:xfrm>
            <a:off x="1047345" y="2277893"/>
            <a:ext cx="2295727" cy="1608307"/>
          </a:xfrm>
          <a:custGeom>
            <a:avLst/>
            <a:gdLst>
              <a:gd name="connsiteX0" fmla="*/ 0 w 2295727"/>
              <a:gd name="connsiteY0" fmla="*/ 1608307 h 1608307"/>
              <a:gd name="connsiteX1" fmla="*/ 1459149 w 2295727"/>
              <a:gd name="connsiteY1" fmla="*/ 168613 h 1608307"/>
              <a:gd name="connsiteX2" fmla="*/ 2295727 w 2295727"/>
              <a:gd name="connsiteY2" fmla="*/ 596630 h 1608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727" h="1608307">
                <a:moveTo>
                  <a:pt x="0" y="1608307"/>
                </a:moveTo>
                <a:cubicBezTo>
                  <a:pt x="538264" y="972766"/>
                  <a:pt x="1076528" y="337226"/>
                  <a:pt x="1459149" y="168613"/>
                </a:cubicBezTo>
                <a:cubicBezTo>
                  <a:pt x="1841770" y="0"/>
                  <a:pt x="2068748" y="298315"/>
                  <a:pt x="2295727" y="596630"/>
                </a:cubicBezTo>
              </a:path>
            </a:pathLst>
          </a:cu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047750" y="2509838"/>
            <a:ext cx="2295525" cy="1376362"/>
          </a:xfrm>
          <a:custGeom>
            <a:avLst/>
            <a:gdLst>
              <a:gd name="connsiteX0" fmla="*/ 0 w 2295525"/>
              <a:gd name="connsiteY0" fmla="*/ 1376362 h 1376362"/>
              <a:gd name="connsiteX1" fmla="*/ 1533525 w 2295525"/>
              <a:gd name="connsiteY1" fmla="*/ 166687 h 1376362"/>
              <a:gd name="connsiteX2" fmla="*/ 2295525 w 2295525"/>
              <a:gd name="connsiteY2" fmla="*/ 376237 h 1376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525" h="1376362">
                <a:moveTo>
                  <a:pt x="0" y="1376362"/>
                </a:moveTo>
                <a:cubicBezTo>
                  <a:pt x="575469" y="854868"/>
                  <a:pt x="1150938" y="333374"/>
                  <a:pt x="1533525" y="166687"/>
                </a:cubicBezTo>
                <a:cubicBezTo>
                  <a:pt x="1916112" y="0"/>
                  <a:pt x="2105818" y="188118"/>
                  <a:pt x="2295525" y="3762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38225" y="2657475"/>
            <a:ext cx="2295525" cy="1646238"/>
          </a:xfrm>
          <a:custGeom>
            <a:avLst/>
            <a:gdLst>
              <a:gd name="connsiteX0" fmla="*/ 0 w 2295525"/>
              <a:gd name="connsiteY0" fmla="*/ 1228725 h 1646238"/>
              <a:gd name="connsiteX1" fmla="*/ 1171575 w 2295525"/>
              <a:gd name="connsiteY1" fmla="*/ 1476375 h 1646238"/>
              <a:gd name="connsiteX2" fmla="*/ 1781175 w 2295525"/>
              <a:gd name="connsiteY2" fmla="*/ 209550 h 1646238"/>
              <a:gd name="connsiteX3" fmla="*/ 2295525 w 2295525"/>
              <a:gd name="connsiteY3" fmla="*/ 219075 h 164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5525" h="1646238">
                <a:moveTo>
                  <a:pt x="0" y="1228725"/>
                </a:moveTo>
                <a:cubicBezTo>
                  <a:pt x="437356" y="1437481"/>
                  <a:pt x="874713" y="1646238"/>
                  <a:pt x="1171575" y="1476375"/>
                </a:cubicBezTo>
                <a:cubicBezTo>
                  <a:pt x="1468438" y="1306513"/>
                  <a:pt x="1593850" y="419100"/>
                  <a:pt x="1781175" y="209550"/>
                </a:cubicBezTo>
                <a:cubicBezTo>
                  <a:pt x="1968500" y="0"/>
                  <a:pt x="2132012" y="109537"/>
                  <a:pt x="2295525" y="2190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43000" y="4343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Trajectories in same </a:t>
            </a:r>
            <a:r>
              <a:rPr lang="en-US" sz="1600" dirty="0" err="1" smtClean="0"/>
              <a:t>homotopy</a:t>
            </a:r>
            <a:r>
              <a:rPr lang="en-US" sz="1600" dirty="0" smtClean="0"/>
              <a:t> </a:t>
            </a:r>
            <a:r>
              <a:rPr lang="en-US" sz="1600" dirty="0" err="1" smtClean="0"/>
              <a:t>classses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4343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Trajectories in different </a:t>
            </a:r>
            <a:r>
              <a:rPr lang="en-US" sz="1600" dirty="0" err="1" smtClean="0"/>
              <a:t>homotopy</a:t>
            </a:r>
            <a:r>
              <a:rPr lang="en-US" sz="1600" dirty="0" smtClean="0"/>
              <a:t> </a:t>
            </a:r>
            <a:r>
              <a:rPr lang="en-US" sz="1600" dirty="0" err="1" smtClean="0"/>
              <a:t>classses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Definition</a:t>
            </a:r>
            <a:endParaRPr lang="en-US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57800" y="2438400"/>
            <a:ext cx="2590800" cy="1828800"/>
            <a:chOff x="914400" y="2438400"/>
            <a:chExt cx="2590800" cy="1828800"/>
          </a:xfrm>
        </p:grpSpPr>
        <p:sp>
          <p:nvSpPr>
            <p:cNvPr id="20" name="Rectangle 19"/>
            <p:cNvSpPr/>
            <p:nvPr/>
          </p:nvSpPr>
          <p:spPr>
            <a:xfrm>
              <a:off x="914400" y="2438400"/>
              <a:ext cx="762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>
              <a:off x="2438400" y="3352800"/>
              <a:ext cx="106680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 rot="2153557">
              <a:off x="1957466" y="2646529"/>
              <a:ext cx="362982" cy="13363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Oval 22"/>
          <p:cNvSpPr/>
          <p:nvPr/>
        </p:nvSpPr>
        <p:spPr>
          <a:xfrm>
            <a:off x="5257800" y="3886200"/>
            <a:ext cx="76200" cy="762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05301" y="3949535"/>
            <a:ext cx="76200" cy="762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334000" y="3810000"/>
            <a:ext cx="76200" cy="762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376553" y="3889169"/>
            <a:ext cx="76200" cy="76200"/>
          </a:xfrm>
          <a:prstGeom prst="ellips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648200" y="2133600"/>
            <a:ext cx="914400" cy="1752600"/>
          </a:xfrm>
          <a:custGeom>
            <a:avLst/>
            <a:gdLst>
              <a:gd name="connsiteX0" fmla="*/ 540327 w 716478"/>
              <a:gd name="connsiteY0" fmla="*/ 1537854 h 1537854"/>
              <a:gd name="connsiteX1" fmla="*/ 635330 w 716478"/>
              <a:gd name="connsiteY1" fmla="*/ 1033153 h 1537854"/>
              <a:gd name="connsiteX2" fmla="*/ 53439 w 716478"/>
              <a:gd name="connsiteY2" fmla="*/ 552202 h 1537854"/>
              <a:gd name="connsiteX3" fmla="*/ 314696 w 716478"/>
              <a:gd name="connsiteY3" fmla="*/ 0 h 153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6478" h="1537854">
                <a:moveTo>
                  <a:pt x="540327" y="1537854"/>
                </a:moveTo>
                <a:cubicBezTo>
                  <a:pt x="628402" y="1367641"/>
                  <a:pt x="716478" y="1197428"/>
                  <a:pt x="635330" y="1033153"/>
                </a:cubicBezTo>
                <a:cubicBezTo>
                  <a:pt x="554182" y="868878"/>
                  <a:pt x="106878" y="724394"/>
                  <a:pt x="53439" y="552202"/>
                </a:cubicBezTo>
                <a:cubicBezTo>
                  <a:pt x="0" y="380010"/>
                  <a:pt x="157348" y="190005"/>
                  <a:pt x="314696" y="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292436" y="2339438"/>
            <a:ext cx="1567543" cy="1591294"/>
          </a:xfrm>
          <a:custGeom>
            <a:avLst/>
            <a:gdLst>
              <a:gd name="connsiteX0" fmla="*/ 0 w 1425039"/>
              <a:gd name="connsiteY0" fmla="*/ 1377538 h 1377538"/>
              <a:gd name="connsiteX1" fmla="*/ 570016 w 1425039"/>
              <a:gd name="connsiteY1" fmla="*/ 991590 h 1377538"/>
              <a:gd name="connsiteX2" fmla="*/ 896587 w 1425039"/>
              <a:gd name="connsiteY2" fmla="*/ 285008 h 1377538"/>
              <a:gd name="connsiteX3" fmla="*/ 1425039 w 1425039"/>
              <a:gd name="connsiteY3" fmla="*/ 0 h 137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039" h="1377538">
                <a:moveTo>
                  <a:pt x="0" y="1377538"/>
                </a:moveTo>
                <a:cubicBezTo>
                  <a:pt x="210292" y="1275608"/>
                  <a:pt x="420585" y="1173678"/>
                  <a:pt x="570016" y="991590"/>
                </a:cubicBezTo>
                <a:cubicBezTo>
                  <a:pt x="719447" y="809502"/>
                  <a:pt x="754083" y="450273"/>
                  <a:pt x="896587" y="285008"/>
                </a:cubicBezTo>
                <a:cubicBezTo>
                  <a:pt x="1039091" y="119743"/>
                  <a:pt x="1232065" y="59871"/>
                  <a:pt x="1425039" y="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417127" y="2933205"/>
            <a:ext cx="2137559" cy="1228106"/>
          </a:xfrm>
          <a:custGeom>
            <a:avLst/>
            <a:gdLst>
              <a:gd name="connsiteX0" fmla="*/ 0 w 2137559"/>
              <a:gd name="connsiteY0" fmla="*/ 991590 h 1228106"/>
              <a:gd name="connsiteX1" fmla="*/ 837211 w 2137559"/>
              <a:gd name="connsiteY1" fmla="*/ 1140031 h 1228106"/>
              <a:gd name="connsiteX2" fmla="*/ 1401289 w 2137559"/>
              <a:gd name="connsiteY2" fmla="*/ 463138 h 1228106"/>
              <a:gd name="connsiteX3" fmla="*/ 2137559 w 2137559"/>
              <a:gd name="connsiteY3" fmla="*/ 0 h 122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559" h="1228106">
                <a:moveTo>
                  <a:pt x="0" y="991590"/>
                </a:moveTo>
                <a:cubicBezTo>
                  <a:pt x="301831" y="1109848"/>
                  <a:pt x="603663" y="1228106"/>
                  <a:pt x="837211" y="1140031"/>
                </a:cubicBezTo>
                <a:cubicBezTo>
                  <a:pt x="1070759" y="1051956"/>
                  <a:pt x="1184564" y="653143"/>
                  <a:pt x="1401289" y="463138"/>
                </a:cubicBezTo>
                <a:cubicBezTo>
                  <a:pt x="1618014" y="273133"/>
                  <a:pt x="1877786" y="136566"/>
                  <a:pt x="2137559" y="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345875" y="3633849"/>
            <a:ext cx="2772889" cy="877785"/>
          </a:xfrm>
          <a:custGeom>
            <a:avLst/>
            <a:gdLst>
              <a:gd name="connsiteX0" fmla="*/ 0 w 2772889"/>
              <a:gd name="connsiteY0" fmla="*/ 362198 h 877785"/>
              <a:gd name="connsiteX1" fmla="*/ 985652 w 2772889"/>
              <a:gd name="connsiteY1" fmla="*/ 777834 h 877785"/>
              <a:gd name="connsiteX2" fmla="*/ 2470068 w 2772889"/>
              <a:gd name="connsiteY2" fmla="*/ 748146 h 877785"/>
              <a:gd name="connsiteX3" fmla="*/ 2772889 w 2772889"/>
              <a:gd name="connsiteY3" fmla="*/ 0 h 87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2889" h="877785">
                <a:moveTo>
                  <a:pt x="0" y="362198"/>
                </a:moveTo>
                <a:cubicBezTo>
                  <a:pt x="286987" y="537853"/>
                  <a:pt x="573974" y="713509"/>
                  <a:pt x="985652" y="777834"/>
                </a:cubicBezTo>
                <a:cubicBezTo>
                  <a:pt x="1397330" y="842159"/>
                  <a:pt x="2172195" y="877785"/>
                  <a:pt x="2470068" y="748146"/>
                </a:cubicBezTo>
                <a:cubicBezTo>
                  <a:pt x="2767941" y="618507"/>
                  <a:pt x="2770415" y="309253"/>
                  <a:pt x="2772889" y="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648200" y="4495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Deploying multiple agents for: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Searching/exploring the map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Pursuing an agent with uncertain paths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42672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Motivational Example</a:t>
            </a:r>
            <a:endParaRPr lang="en-US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9600" y="5505271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applications: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Predicting possible paths of an agent with uncertainty in behaviors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Avoid high-risk regions and </a:t>
            </a:r>
            <a:r>
              <a:rPr lang="en-US" dirty="0" err="1" smtClean="0"/>
              <a:t>homotopy</a:t>
            </a:r>
            <a:r>
              <a:rPr lang="en-US" dirty="0" smtClean="0"/>
              <a:t> classes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Follow a known </a:t>
            </a:r>
            <a:r>
              <a:rPr lang="en-US" dirty="0" err="1" smtClean="0"/>
              <a:t>homotopy</a:t>
            </a:r>
            <a:r>
              <a:rPr lang="en-US" dirty="0" smtClean="0"/>
              <a:t> class in order to perform certain tasks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1000" y="1002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Subhrajit Bhattacharya          Vijay Kumar          Maxim </a:t>
            </a:r>
            <a:r>
              <a:rPr lang="en-US" b="1" dirty="0" err="1" smtClean="0">
                <a:solidFill>
                  <a:srgbClr val="002060"/>
                </a:solidFill>
              </a:rPr>
              <a:t>Likhachev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772" y="76200"/>
            <a:ext cx="2093828" cy="646331"/>
            <a:chOff x="-3373018" y="1988403"/>
            <a:chExt cx="2947194" cy="909752"/>
          </a:xfrm>
        </p:grpSpPr>
        <p:grpSp>
          <p:nvGrpSpPr>
            <p:cNvPr id="35" name="Group 267"/>
            <p:cNvGrpSpPr/>
            <p:nvPr/>
          </p:nvGrpSpPr>
          <p:grpSpPr>
            <a:xfrm>
              <a:off x="-3265762" y="1988403"/>
              <a:ext cx="2839938" cy="909752"/>
              <a:chOff x="1257913" y="1378602"/>
              <a:chExt cx="5828687" cy="1867176"/>
            </a:xfrm>
          </p:grpSpPr>
          <p:pic>
            <p:nvPicPr>
              <p:cNvPr id="36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57913" y="1666502"/>
                <a:ext cx="1104286" cy="1238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2438402" y="1378602"/>
                <a:ext cx="4648198" cy="1867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University of</a:t>
                </a:r>
                <a:b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Pennsylvania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-3373018" y="2077252"/>
              <a:ext cx="2819400" cy="7620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543800" y="-1"/>
            <a:ext cx="1554483" cy="838201"/>
            <a:chOff x="10332717" y="1676400"/>
            <a:chExt cx="1554483" cy="838201"/>
          </a:xfrm>
        </p:grpSpPr>
        <p:grpSp>
          <p:nvGrpSpPr>
            <p:cNvPr id="41" name="Group 272"/>
            <p:cNvGrpSpPr/>
            <p:nvPr/>
          </p:nvGrpSpPr>
          <p:grpSpPr>
            <a:xfrm>
              <a:off x="10332717" y="1676401"/>
              <a:ext cx="1554480" cy="838200"/>
              <a:chOff x="28346400" y="1371602"/>
              <a:chExt cx="1891966" cy="1020177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28346400" y="1371602"/>
                <a:ext cx="1891966" cy="711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2"/>
                    </a:solidFill>
                    <a:latin typeface="Garamond" pitchFamily="18" charset="0"/>
                  </a:rPr>
                  <a:t>GRASP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8422601" y="1829884"/>
                <a:ext cx="1815765" cy="561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/>
                    </a:solidFill>
                    <a:latin typeface="Garamond" pitchFamily="18" charset="0"/>
                  </a:rPr>
                  <a:t>L</a:t>
                </a:r>
                <a:r>
                  <a:rPr lang="en-US" sz="1400" dirty="0" smtClean="0">
                    <a:solidFill>
                      <a:schemeClr val="tx2"/>
                    </a:solidFill>
                    <a:latin typeface="Garamond" pitchFamily="18" charset="0"/>
                  </a:rPr>
                  <a:t>ABORATORY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44" name="Rectangle 43"/>
            <p:cNvSpPr/>
            <p:nvPr/>
          </p:nvSpPr>
          <p:spPr>
            <a:xfrm>
              <a:off x="10363200" y="1676400"/>
              <a:ext cx="1524000" cy="8382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C 0.00173 -0.01319 0.02291 -0.05231 0.01076 -0.07893 C -0.00139 -0.10555 -0.0625 -0.13449 -0.0724 -0.15949 C -0.08229 -0.18449 -0.0533 -0.21481 -0.04827 -0.2294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-11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0.01146 -0.01065 0.05087 -0.03287 0.06841 -0.06319 C 0.08594 -0.09352 0.09236 -0.15602 0.10486 -0.18171 C 0.11736 -0.20741 0.13507 -0.21041 0.14306 -0.21805 " pathEditMode="relative" rAng="0" ptsTypes="aa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10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7 C 0.01476 0.00324 0.06476 0.03518 0.09046 0.02222 C 0.11615 0.00925 0.13455 -0.05325 0.15417 -0.07825 C 0.17379 -0.10325 0.19671 -0.11783 0.20782 -0.12825 " pathEditMode="relative" rAng="0" ptsTypes="aa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C 0.01528 0.00949 0.04827 0.04676 0.09184 0.05741 C 0.13542 0.06806 0.22639 0.07246 0.26129 0.06343 C 0.29618 0.0544 0.29323 0.01574 0.30156 0.00301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1" animBg="1"/>
      <p:bldP spid="15" grpId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381000" y="457200"/>
            <a:ext cx="8382000" cy="1752600"/>
          </a:xfrm>
          <a:prstGeom prst="roundRect">
            <a:avLst/>
          </a:prstGeom>
          <a:solidFill>
            <a:srgbClr val="00B050">
              <a:alpha val="5000"/>
            </a:srgbClr>
          </a:solidFill>
          <a:ln>
            <a:solidFill>
              <a:srgbClr val="00B050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2286000"/>
            <a:ext cx="883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</a:rPr>
              <a:t>Our approach: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Exploit theorems from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Complex analysis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Cauchy Integral Theorem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Residue Theorem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596825"/>
            <a:ext cx="1600200" cy="1588"/>
          </a:xfrm>
          <a:prstGeom prst="line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05000" y="4548426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</a:t>
            </a:r>
            <a:endParaRPr lang="en-US" sz="1200" b="1" dirty="0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-114300" y="4025325"/>
            <a:ext cx="1447800" cy="1588"/>
          </a:xfrm>
          <a:prstGeom prst="line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3176826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Im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482542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Represent the X-Y plane by a </a:t>
            </a:r>
            <a:r>
              <a:rPr lang="en-US" sz="1600" b="1" dirty="0" smtClean="0"/>
              <a:t>complex plane</a:t>
            </a:r>
            <a:endParaRPr lang="en-US" sz="16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755515" y="3463047"/>
            <a:ext cx="1149485" cy="981378"/>
            <a:chOff x="755515" y="2320047"/>
            <a:chExt cx="1149485" cy="981378"/>
          </a:xfrm>
        </p:grpSpPr>
        <p:sp>
          <p:nvSpPr>
            <p:cNvPr id="6" name="Rectangle 5"/>
            <p:cNvSpPr/>
            <p:nvPr/>
          </p:nvSpPr>
          <p:spPr>
            <a:xfrm>
              <a:off x="755515" y="2320047"/>
              <a:ext cx="4572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20616520">
              <a:off x="1025107" y="2764953"/>
              <a:ext cx="8382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/>
            <p:cNvSpPr/>
            <p:nvPr/>
          </p:nvSpPr>
          <p:spPr>
            <a:xfrm>
              <a:off x="1600200" y="2996625"/>
              <a:ext cx="304800" cy="3048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143000" y="3200400"/>
              <a:ext cx="49427" cy="617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Triangle 16"/>
            <p:cNvSpPr/>
            <p:nvPr/>
          </p:nvSpPr>
          <p:spPr>
            <a:xfrm>
              <a:off x="1600200" y="2438400"/>
              <a:ext cx="108679" cy="45719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914400" y="3657600"/>
            <a:ext cx="61274" cy="6127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524000" y="3901126"/>
            <a:ext cx="61274" cy="6127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691326" y="4282126"/>
            <a:ext cx="61274" cy="6127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933450" y="3257550"/>
            <a:ext cx="809625" cy="428625"/>
          </a:xfrm>
          <a:custGeom>
            <a:avLst/>
            <a:gdLst>
              <a:gd name="connsiteX0" fmla="*/ 9525 w 809625"/>
              <a:gd name="connsiteY0" fmla="*/ 428625 h 428625"/>
              <a:gd name="connsiteX1" fmla="*/ 133350 w 809625"/>
              <a:gd name="connsiteY1" fmla="*/ 95250 h 428625"/>
              <a:gd name="connsiteX2" fmla="*/ 809625 w 809625"/>
              <a:gd name="connsiteY2" fmla="*/ 0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428625">
                <a:moveTo>
                  <a:pt x="9525" y="428625"/>
                </a:moveTo>
                <a:cubicBezTo>
                  <a:pt x="4762" y="297656"/>
                  <a:pt x="0" y="166687"/>
                  <a:pt x="133350" y="95250"/>
                </a:cubicBezTo>
                <a:cubicBezTo>
                  <a:pt x="266700" y="23813"/>
                  <a:pt x="538162" y="11906"/>
                  <a:pt x="809625" y="0"/>
                </a:cubicBezTo>
              </a:path>
            </a:pathLst>
          </a:custGeom>
          <a:ln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581509" y="3719423"/>
            <a:ext cx="437072" cy="236747"/>
          </a:xfrm>
          <a:custGeom>
            <a:avLst/>
            <a:gdLst>
              <a:gd name="connsiteX0" fmla="*/ 0 w 437072"/>
              <a:gd name="connsiteY0" fmla="*/ 212785 h 236747"/>
              <a:gd name="connsiteX1" fmla="*/ 339306 w 437072"/>
              <a:gd name="connsiteY1" fmla="*/ 201283 h 236747"/>
              <a:gd name="connsiteX2" fmla="*/ 437072 w 437072"/>
              <a:gd name="connsiteY2" fmla="*/ 0 h 236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072" h="236747">
                <a:moveTo>
                  <a:pt x="0" y="212785"/>
                </a:moveTo>
                <a:cubicBezTo>
                  <a:pt x="133230" y="224766"/>
                  <a:pt x="266461" y="236747"/>
                  <a:pt x="339306" y="201283"/>
                </a:cubicBezTo>
                <a:cubicBezTo>
                  <a:pt x="412151" y="165819"/>
                  <a:pt x="424611" y="82909"/>
                  <a:pt x="437072" y="0"/>
                </a:cubicBezTo>
              </a:path>
            </a:pathLst>
          </a:cu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736785" y="4087483"/>
            <a:ext cx="350807" cy="233872"/>
          </a:xfrm>
          <a:custGeom>
            <a:avLst/>
            <a:gdLst>
              <a:gd name="connsiteX0" fmla="*/ 0 w 350807"/>
              <a:gd name="connsiteY0" fmla="*/ 230038 h 233872"/>
              <a:gd name="connsiteX1" fmla="*/ 195532 w 350807"/>
              <a:gd name="connsiteY1" fmla="*/ 195532 h 233872"/>
              <a:gd name="connsiteX2" fmla="*/ 350807 w 350807"/>
              <a:gd name="connsiteY2" fmla="*/ 0 h 233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807" h="233872">
                <a:moveTo>
                  <a:pt x="0" y="230038"/>
                </a:moveTo>
                <a:cubicBezTo>
                  <a:pt x="68532" y="231955"/>
                  <a:pt x="137064" y="233872"/>
                  <a:pt x="195532" y="195532"/>
                </a:cubicBezTo>
                <a:cubicBezTo>
                  <a:pt x="254000" y="157192"/>
                  <a:pt x="302403" y="78596"/>
                  <a:pt x="350807" y="0"/>
                </a:cubicBezTo>
              </a:path>
            </a:pathLst>
          </a:custGeom>
          <a:ln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6764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i="1" dirty="0" smtClean="0">
                <a:latin typeface="Times New Roman"/>
                <a:cs typeface="Times New Roman"/>
              </a:rPr>
              <a:t>ζ</a:t>
            </a:r>
            <a:r>
              <a:rPr lang="en-US" sz="1200" b="1" baseline="-25000" dirty="0" smtClean="0">
                <a:latin typeface="Times New Roman"/>
                <a:cs typeface="Times New Roman"/>
              </a:rPr>
              <a:t>1</a:t>
            </a:r>
            <a:endParaRPr lang="en-US" sz="1200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905000" y="3456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i="1" dirty="0" smtClean="0">
                <a:latin typeface="Times New Roman"/>
                <a:cs typeface="Times New Roman"/>
              </a:rPr>
              <a:t>ζ</a:t>
            </a:r>
            <a:r>
              <a:rPr lang="en-US" sz="1200" b="1" baseline="-25000" dirty="0" smtClean="0">
                <a:latin typeface="Times New Roman"/>
                <a:cs typeface="Times New Roman"/>
              </a:rPr>
              <a:t>2</a:t>
            </a:r>
            <a:endParaRPr lang="en-US" sz="1200" b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1981200" y="3837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i="1" dirty="0" smtClean="0">
                <a:latin typeface="Times New Roman"/>
                <a:cs typeface="Times New Roman"/>
              </a:rPr>
              <a:t>ζ</a:t>
            </a:r>
            <a:r>
              <a:rPr lang="en-US" sz="1200" b="1" baseline="-25000" dirty="0" smtClean="0">
                <a:latin typeface="Times New Roman"/>
                <a:cs typeface="Times New Roman"/>
              </a:rPr>
              <a:t>3</a:t>
            </a:r>
            <a:endParaRPr lang="en-US" sz="1200" b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" y="5663625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Place “representative points” in </a:t>
            </a:r>
            <a:r>
              <a:rPr lang="en-US" sz="1600" i="1" dirty="0" smtClean="0"/>
              <a:t>significant</a:t>
            </a:r>
            <a:r>
              <a:rPr lang="en-US" sz="1600" dirty="0" smtClean="0"/>
              <a:t> obstacles</a:t>
            </a:r>
            <a:endParaRPr lang="en-US" sz="1600" b="1" dirty="0"/>
          </a:p>
        </p:txBody>
      </p:sp>
      <p:sp>
        <p:nvSpPr>
          <p:cNvPr id="38" name="Down Arrow 37"/>
          <p:cNvSpPr/>
          <p:nvPr/>
        </p:nvSpPr>
        <p:spPr>
          <a:xfrm>
            <a:off x="1219200" y="5410200"/>
            <a:ext cx="228600" cy="304800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401360"/>
            <a:ext cx="3352800" cy="56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TextBox 38"/>
          <p:cNvSpPr txBox="1"/>
          <p:nvPr/>
        </p:nvSpPr>
        <p:spPr>
          <a:xfrm>
            <a:off x="2819400" y="4267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Define an </a:t>
            </a:r>
            <a:r>
              <a:rPr lang="en-US" sz="1600" i="1" dirty="0" smtClean="0"/>
              <a:t>Obstacle Marker function </a:t>
            </a:r>
            <a:r>
              <a:rPr lang="en-US" sz="1600" dirty="0" smtClean="0"/>
              <a:t>such that it is </a:t>
            </a:r>
            <a:r>
              <a:rPr lang="en-US" sz="1600" b="1" dirty="0" smtClean="0"/>
              <a:t>Complex Analytic </a:t>
            </a:r>
            <a:r>
              <a:rPr lang="en-US" sz="1600" dirty="0" smtClean="0"/>
              <a:t>everywhere, except for the </a:t>
            </a:r>
            <a:r>
              <a:rPr lang="en-US" sz="1600" i="1" dirty="0" smtClean="0"/>
              <a:t>representative points</a:t>
            </a:r>
            <a:endParaRPr lang="en-US" sz="1600" i="1" dirty="0"/>
          </a:p>
        </p:txBody>
      </p:sp>
      <p:sp>
        <p:nvSpPr>
          <p:cNvPr id="40" name="Down Arrow 39"/>
          <p:cNvSpPr/>
          <p:nvPr/>
        </p:nvSpPr>
        <p:spPr>
          <a:xfrm rot="13365011">
            <a:off x="2833410" y="5127870"/>
            <a:ext cx="304800" cy="609600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600200" y="4572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To plan for </a:t>
            </a:r>
            <a:r>
              <a:rPr lang="en-US" b="1" dirty="0" smtClean="0"/>
              <a:t>optimal cost paths</a:t>
            </a:r>
            <a:r>
              <a:rPr lang="en-US" dirty="0" smtClean="0"/>
              <a:t> (cost being any </a:t>
            </a:r>
            <a:r>
              <a:rPr lang="en-US" b="1" dirty="0" smtClean="0"/>
              <a:t>arbitrary cost function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within a particular </a:t>
            </a:r>
            <a:r>
              <a:rPr lang="en-US" dirty="0" err="1" smtClean="0"/>
              <a:t>homotopy</a:t>
            </a:r>
            <a:r>
              <a:rPr lang="en-US" dirty="0" smtClean="0"/>
              <a:t> class</a:t>
            </a:r>
            <a:br>
              <a:rPr lang="en-US" dirty="0" smtClean="0"/>
            </a:br>
            <a:r>
              <a:rPr lang="en-US" dirty="0" smtClean="0"/>
              <a:t>                or to avoid certain </a:t>
            </a:r>
            <a:r>
              <a:rPr lang="en-US" dirty="0" err="1" smtClean="0"/>
              <a:t>homotopy</a:t>
            </a:r>
            <a:r>
              <a:rPr lang="en-US" dirty="0" smtClean="0"/>
              <a:t> classes.</a:t>
            </a:r>
          </a:p>
          <a:p>
            <a:r>
              <a:rPr lang="en-US" dirty="0" smtClean="0"/>
              <a:t>    With </a:t>
            </a:r>
            <a:r>
              <a:rPr lang="en-US" b="1" dirty="0" smtClean="0"/>
              <a:t>Efficient </a:t>
            </a:r>
            <a:r>
              <a:rPr lang="en-US" dirty="0" smtClean="0"/>
              <a:t>representation</a:t>
            </a:r>
            <a:r>
              <a:rPr lang="en-US" b="1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homotopy</a:t>
            </a:r>
            <a:r>
              <a:rPr lang="en-US" dirty="0" smtClean="0"/>
              <a:t> classes and</a:t>
            </a:r>
            <a:br>
              <a:rPr lang="en-US" dirty="0" smtClean="0"/>
            </a:br>
            <a:r>
              <a:rPr lang="en-US" dirty="0" smtClean="0"/>
              <a:t>            efficient planning in </a:t>
            </a:r>
            <a:r>
              <a:rPr lang="en-US" b="1" dirty="0" smtClean="0"/>
              <a:t>arbitrary graph representations </a:t>
            </a:r>
            <a:r>
              <a:rPr lang="en-US" dirty="0" smtClean="0"/>
              <a:t>and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</a:t>
            </a:r>
            <a:r>
              <a:rPr lang="en-US" dirty="0" smtClean="0"/>
              <a:t> using </a:t>
            </a:r>
            <a:r>
              <a:rPr lang="en-US" b="1" dirty="0" smtClean="0"/>
              <a:t>any standard graph search algorithm.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57200" y="838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Goal:</a:t>
            </a:r>
            <a:endParaRPr lang="en-US" sz="28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705600" y="3200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Consequence:</a:t>
            </a:r>
            <a:endParaRPr lang="en-US" sz="2400" b="1" dirty="0"/>
          </a:p>
        </p:txBody>
      </p:sp>
      <p:grpSp>
        <p:nvGrpSpPr>
          <p:cNvPr id="51" name="Group 50"/>
          <p:cNvGrpSpPr/>
          <p:nvPr/>
        </p:nvGrpSpPr>
        <p:grpSpPr>
          <a:xfrm>
            <a:off x="7162800" y="3895422"/>
            <a:ext cx="1149485" cy="981378"/>
            <a:chOff x="755515" y="2320047"/>
            <a:chExt cx="1149485" cy="981378"/>
          </a:xfrm>
        </p:grpSpPr>
        <p:sp>
          <p:nvSpPr>
            <p:cNvPr id="52" name="Rectangle 51"/>
            <p:cNvSpPr/>
            <p:nvPr/>
          </p:nvSpPr>
          <p:spPr>
            <a:xfrm>
              <a:off x="755515" y="2320047"/>
              <a:ext cx="4572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 rot="20616520">
              <a:off x="1025107" y="2764953"/>
              <a:ext cx="8382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>
              <a:off x="1600200" y="2996625"/>
              <a:ext cx="304800" cy="3048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143000" y="3200400"/>
              <a:ext cx="49427" cy="617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ight Triangle 55"/>
            <p:cNvSpPr/>
            <p:nvPr/>
          </p:nvSpPr>
          <p:spPr>
            <a:xfrm>
              <a:off x="1600200" y="2438400"/>
              <a:ext cx="108679" cy="45719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Freeform 58"/>
          <p:cNvSpPr/>
          <p:nvPr/>
        </p:nvSpPr>
        <p:spPr>
          <a:xfrm>
            <a:off x="7096636" y="4045662"/>
            <a:ext cx="1244476" cy="628929"/>
          </a:xfrm>
          <a:custGeom>
            <a:avLst/>
            <a:gdLst>
              <a:gd name="connsiteX0" fmla="*/ 0 w 1244476"/>
              <a:gd name="connsiteY0" fmla="*/ 628929 h 628929"/>
              <a:gd name="connsiteX1" fmla="*/ 499575 w 1244476"/>
              <a:gd name="connsiteY1" fmla="*/ 321156 h 628929"/>
              <a:gd name="connsiteX2" fmla="*/ 1106201 w 1244476"/>
              <a:gd name="connsiteY2" fmla="*/ 191801 h 628929"/>
              <a:gd name="connsiteX3" fmla="*/ 1244476 w 1244476"/>
              <a:gd name="connsiteY3" fmla="*/ 0 h 628929"/>
              <a:gd name="connsiteX0" fmla="*/ 0 w 1244476"/>
              <a:gd name="connsiteY0" fmla="*/ 628929 h 628929"/>
              <a:gd name="connsiteX1" fmla="*/ 499575 w 1244476"/>
              <a:gd name="connsiteY1" fmla="*/ 321156 h 628929"/>
              <a:gd name="connsiteX2" fmla="*/ 1083899 w 1244476"/>
              <a:gd name="connsiteY2" fmla="*/ 170985 h 628929"/>
              <a:gd name="connsiteX3" fmla="*/ 1244476 w 1244476"/>
              <a:gd name="connsiteY3" fmla="*/ 0 h 628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4476" h="628929">
                <a:moveTo>
                  <a:pt x="0" y="628929"/>
                </a:moveTo>
                <a:cubicBezTo>
                  <a:pt x="157604" y="511470"/>
                  <a:pt x="318925" y="397480"/>
                  <a:pt x="499575" y="321156"/>
                </a:cubicBezTo>
                <a:cubicBezTo>
                  <a:pt x="680225" y="244832"/>
                  <a:pt x="959749" y="224511"/>
                  <a:pt x="1083899" y="170985"/>
                </a:cubicBezTo>
                <a:cubicBezTo>
                  <a:pt x="1208049" y="117459"/>
                  <a:pt x="1237413" y="69137"/>
                  <a:pt x="1244476" y="0"/>
                </a:cubicBezTo>
              </a:path>
            </a:pathLst>
          </a:cu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101097" y="4050123"/>
            <a:ext cx="1240015" cy="615547"/>
          </a:xfrm>
          <a:custGeom>
            <a:avLst/>
            <a:gdLst>
              <a:gd name="connsiteX0" fmla="*/ 0 w 1240015"/>
              <a:gd name="connsiteY0" fmla="*/ 615547 h 615547"/>
              <a:gd name="connsiteX1" fmla="*/ 187340 w 1240015"/>
              <a:gd name="connsiteY1" fmla="*/ 245327 h 615547"/>
              <a:gd name="connsiteX2" fmla="*/ 793966 w 1240015"/>
              <a:gd name="connsiteY2" fmla="*/ 173959 h 615547"/>
              <a:gd name="connsiteX3" fmla="*/ 1240015 w 1240015"/>
              <a:gd name="connsiteY3" fmla="*/ 0 h 615547"/>
              <a:gd name="connsiteX0" fmla="*/ 0 w 1240015"/>
              <a:gd name="connsiteY0" fmla="*/ 615547 h 615547"/>
              <a:gd name="connsiteX1" fmla="*/ 187340 w 1240015"/>
              <a:gd name="connsiteY1" fmla="*/ 245327 h 615547"/>
              <a:gd name="connsiteX2" fmla="*/ 827048 w 1240015"/>
              <a:gd name="connsiteY2" fmla="*/ 122292 h 615547"/>
              <a:gd name="connsiteX3" fmla="*/ 1240015 w 1240015"/>
              <a:gd name="connsiteY3" fmla="*/ 0 h 615547"/>
              <a:gd name="connsiteX0" fmla="*/ 0 w 1240015"/>
              <a:gd name="connsiteY0" fmla="*/ 615547 h 615547"/>
              <a:gd name="connsiteX1" fmla="*/ 178419 w 1240015"/>
              <a:gd name="connsiteY1" fmla="*/ 318182 h 615547"/>
              <a:gd name="connsiteX2" fmla="*/ 827048 w 1240015"/>
              <a:gd name="connsiteY2" fmla="*/ 122292 h 615547"/>
              <a:gd name="connsiteX3" fmla="*/ 1240015 w 1240015"/>
              <a:gd name="connsiteY3" fmla="*/ 0 h 6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0015" h="615547">
                <a:moveTo>
                  <a:pt x="0" y="615547"/>
                </a:moveTo>
                <a:cubicBezTo>
                  <a:pt x="27506" y="467236"/>
                  <a:pt x="40578" y="400391"/>
                  <a:pt x="178419" y="318182"/>
                </a:cubicBezTo>
                <a:cubicBezTo>
                  <a:pt x="316260" y="235973"/>
                  <a:pt x="650115" y="175322"/>
                  <a:pt x="827048" y="122292"/>
                </a:cubicBezTo>
                <a:cubicBezTo>
                  <a:pt x="1003981" y="69262"/>
                  <a:pt x="1104713" y="66535"/>
                  <a:pt x="1240015" y="0"/>
                </a:cubicBezTo>
              </a:path>
            </a:pathLst>
          </a:custGeom>
          <a:ln w="15875">
            <a:solidFill>
              <a:schemeClr val="accent2">
                <a:lumMod val="50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095893" y="4051610"/>
            <a:ext cx="1305312" cy="697571"/>
          </a:xfrm>
          <a:custGeom>
            <a:avLst/>
            <a:gdLst>
              <a:gd name="connsiteX0" fmla="*/ 0 w 1305312"/>
              <a:gd name="connsiteY0" fmla="*/ 613317 h 697571"/>
              <a:gd name="connsiteX1" fmla="*/ 628185 w 1305312"/>
              <a:gd name="connsiteY1" fmla="*/ 665356 h 697571"/>
              <a:gd name="connsiteX2" fmla="*/ 1085385 w 1305312"/>
              <a:gd name="connsiteY2" fmla="*/ 420029 h 697571"/>
              <a:gd name="connsiteX3" fmla="*/ 1278673 w 1305312"/>
              <a:gd name="connsiteY3" fmla="*/ 319668 h 697571"/>
              <a:gd name="connsiteX4" fmla="*/ 1245219 w 1305312"/>
              <a:gd name="connsiteY4" fmla="*/ 0 h 69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312" h="697571">
                <a:moveTo>
                  <a:pt x="0" y="613317"/>
                </a:moveTo>
                <a:cubicBezTo>
                  <a:pt x="223644" y="655444"/>
                  <a:pt x="447288" y="697571"/>
                  <a:pt x="628185" y="665356"/>
                </a:cubicBezTo>
                <a:cubicBezTo>
                  <a:pt x="809083" y="633141"/>
                  <a:pt x="976970" y="477644"/>
                  <a:pt x="1085385" y="420029"/>
                </a:cubicBezTo>
                <a:cubicBezTo>
                  <a:pt x="1193800" y="362414"/>
                  <a:pt x="1252034" y="389673"/>
                  <a:pt x="1278673" y="319668"/>
                </a:cubicBezTo>
                <a:cubicBezTo>
                  <a:pt x="1305312" y="249663"/>
                  <a:pt x="1275265" y="124831"/>
                  <a:pt x="1245219" y="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696200" y="3581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Times New Roman"/>
                <a:cs typeface="Times New Roman"/>
              </a:rPr>
              <a:t>τ</a:t>
            </a:r>
            <a:r>
              <a:rPr lang="en-US" sz="1200" baseline="-25000" dirty="0" smtClean="0">
                <a:latin typeface="Times New Roman"/>
                <a:cs typeface="Times New Roman"/>
              </a:rPr>
              <a:t>1</a:t>
            </a:r>
            <a:endParaRPr lang="en-US" sz="1200" baseline="-25000" dirty="0"/>
          </a:p>
        </p:txBody>
      </p:sp>
      <p:sp>
        <p:nvSpPr>
          <p:cNvPr id="63" name="Freeform 62"/>
          <p:cNvSpPr/>
          <p:nvPr/>
        </p:nvSpPr>
        <p:spPr>
          <a:xfrm>
            <a:off x="7780338" y="3790950"/>
            <a:ext cx="58737" cy="390525"/>
          </a:xfrm>
          <a:custGeom>
            <a:avLst/>
            <a:gdLst>
              <a:gd name="connsiteX0" fmla="*/ 49212 w 58737"/>
              <a:gd name="connsiteY0" fmla="*/ 0 h 390525"/>
              <a:gd name="connsiteX1" fmla="*/ 1587 w 58737"/>
              <a:gd name="connsiteY1" fmla="*/ 171450 h 390525"/>
              <a:gd name="connsiteX2" fmla="*/ 58737 w 58737"/>
              <a:gd name="connsiteY2" fmla="*/ 390525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737" h="390525">
                <a:moveTo>
                  <a:pt x="49212" y="0"/>
                </a:moveTo>
                <a:cubicBezTo>
                  <a:pt x="24606" y="53181"/>
                  <a:pt x="0" y="106363"/>
                  <a:pt x="1587" y="171450"/>
                </a:cubicBezTo>
                <a:cubicBezTo>
                  <a:pt x="3174" y="236537"/>
                  <a:pt x="30955" y="313531"/>
                  <a:pt x="58737" y="390525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077200" y="36854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Times New Roman"/>
                <a:cs typeface="Times New Roman"/>
              </a:rPr>
              <a:t>τ</a:t>
            </a:r>
            <a:r>
              <a:rPr lang="en-US" sz="1200" baseline="-25000" dirty="0" smtClean="0">
                <a:latin typeface="Times New Roman"/>
                <a:cs typeface="Times New Roman"/>
              </a:rPr>
              <a:t>2</a:t>
            </a:r>
            <a:endParaRPr lang="en-US" sz="1200" baseline="-25000" dirty="0"/>
          </a:p>
        </p:txBody>
      </p:sp>
      <p:sp>
        <p:nvSpPr>
          <p:cNvPr id="65" name="Freeform 64"/>
          <p:cNvSpPr/>
          <p:nvPr/>
        </p:nvSpPr>
        <p:spPr>
          <a:xfrm>
            <a:off x="8096250" y="3905250"/>
            <a:ext cx="104775" cy="333375"/>
          </a:xfrm>
          <a:custGeom>
            <a:avLst/>
            <a:gdLst>
              <a:gd name="connsiteX0" fmla="*/ 104775 w 104775"/>
              <a:gd name="connsiteY0" fmla="*/ 0 h 333375"/>
              <a:gd name="connsiteX1" fmla="*/ 85725 w 104775"/>
              <a:gd name="connsiteY1" fmla="*/ 123825 h 333375"/>
              <a:gd name="connsiteX2" fmla="*/ 0 w 104775"/>
              <a:gd name="connsiteY2" fmla="*/ 333375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775" h="333375">
                <a:moveTo>
                  <a:pt x="104775" y="0"/>
                </a:moveTo>
                <a:cubicBezTo>
                  <a:pt x="103981" y="34131"/>
                  <a:pt x="103188" y="68262"/>
                  <a:pt x="85725" y="123825"/>
                </a:cubicBezTo>
                <a:cubicBezTo>
                  <a:pt x="68262" y="179388"/>
                  <a:pt x="34131" y="256381"/>
                  <a:pt x="0" y="333375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382000" y="43712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Times New Roman"/>
                <a:cs typeface="Times New Roman"/>
              </a:rPr>
              <a:t>τ</a:t>
            </a:r>
            <a:r>
              <a:rPr lang="en-US" sz="1200" baseline="-25000" dirty="0" smtClean="0">
                <a:latin typeface="Times New Roman"/>
                <a:cs typeface="Times New Roman"/>
              </a:rPr>
              <a:t>3</a:t>
            </a:r>
            <a:endParaRPr lang="en-US" sz="1200" baseline="-25000" dirty="0"/>
          </a:p>
        </p:txBody>
      </p:sp>
      <p:sp>
        <p:nvSpPr>
          <p:cNvPr id="67" name="Freeform 66"/>
          <p:cNvSpPr/>
          <p:nvPr/>
        </p:nvSpPr>
        <p:spPr>
          <a:xfrm>
            <a:off x="8286750" y="4429125"/>
            <a:ext cx="171450" cy="133350"/>
          </a:xfrm>
          <a:custGeom>
            <a:avLst/>
            <a:gdLst>
              <a:gd name="connsiteX0" fmla="*/ 171450 w 171450"/>
              <a:gd name="connsiteY0" fmla="*/ 114300 h 133350"/>
              <a:gd name="connsiteX1" fmla="*/ 47625 w 171450"/>
              <a:gd name="connsiteY1" fmla="*/ 114300 h 133350"/>
              <a:gd name="connsiteX2" fmla="*/ 0 w 171450"/>
              <a:gd name="connsiteY2" fmla="*/ 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133350">
                <a:moveTo>
                  <a:pt x="171450" y="114300"/>
                </a:moveTo>
                <a:cubicBezTo>
                  <a:pt x="123825" y="123825"/>
                  <a:pt x="76200" y="133350"/>
                  <a:pt x="47625" y="114300"/>
                </a:cubicBezTo>
                <a:cubicBezTo>
                  <a:pt x="19050" y="95250"/>
                  <a:pt x="9525" y="47625"/>
                  <a:pt x="0" y="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5203480" y="5181600"/>
            <a:ext cx="968720" cy="612577"/>
            <a:chOff x="6400800" y="5181600"/>
            <a:chExt cx="968720" cy="61257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00800" y="5181600"/>
              <a:ext cx="96872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9" name="Rectangle 68"/>
            <p:cNvSpPr/>
            <p:nvPr/>
          </p:nvSpPr>
          <p:spPr>
            <a:xfrm>
              <a:off x="6561006" y="5606461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7000" y="5486400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i="1" dirty="0" smtClean="0">
                  <a:latin typeface="Times New Roman"/>
                  <a:cs typeface="Times New Roman"/>
                </a:rPr>
                <a:t>τ</a:t>
              </a:r>
              <a:r>
                <a:rPr lang="en-US" sz="1400" baseline="-25000" dirty="0" smtClean="0">
                  <a:latin typeface="Times New Roman"/>
                  <a:cs typeface="Times New Roman"/>
                </a:rPr>
                <a:t>1</a:t>
              </a:r>
              <a:endParaRPr lang="en-US" sz="1400" baseline="-25000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422680" y="5181600"/>
            <a:ext cx="968720" cy="612577"/>
            <a:chOff x="6400800" y="5181600"/>
            <a:chExt cx="968720" cy="612577"/>
          </a:xfrm>
        </p:grpSpPr>
        <p:pic>
          <p:nvPicPr>
            <p:cNvPr id="72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00800" y="5181600"/>
              <a:ext cx="96872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3" name="Rectangle 72"/>
            <p:cNvSpPr/>
            <p:nvPr/>
          </p:nvSpPr>
          <p:spPr>
            <a:xfrm>
              <a:off x="6561006" y="5606461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477000" y="5486400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i="1" dirty="0" smtClean="0">
                  <a:latin typeface="Times New Roman"/>
                  <a:cs typeface="Times New Roman"/>
                </a:rPr>
                <a:t>τ</a:t>
              </a:r>
              <a:r>
                <a:rPr lang="en-US" sz="1400" baseline="-25000" dirty="0" smtClean="0">
                  <a:latin typeface="Times New Roman"/>
                  <a:cs typeface="Times New Roman"/>
                </a:rPr>
                <a:t>1</a:t>
              </a:r>
              <a:endParaRPr lang="en-US" sz="1400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641880" y="5181600"/>
            <a:ext cx="968720" cy="612577"/>
            <a:chOff x="6400800" y="5181600"/>
            <a:chExt cx="968720" cy="612577"/>
          </a:xfrm>
        </p:grpSpPr>
        <p:pic>
          <p:nvPicPr>
            <p:cNvPr id="7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00800" y="5181600"/>
              <a:ext cx="96872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Rectangle 76"/>
            <p:cNvSpPr/>
            <p:nvPr/>
          </p:nvSpPr>
          <p:spPr>
            <a:xfrm>
              <a:off x="6561006" y="5606461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477000" y="5486400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i="1" dirty="0" smtClean="0">
                  <a:latin typeface="Times New Roman"/>
                  <a:cs typeface="Times New Roman"/>
                </a:rPr>
                <a:t>τ</a:t>
              </a:r>
              <a:r>
                <a:rPr lang="en-US" sz="1400" baseline="-25000" dirty="0" smtClean="0">
                  <a:latin typeface="Times New Roman"/>
                  <a:cs typeface="Times New Roman"/>
                </a:rPr>
                <a:t>1</a:t>
              </a:r>
              <a:endParaRPr lang="en-US" sz="1400" baseline="-25000" dirty="0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172200" y="525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7391400" y="525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≠</a:t>
            </a:r>
            <a:endParaRPr lang="en-US" b="1" dirty="0"/>
          </a:p>
        </p:txBody>
      </p:sp>
      <p:grpSp>
        <p:nvGrpSpPr>
          <p:cNvPr id="83" name="Group 82"/>
          <p:cNvGrpSpPr/>
          <p:nvPr/>
        </p:nvGrpSpPr>
        <p:grpSpPr>
          <a:xfrm>
            <a:off x="2590800" y="5867400"/>
            <a:ext cx="6553200" cy="923330"/>
            <a:chOff x="2590800" y="5867400"/>
            <a:chExt cx="6553200" cy="923330"/>
          </a:xfrm>
        </p:grpSpPr>
        <p:sp>
          <p:nvSpPr>
            <p:cNvPr id="81" name="TextBox 80"/>
            <p:cNvSpPr txBox="1"/>
            <p:nvPr/>
          </p:nvSpPr>
          <p:spPr>
            <a:xfrm>
              <a:off x="2590800" y="5867400"/>
              <a:ext cx="6553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</a:t>
              </a:r>
              <a:r>
                <a:rPr lang="en-US" b="1" i="1" dirty="0" smtClean="0"/>
                <a:t>complex line integral</a:t>
              </a:r>
              <a:r>
                <a:rPr lang="en-US" b="1" dirty="0" smtClean="0"/>
                <a:t> </a:t>
              </a:r>
              <a:r>
                <a:rPr lang="en-US" dirty="0" smtClean="0"/>
                <a:t>of     </a:t>
              </a:r>
              <a:br>
                <a:rPr lang="en-US" dirty="0" smtClean="0"/>
              </a:br>
              <a:r>
                <a:rPr lang="en-US" dirty="0" smtClean="0"/>
                <a:t>are </a:t>
              </a:r>
              <a:r>
                <a:rPr lang="en-US" b="1" dirty="0" smtClean="0"/>
                <a:t>equal along trajectories in the same </a:t>
              </a:r>
              <a:r>
                <a:rPr lang="en-US" b="1" dirty="0" err="1" smtClean="0"/>
                <a:t>homotopy</a:t>
              </a:r>
              <a:r>
                <a:rPr lang="en-US" b="1" dirty="0" smtClean="0"/>
                <a:t> class</a:t>
              </a:r>
              <a:r>
                <a:rPr lang="en-US" dirty="0" smtClean="0"/>
                <a:t>, while they are </a:t>
              </a:r>
              <a:r>
                <a:rPr lang="en-US" b="1" dirty="0" smtClean="0"/>
                <a:t>different along trajectories in different </a:t>
              </a:r>
              <a:r>
                <a:rPr lang="en-US" b="1" dirty="0" err="1" smtClean="0"/>
                <a:t>homotopy</a:t>
              </a:r>
              <a:r>
                <a:rPr lang="en-US" b="1" dirty="0" smtClean="0"/>
                <a:t> classes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29990" y="5944914"/>
              <a:ext cx="308810" cy="303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4" name="Rounded Rectangle 83"/>
          <p:cNvSpPr/>
          <p:nvPr/>
        </p:nvSpPr>
        <p:spPr>
          <a:xfrm>
            <a:off x="6629400" y="3124200"/>
            <a:ext cx="2209800" cy="2057400"/>
          </a:xfrm>
          <a:prstGeom prst="round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4648200" y="5181600"/>
            <a:ext cx="4267200" cy="685800"/>
          </a:xfrm>
          <a:prstGeom prst="round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2590800" y="5867400"/>
            <a:ext cx="6485467" cy="928511"/>
          </a:xfrm>
          <a:prstGeom prst="round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Left Brace 87"/>
          <p:cNvSpPr/>
          <p:nvPr/>
        </p:nvSpPr>
        <p:spPr>
          <a:xfrm flipH="1">
            <a:off x="6172200" y="838200"/>
            <a:ext cx="152400" cy="45720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6324600" y="9144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Homotopy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class constraint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5" grpId="0"/>
      <p:bldP spid="25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4" grpId="0"/>
      <p:bldP spid="59" grpId="0" animBg="1"/>
      <p:bldP spid="60" grpId="0" animBg="1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79" grpId="0"/>
      <p:bldP spid="80" grpId="0"/>
      <p:bldP spid="84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18408"/>
            <a:ext cx="784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sz="2400" b="1" dirty="0" smtClean="0"/>
              <a:t>Advantages: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Can be readily integrated in standard graph searches</a:t>
            </a:r>
            <a:br>
              <a:rPr lang="en-US" sz="2400" dirty="0" smtClean="0"/>
            </a:br>
            <a:r>
              <a:rPr lang="en-US" sz="2400" dirty="0" smtClean="0"/>
              <a:t>    ( </a:t>
            </a:r>
            <a:r>
              <a:rPr lang="en-US" sz="2400" dirty="0" smtClean="0">
                <a:solidFill>
                  <a:schemeClr val="tx2"/>
                </a:solidFill>
              </a:rPr>
              <a:t>A*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D*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ARA*</a:t>
            </a:r>
            <a:r>
              <a:rPr lang="en-US" sz="2400" dirty="0" smtClean="0"/>
              <a:t>, etc search in</a:t>
            </a:r>
            <a:br>
              <a:rPr lang="en-US" sz="2400" dirty="0" smtClean="0"/>
            </a:br>
            <a:r>
              <a:rPr lang="en-US" sz="2400" dirty="0" smtClean="0"/>
              <a:t>       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discritized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environments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visibility graphs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roadmaps</a:t>
            </a:r>
            <a:r>
              <a:rPr lang="en-US" sz="2400" dirty="0" smtClean="0"/>
              <a:t>)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Elegant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Efficient – scales well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Can deal with non-Euclidean cost functions and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additional graph dimensions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73" y="3152775"/>
            <a:ext cx="4165827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8600" y="54864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Exploring </a:t>
            </a:r>
            <a:r>
              <a:rPr lang="en-US" dirty="0" err="1" smtClean="0"/>
              <a:t>homotopy</a:t>
            </a:r>
            <a:r>
              <a:rPr lang="en-US" dirty="0" smtClean="0"/>
              <a:t> classes</a:t>
            </a:r>
            <a:br>
              <a:rPr lang="en-US" dirty="0" smtClean="0"/>
            </a:br>
            <a:r>
              <a:rPr lang="en-US" dirty="0" smtClean="0"/>
              <a:t>in a large 1000x1000 uniformly </a:t>
            </a:r>
            <a:r>
              <a:rPr lang="en-US" dirty="0" err="1" smtClean="0"/>
              <a:t>discretized</a:t>
            </a:r>
            <a:r>
              <a:rPr lang="en-US" dirty="0" smtClean="0"/>
              <a:t> environment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124200"/>
            <a:ext cx="323484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95800" y="6400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Implementation on a Visibility 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914400"/>
            <a:ext cx="678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/>
            <a:r>
              <a:rPr lang="en-US" sz="3200" b="1" dirty="0" smtClean="0"/>
              <a:t>More at the poster:</a:t>
            </a:r>
          </a:p>
          <a:p>
            <a:pPr marL="466725" indent="-358775">
              <a:buFont typeface="Arial" pitchFamily="34" charset="0"/>
              <a:buChar char="•"/>
            </a:pPr>
            <a:r>
              <a:rPr lang="en-US" sz="3200" dirty="0" smtClean="0"/>
              <a:t>Details on the theory</a:t>
            </a:r>
          </a:p>
          <a:p>
            <a:pPr marL="466725" indent="-358775">
              <a:buFont typeface="Arial" pitchFamily="34" charset="0"/>
              <a:buChar char="•"/>
            </a:pPr>
            <a:r>
              <a:rPr lang="en-US" sz="3200" dirty="0" smtClean="0"/>
              <a:t>Graph construction</a:t>
            </a:r>
          </a:p>
          <a:p>
            <a:pPr marL="466725" indent="-358775">
              <a:buFont typeface="Arial" pitchFamily="34" charset="0"/>
              <a:buChar char="•"/>
            </a:pPr>
            <a:r>
              <a:rPr lang="en-US" sz="3200" dirty="0" smtClean="0"/>
              <a:t>Algorithmic details</a:t>
            </a:r>
          </a:p>
          <a:p>
            <a:pPr marL="466725" indent="-358775">
              <a:buFont typeface="Arial" pitchFamily="34" charset="0"/>
              <a:buChar char="•"/>
            </a:pPr>
            <a:r>
              <a:rPr lang="en-US" sz="3200" dirty="0" smtClean="0"/>
              <a:t>Insight into graph topology</a:t>
            </a:r>
          </a:p>
          <a:p>
            <a:pPr marL="466725" indent="-358775">
              <a:buFont typeface="Arial" pitchFamily="34" charset="0"/>
              <a:buChar char="•"/>
            </a:pPr>
            <a:r>
              <a:rPr lang="en-US" sz="3200" dirty="0" smtClean="0"/>
              <a:t>Interesting results and applications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6482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Please stop by!!</a:t>
            </a:r>
          </a:p>
          <a:p>
            <a:r>
              <a:rPr lang="en-US" sz="4000" dirty="0" smtClean="0"/>
              <a:t>                               Thank you.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380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Addendum</vt:lpstr>
      <vt:lpstr>Slide 2</vt:lpstr>
      <vt:lpstr>Slide 3</vt:lpstr>
      <vt:lpstr>Slide 4</vt:lpstr>
      <vt:lpstr>Slide 5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Subhrajit</dc:creator>
  <cp:lastModifiedBy>Subhrajit</cp:lastModifiedBy>
  <cp:revision>121</cp:revision>
  <dcterms:created xsi:type="dcterms:W3CDTF">2010-06-29T23:21:38Z</dcterms:created>
  <dcterms:modified xsi:type="dcterms:W3CDTF">2014-03-09T22:25:37Z</dcterms:modified>
</cp:coreProperties>
</file>