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4" r:id="rId3"/>
    <p:sldId id="259" r:id="rId4"/>
    <p:sldId id="261" r:id="rId5"/>
    <p:sldId id="275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6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A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254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329F38-8C92-4601-AC15-EB71DC928C9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37FA9-D861-4201-9042-D098CE392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37FA9-D861-4201-9042-D098CE3921C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670-8FAB-4F21-BAB4-EEEE0B3F50F3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8F6-0B94-4686-A2FE-D6594A89F405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1F8-91B9-4C1C-A3D4-F366985CC5A2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39B3-3E8C-482D-BB37-5602028328AB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9C5B-6962-47C7-B28A-9BA324E0AA63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22799-03CF-409B-8C1E-A47FA1AF85D6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820F-B12B-48B0-9B0C-47CB77300387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46293-547B-47AB-A22D-313E5B93EBD5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13730-FE5D-4507-9543-492F006EF3A6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FB05-715A-460D-8723-594CC58EA2E0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74B0E-BE81-4A20-9B10-D91EF6C697B0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1000"/>
            <a:lum/>
          </a:blip>
          <a:srcRect/>
          <a:stretch>
            <a:fillRect l="2000" t="1000" r="-100000" b="9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3B1C2-6264-4A00-8CA9-F6FA6BC83027}" type="datetime1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30522-F958-4DEF-BD98-3170BD19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boxsvr\VShared\My%20Project%20works\Planning%20code%20of%20Max\paper\ICRA_2009\presentation\Tasks_final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boxsvr\VShared\My%20Project%20works\Planning%20code%20of%20Max\paper\ICRA_2009\presentation\envL457_setup4_pp.cfg_20.out.avi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9601"/>
            <a:ext cx="9144000" cy="20574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Multi-agent Path Planning with</a:t>
            </a:r>
            <a:br>
              <a:rPr lang="en-US" sz="4200" dirty="0" smtClean="0"/>
            </a:br>
            <a:r>
              <a:rPr lang="en-US" sz="4200" dirty="0" smtClean="0"/>
              <a:t>Multiple Tasks and Distance Constraints</a:t>
            </a:r>
            <a:endParaRPr lang="en-US" sz="4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32004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b="1" dirty="0" err="1"/>
              <a:t>Subhrajit</a:t>
            </a:r>
            <a:r>
              <a:rPr lang="en-US" b="1" dirty="0"/>
              <a:t> Bhattacharya </a:t>
            </a:r>
          </a:p>
          <a:p>
            <a:pPr>
              <a:spcBef>
                <a:spcPts val="200"/>
              </a:spcBef>
            </a:pPr>
            <a:r>
              <a:rPr lang="en-US" b="1" dirty="0" smtClean="0"/>
              <a:t>Maxim </a:t>
            </a:r>
            <a:r>
              <a:rPr lang="en-US" b="1" dirty="0" err="1"/>
              <a:t>Likhachev</a:t>
            </a:r>
            <a:endParaRPr lang="en-US" b="1" dirty="0"/>
          </a:p>
          <a:p>
            <a:pPr>
              <a:spcBef>
                <a:spcPts val="200"/>
              </a:spcBef>
            </a:pPr>
            <a:r>
              <a:rPr lang="en-US" b="1" dirty="0" smtClean="0"/>
              <a:t>Vijay </a:t>
            </a:r>
            <a:r>
              <a:rPr lang="en-US" b="1" dirty="0"/>
              <a:t>Kumar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GRASP Laboratory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University of Pennsylvania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4038" y="1309688"/>
            <a:ext cx="54959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5410200"/>
            <a:ext cx="6172200" cy="35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90850" y="6324600"/>
            <a:ext cx="35623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990600" y="6248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Planning time: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629400" y="1295400"/>
            <a:ext cx="2514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2 robots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4 rooms to explore for each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100x100 </a:t>
            </a:r>
            <a:r>
              <a:rPr lang="en-US" dirty="0" err="1" smtClean="0"/>
              <a:t>spacial</a:t>
            </a:r>
            <a:r>
              <a:rPr lang="en-US" dirty="0" smtClean="0"/>
              <a:t> </a:t>
            </a:r>
            <a:r>
              <a:rPr lang="en-US" dirty="0" err="1" smtClean="0"/>
              <a:t>discretization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250 temporal </a:t>
            </a:r>
            <a:r>
              <a:rPr lang="en-US" dirty="0" err="1" smtClean="0"/>
              <a:t>discretization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Rendezvous to exchange information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62116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(single processor implementation)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0" y="388203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Discretization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8-connected grid</a:t>
            </a:r>
            <a:b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Search: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A* search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388114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Joint state space:</a:t>
            </a:r>
            <a:br>
              <a:rPr lang="en-US" sz="2000" b="1" dirty="0" smtClean="0"/>
            </a:br>
            <a:r>
              <a:rPr lang="en-US" sz="2000" b="1" dirty="0" smtClean="0"/>
              <a:t>Individual state space:</a:t>
            </a:r>
            <a:r>
              <a:rPr lang="en-US" sz="2000" dirty="0" smtClean="0"/>
              <a:t>   250 x 100 x 100 x 2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  </a:t>
            </a:r>
            <a:r>
              <a:rPr lang="en-US" sz="2000" dirty="0" smtClean="0">
                <a:latin typeface="Arial"/>
                <a:cs typeface="Arial"/>
              </a:rPr>
              <a:t>=  4 x 10</a:t>
            </a:r>
            <a:r>
              <a:rPr lang="en-US" sz="2000" baseline="30000" dirty="0" smtClean="0">
                <a:latin typeface="Arial"/>
                <a:cs typeface="Arial"/>
              </a:rPr>
              <a:t>7</a:t>
            </a:r>
            <a:r>
              <a:rPr lang="en-US" sz="2000" dirty="0" smtClean="0">
                <a:latin typeface="Arial"/>
                <a:cs typeface="Arial"/>
              </a:rPr>
              <a:t> = 40 million states</a:t>
            </a:r>
            <a:endParaRPr lang="en-US" sz="20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1188" y="1347788"/>
            <a:ext cx="538162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486400"/>
            <a:ext cx="4876800" cy="29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828800" y="6336268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Planning time: </a:t>
            </a:r>
            <a:r>
              <a:rPr lang="en-US" sz="2400" dirty="0" smtClean="0"/>
              <a:t>3003 s, 40 iterations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629400" y="1295400"/>
            <a:ext cx="2514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3 robots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4, 3 and 4 rooms to explore for robots 1,2 and 3 respectively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100x100 </a:t>
            </a:r>
            <a:r>
              <a:rPr lang="en-US" dirty="0" err="1" smtClean="0"/>
              <a:t>spacial</a:t>
            </a:r>
            <a:r>
              <a:rPr lang="en-US" dirty="0" smtClean="0"/>
              <a:t> </a:t>
            </a:r>
            <a:r>
              <a:rPr lang="en-US" dirty="0" err="1" smtClean="0"/>
              <a:t>discretization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250 temporal </a:t>
            </a:r>
            <a:r>
              <a:rPr lang="en-US" dirty="0" err="1" smtClean="0"/>
              <a:t>discretization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Rendezvous to exchange information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6248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(single processor implementation)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5410200"/>
            <a:ext cx="8382000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Joint state space:</a:t>
            </a:r>
            <a:br>
              <a:rPr lang="en-US" sz="2000" b="1" dirty="0" smtClean="0"/>
            </a:br>
            <a:r>
              <a:rPr lang="en-US" sz="2000" b="1" dirty="0" smtClean="0"/>
              <a:t>Individual state space:</a:t>
            </a:r>
            <a:r>
              <a:rPr lang="en-US" sz="2000" dirty="0" smtClean="0"/>
              <a:t>     </a:t>
            </a:r>
            <a:r>
              <a:rPr lang="en-US" sz="4000" baseline="-25000" dirty="0" smtClean="0"/>
              <a:t>~</a:t>
            </a:r>
            <a:r>
              <a:rPr lang="en-US" sz="2000" dirty="0" smtClean="0"/>
              <a:t> 250 x 100 x 100 x 2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  </a:t>
            </a:r>
            <a:r>
              <a:rPr lang="en-US" sz="2000" dirty="0" smtClean="0">
                <a:latin typeface="Arial"/>
                <a:cs typeface="Arial"/>
              </a:rPr>
              <a:t>=  4 x 10</a:t>
            </a:r>
            <a:r>
              <a:rPr lang="en-US" sz="2000" baseline="30000" dirty="0" smtClean="0">
                <a:latin typeface="Arial"/>
                <a:cs typeface="Arial"/>
              </a:rPr>
              <a:t>7</a:t>
            </a:r>
            <a:r>
              <a:rPr lang="en-US" sz="2000" dirty="0" smtClean="0">
                <a:latin typeface="Arial"/>
                <a:cs typeface="Arial"/>
              </a:rPr>
              <a:t> = 40 million states</a:t>
            </a:r>
            <a:endParaRPr lang="en-US" sz="20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Result – computation time statistics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5943600" cy="477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1866900"/>
            <a:ext cx="34766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5000" y="31242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Over 10 randomized runs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Integration of tasks (as coordinates in space) in planning problem</a:t>
            </a:r>
          </a:p>
          <a:p>
            <a:r>
              <a:rPr lang="en-US" dirty="0" smtClean="0"/>
              <a:t>Use of DPC algorithm for efficient planning</a:t>
            </a:r>
          </a:p>
          <a:p>
            <a:r>
              <a:rPr lang="en-US" dirty="0" smtClean="0"/>
              <a:t>Use of efficient heuristic for the task-graph-augmented search graph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730276"/>
            <a:ext cx="830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5100" indent="-165100">
              <a:buFont typeface="Arial" pitchFamily="34" charset="0"/>
              <a:buChar char="•"/>
            </a:pPr>
            <a:r>
              <a:rPr lang="en-US" sz="3600" dirty="0" smtClean="0"/>
              <a:t>NSF </a:t>
            </a:r>
            <a:r>
              <a:rPr lang="en-US" sz="2400" dirty="0" smtClean="0"/>
              <a:t>grant no.IIS-0427313</a:t>
            </a:r>
            <a:br>
              <a:rPr lang="en-US" sz="2400" dirty="0" smtClean="0"/>
            </a:br>
            <a:endParaRPr lang="en-US" sz="2400" dirty="0" smtClean="0"/>
          </a:p>
          <a:p>
            <a:pPr marL="165100" indent="-165100">
              <a:buFont typeface="Arial" pitchFamily="34" charset="0"/>
              <a:buChar char="•"/>
            </a:pPr>
            <a:r>
              <a:rPr lang="en-US" sz="3600" dirty="0" smtClean="0"/>
              <a:t>ARO </a:t>
            </a:r>
            <a:r>
              <a:rPr lang="en-US" sz="2400" dirty="0" smtClean="0"/>
              <a:t>grant no. W911NF-05-1-0219</a:t>
            </a:r>
            <a:br>
              <a:rPr lang="en-US" sz="2400" dirty="0" smtClean="0"/>
            </a:br>
            <a:endParaRPr lang="en-US" sz="2400" dirty="0" smtClean="0"/>
          </a:p>
          <a:p>
            <a:pPr marL="165100" indent="-165100">
              <a:buFont typeface="Arial" pitchFamily="34" charset="0"/>
              <a:buChar char="•"/>
            </a:pPr>
            <a:r>
              <a:rPr lang="pt-BR" sz="3600" dirty="0" smtClean="0"/>
              <a:t>ONR </a:t>
            </a:r>
            <a:r>
              <a:rPr lang="pt-BR" sz="2400" dirty="0" smtClean="0"/>
              <a:t>grants no. N00014-07-1-0829 and N00014-08-1-0696</a:t>
            </a:r>
            <a:br>
              <a:rPr lang="pt-BR" sz="2400" dirty="0" smtClean="0"/>
            </a:br>
            <a:endParaRPr lang="pt-BR" sz="2400" dirty="0" smtClean="0"/>
          </a:p>
          <a:p>
            <a:pPr marL="165100" indent="-165100">
              <a:buFont typeface="Arial" pitchFamily="34" charset="0"/>
              <a:buChar char="•"/>
            </a:pPr>
            <a:r>
              <a:rPr lang="en-US" sz="3600" dirty="0" smtClean="0"/>
              <a:t>ARL </a:t>
            </a:r>
            <a:r>
              <a:rPr lang="en-US" sz="2400" dirty="0" smtClean="0"/>
              <a:t>grant no. W911NF-08-2-0004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en-US" dirty="0" smtClean="0"/>
              <a:t>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Movie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b="1" dirty="0" smtClean="0"/>
              <a:t>Questions?</a:t>
            </a:r>
          </a:p>
          <a:p>
            <a:r>
              <a:rPr lang="en-US" b="1" dirty="0" smtClean="0"/>
              <a:t>Thank you!</a:t>
            </a:r>
            <a:endParaRPr lang="en-US" b="1" dirty="0"/>
          </a:p>
        </p:txBody>
      </p:sp>
      <p:pic>
        <p:nvPicPr>
          <p:cNvPr id="4" name="Tasks_final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62200" y="1524000"/>
            <a:ext cx="4876800" cy="3657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4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Motivation (and basic notations)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35418" y="3332922"/>
            <a:ext cx="602974" cy="8613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63139" y="3462130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63139" y="3978965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5513" y="3462130"/>
            <a:ext cx="86139" cy="21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61652" y="3462130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261652" y="3978965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03235" y="3462130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03235" y="3978965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615609" y="3462130"/>
            <a:ext cx="86139" cy="60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701748" y="3462130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01748" y="3978965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199783" y="3462130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199783" y="3978965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898296" y="3462130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898296" y="3978965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639878" y="3462130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639878" y="3978965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338391" y="3462130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338391" y="3978965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8372061" y="3462130"/>
            <a:ext cx="86139" cy="60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735418" y="2126974"/>
            <a:ext cx="602974" cy="8613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563139" y="2256183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563139" y="2773017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261652" y="2256183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261652" y="2773017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003235" y="2256183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003235" y="2773017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615609" y="2256183"/>
            <a:ext cx="86139" cy="60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701748" y="2256183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701748" y="2773017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8199783" y="2256183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8199783" y="2773017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898296" y="2256183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898296" y="2773017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639878" y="2256183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639878" y="2773017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338391" y="2256183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7338391" y="2773017"/>
            <a:ext cx="172278" cy="8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8372061" y="2256183"/>
            <a:ext cx="86139" cy="60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75513" y="3849757"/>
            <a:ext cx="86139" cy="21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812157" y="3462130"/>
            <a:ext cx="86139" cy="21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812157" y="3849757"/>
            <a:ext cx="86139" cy="21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175513" y="2256183"/>
            <a:ext cx="86139" cy="21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6175513" y="2643809"/>
            <a:ext cx="86139" cy="21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812157" y="2256183"/>
            <a:ext cx="86139" cy="21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812157" y="2643809"/>
            <a:ext cx="86139" cy="21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917096" y="3763617"/>
            <a:ext cx="43070" cy="4307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6477000" y="3763617"/>
            <a:ext cx="43070" cy="4307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917096" y="2557670"/>
            <a:ext cx="43070" cy="4307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477000" y="2557670"/>
            <a:ext cx="43070" cy="4307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553739" y="3763617"/>
            <a:ext cx="43070" cy="4307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8113644" y="3763617"/>
            <a:ext cx="43070" cy="4307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553739" y="2557670"/>
            <a:ext cx="43070" cy="4307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113644" y="2557670"/>
            <a:ext cx="43070" cy="4307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 rot="16200000" flipV="1">
            <a:off x="5917096" y="4194313"/>
            <a:ext cx="344557" cy="258417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endCxn id="54" idx="2"/>
          </p:cNvCxnSpPr>
          <p:nvPr/>
        </p:nvCxnSpPr>
        <p:spPr>
          <a:xfrm rot="16200000" flipV="1">
            <a:off x="5777120" y="3968198"/>
            <a:ext cx="344557" cy="21535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5" idx="1"/>
            <a:endCxn id="54" idx="3"/>
          </p:cNvCxnSpPr>
          <p:nvPr/>
        </p:nvCxnSpPr>
        <p:spPr>
          <a:xfrm rot="10800000">
            <a:off x="5960165" y="3785152"/>
            <a:ext cx="516835" cy="898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endCxn id="55" idx="0"/>
          </p:cNvCxnSpPr>
          <p:nvPr/>
        </p:nvCxnSpPr>
        <p:spPr>
          <a:xfrm rot="5400000">
            <a:off x="6293955" y="3537502"/>
            <a:ext cx="430696" cy="21535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0800000" flipV="1">
            <a:off x="6520070" y="3160643"/>
            <a:ext cx="473765" cy="172278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0800000">
            <a:off x="6520070" y="2988365"/>
            <a:ext cx="473765" cy="172278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57" idx="2"/>
          </p:cNvCxnSpPr>
          <p:nvPr/>
        </p:nvCxnSpPr>
        <p:spPr>
          <a:xfrm rot="16200000" flipV="1">
            <a:off x="6315489" y="2783785"/>
            <a:ext cx="387626" cy="21535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56" idx="3"/>
            <a:endCxn id="57" idx="1"/>
          </p:cNvCxnSpPr>
          <p:nvPr/>
        </p:nvCxnSpPr>
        <p:spPr>
          <a:xfrm>
            <a:off x="5960165" y="2579204"/>
            <a:ext cx="516835" cy="898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0"/>
          </p:cNvCxnSpPr>
          <p:nvPr/>
        </p:nvCxnSpPr>
        <p:spPr>
          <a:xfrm rot="16200000" flipV="1">
            <a:off x="5734050" y="2353089"/>
            <a:ext cx="387626" cy="21535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 flipH="1" flipV="1">
            <a:off x="5852492" y="1588604"/>
            <a:ext cx="646043" cy="516835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 flipH="1" flipV="1">
            <a:off x="7798374" y="4183976"/>
            <a:ext cx="344557" cy="279091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 flipH="1" flipV="1">
            <a:off x="7949548" y="3967336"/>
            <a:ext cx="344557" cy="23258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10800000" flipH="1">
            <a:off x="7552016" y="3785152"/>
            <a:ext cx="558182" cy="898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16200000" flipH="1">
            <a:off x="7344852" y="3536641"/>
            <a:ext cx="430696" cy="23258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10800000" flipH="1" flipV="1">
            <a:off x="7036905" y="3160643"/>
            <a:ext cx="511666" cy="172278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10800000" flipH="1">
            <a:off x="7036905" y="2988365"/>
            <a:ext cx="511666" cy="172278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 flipH="1" flipV="1">
            <a:off x="7366387" y="2782923"/>
            <a:ext cx="387626" cy="23258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7552016" y="2579204"/>
            <a:ext cx="558182" cy="898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 flipH="1" flipV="1">
            <a:off x="7951271" y="2352228"/>
            <a:ext cx="387626" cy="23258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6200000" flipV="1">
            <a:off x="7554601" y="1567931"/>
            <a:ext cx="646043" cy="558182"/>
          </a:xfrm>
          <a:prstGeom prst="line">
            <a:avLst/>
          </a:prstGeom>
          <a:ln w="15875">
            <a:solidFill>
              <a:srgbClr val="19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334000" y="1295400"/>
            <a:ext cx="3429000" cy="3429000"/>
          </a:xfrm>
          <a:prstGeom prst="rect">
            <a:avLst/>
          </a:prstGeom>
          <a:noFill/>
          <a:ln w="1079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6705600" y="2971800"/>
            <a:ext cx="685800" cy="381000"/>
          </a:xfrm>
          <a:prstGeom prst="ellipse">
            <a:avLst/>
          </a:prstGeom>
          <a:solidFill>
            <a:srgbClr val="FFFF00">
              <a:alpha val="29000"/>
            </a:srgbClr>
          </a:solidFill>
          <a:ln>
            <a:solidFill>
              <a:srgbClr val="FFC000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6172200" y="4343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baseline="-25000" dirty="0" smtClean="0">
                <a:solidFill>
                  <a:srgbClr val="FF0000"/>
                </a:solidFill>
              </a:rPr>
              <a:t>1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400800" y="1295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</a:t>
            </a:r>
            <a:r>
              <a:rPr lang="en-US" b="1" baseline="-25000" dirty="0" smtClean="0">
                <a:solidFill>
                  <a:srgbClr val="FF0000"/>
                </a:solidFill>
              </a:rPr>
              <a:t>1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543800" y="4343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</a:t>
            </a:r>
            <a:r>
              <a:rPr lang="en-US" b="1" baseline="-25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en-US" b="1" baseline="-25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7239000" y="1295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</a:t>
            </a:r>
            <a:r>
              <a:rPr lang="en-US" b="1" baseline="-25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en-US" b="1" baseline="-25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6181621" y="4455622"/>
            <a:ext cx="76200" cy="76200"/>
          </a:xfrm>
          <a:prstGeom prst="ellips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6400800" y="1489918"/>
            <a:ext cx="76200" cy="76200"/>
          </a:xfrm>
          <a:prstGeom prst="ellips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7564582" y="1489641"/>
            <a:ext cx="76200" cy="76200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7797615" y="4455622"/>
            <a:ext cx="76200" cy="76200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/>
          <p:cNvSpPr txBox="1"/>
          <p:nvPr/>
        </p:nvSpPr>
        <p:spPr>
          <a:xfrm>
            <a:off x="609600" y="1295400"/>
            <a:ext cx="449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4950" indent="-234950">
              <a:buFont typeface="Arial" pitchFamily="34" charset="0"/>
              <a:buChar char="•"/>
            </a:pPr>
            <a:r>
              <a:rPr lang="en-US" sz="3200" dirty="0" smtClean="0"/>
              <a:t>Goal directed navigation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– N heterogeneous robots</a:t>
            </a:r>
            <a:br>
              <a:rPr lang="en-US" sz="2400" dirty="0" smtClean="0"/>
            </a:br>
            <a:r>
              <a:rPr lang="en-US" sz="2400" dirty="0" smtClean="0"/>
              <a:t>     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 Trajectory if </a:t>
            </a:r>
            <a:r>
              <a:rPr lang="en-US" sz="2400" i="1" dirty="0" err="1" smtClean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sz="2400" baseline="30000" dirty="0" err="1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robot: </a:t>
            </a:r>
            <a:r>
              <a:rPr lang="el-GR" sz="2400" i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π</a:t>
            </a:r>
            <a:r>
              <a:rPr lang="en-US" sz="2400" i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i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26" name="TextBox 125"/>
          <p:cNvSpPr txBox="1"/>
          <p:nvPr/>
        </p:nvSpPr>
        <p:spPr>
          <a:xfrm>
            <a:off x="609600" y="2615625"/>
            <a:ext cx="449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4950" indent="-234950">
              <a:buFont typeface="Arial" pitchFamily="34" charset="0"/>
              <a:buChar char="•"/>
            </a:pPr>
            <a:r>
              <a:rPr lang="en-US" sz="3200" dirty="0" smtClean="0"/>
              <a:t>Intermediate </a:t>
            </a:r>
            <a:r>
              <a:rPr lang="en-US" sz="3200" b="1" dirty="0" smtClean="0"/>
              <a:t>tasks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         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(exploration of rooms)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609600" y="3477161"/>
            <a:ext cx="449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4950" indent="-234950">
              <a:buFont typeface="Arial" pitchFamily="34" charset="0"/>
              <a:buChar char="•"/>
            </a:pPr>
            <a:r>
              <a:rPr lang="en-US" sz="3200" b="1" dirty="0" smtClean="0"/>
              <a:t>Constraints</a:t>
            </a:r>
            <a:r>
              <a:rPr lang="en-US" sz="3200" dirty="0" smtClean="0"/>
              <a:t>, </a:t>
            </a:r>
            <a:r>
              <a:rPr lang="el-GR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Ω</a:t>
            </a:r>
            <a:r>
              <a:rPr lang="en-US" sz="2800" i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ij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(</a:t>
            </a:r>
            <a:r>
              <a:rPr lang="el-GR" sz="2800" i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π</a:t>
            </a:r>
            <a:r>
              <a:rPr lang="en-US" sz="2800" i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i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l-GR" sz="2800" i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π</a:t>
            </a:r>
            <a:r>
              <a:rPr lang="en-US" sz="2800" i="1" baseline="-250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j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) ≤ 0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(on distance between planned</a:t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trajectories)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09600" y="4573250"/>
            <a:ext cx="815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4950" indent="-234950">
              <a:buFont typeface="Arial" pitchFamily="34" charset="0"/>
              <a:buChar char="•"/>
            </a:pPr>
            <a:r>
              <a:rPr lang="en-US" sz="3200" dirty="0" smtClean="0"/>
              <a:t>Optimal plan</a:t>
            </a:r>
            <a:br>
              <a:rPr lang="en-US" sz="3200" dirty="0" smtClean="0"/>
            </a:br>
            <a:r>
              <a:rPr lang="en-US" sz="2400" dirty="0" smtClean="0"/>
              <a:t>(least cost + optimal sequence of task execution)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  Satisfying constraints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>
                <a:latin typeface="Times New Roman"/>
                <a:cs typeface="Times New Roman"/>
              </a:rPr>
              <a:t>                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s.t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.  </a:t>
            </a:r>
            <a:r>
              <a:rPr lang="el-GR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Ω</a:t>
            </a:r>
            <a:r>
              <a:rPr lang="en-US" sz="2800" i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ij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(</a:t>
            </a:r>
            <a:r>
              <a:rPr lang="el-GR" sz="2800" i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π</a:t>
            </a:r>
            <a:r>
              <a:rPr lang="en-US" sz="2800" i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i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l-GR" sz="2800" i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π</a:t>
            </a:r>
            <a:r>
              <a:rPr lang="en-US" sz="2800" i="1" baseline="-250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j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) ≤ 0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2286000" y="6019800"/>
            <a:ext cx="5638800" cy="35155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sp>
        <p:nvSpPr>
          <p:cNvPr id="130" name="Rectangle 129"/>
          <p:cNvSpPr/>
          <p:nvPr/>
        </p:nvSpPr>
        <p:spPr>
          <a:xfrm>
            <a:off x="2209800" y="5943600"/>
            <a:ext cx="5867400" cy="45720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lide Number Placeholder 9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115" grpId="0" animBg="1"/>
      <p:bldP spid="116" grpId="0"/>
      <p:bldP spid="117" grpId="0"/>
      <p:bldP spid="118" grpId="0"/>
      <p:bldP spid="119" grpId="0"/>
      <p:bldP spid="120" grpId="0" animBg="1"/>
      <p:bldP spid="122" grpId="0" animBg="1"/>
      <p:bldP spid="123" grpId="0" animBg="1"/>
      <p:bldP spid="124" grpId="0" animBg="1"/>
      <p:bldP spid="125" grpId="0"/>
      <p:bldP spid="126" grpId="1"/>
      <p:bldP spid="127" grpId="0"/>
      <p:bldP spid="128" grpId="0"/>
      <p:bldP spid="1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08038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The challenges and the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35051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size of joint state space of N robots –</a:t>
            </a:r>
            <a:br>
              <a:rPr lang="en-US" dirty="0" smtClean="0"/>
            </a:br>
            <a:r>
              <a:rPr lang="en-US" sz="2800" dirty="0" smtClean="0"/>
              <a:t>                         increases exponentially with N</a:t>
            </a:r>
          </a:p>
          <a:p>
            <a:r>
              <a:rPr lang="en-US" dirty="0" smtClean="0"/>
              <a:t>Cluttered non-trivial environment</a:t>
            </a:r>
            <a:br>
              <a:rPr lang="en-US" dirty="0" smtClean="0"/>
            </a:b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       Requires 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</a:rPr>
              <a:t>discretization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– create search graph </a:t>
            </a:r>
            <a:r>
              <a:rPr lang="en-US" sz="2800" i="1" dirty="0" smtClean="0">
                <a:solidFill>
                  <a:schemeClr val="bg1">
                    <a:lumMod val="50000"/>
                  </a:schemeClr>
                </a:solidFill>
              </a:rPr>
              <a:t>G</a:t>
            </a:r>
          </a:p>
          <a:p>
            <a:r>
              <a:rPr lang="en-US" dirty="0" smtClean="0"/>
              <a:t>Coupling between robots –</a:t>
            </a:r>
            <a:br>
              <a:rPr lang="en-US" dirty="0" smtClean="0"/>
            </a:br>
            <a:r>
              <a:rPr lang="en-US" sz="2800" dirty="0" smtClean="0"/>
              <a:t>     planning in individual state-space not possible</a:t>
            </a:r>
          </a:p>
          <a:p>
            <a:r>
              <a:rPr lang="en-US" dirty="0" smtClean="0"/>
              <a:t>Need of finding fast and efficient solution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4648200"/>
            <a:ext cx="8915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Our approach: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sz="2800" dirty="0" smtClean="0"/>
              <a:t>A distributed, sequential/iterative planning scheme</a:t>
            </a:r>
            <a:br>
              <a:rPr lang="en-US" sz="2800" dirty="0" smtClean="0"/>
            </a:br>
            <a:r>
              <a:rPr lang="en-US" sz="2800" dirty="0" smtClean="0"/>
              <a:t>    Distributed Path Consensus </a:t>
            </a:r>
            <a:r>
              <a:rPr lang="en-US" sz="2800" b="1" dirty="0" smtClean="0"/>
              <a:t>(DPC) </a:t>
            </a:r>
            <a:r>
              <a:rPr lang="en-US" sz="2800" dirty="0" smtClean="0"/>
              <a:t>algorithm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000" b="1" dirty="0" smtClean="0">
              <a:solidFill>
                <a:schemeClr val="tx2"/>
              </a:solidFill>
            </a:endParaRPr>
          </a:p>
          <a:p>
            <a:pPr marL="234950" indent="-234950">
              <a:buFont typeface="Arial" pitchFamily="34" charset="0"/>
              <a:buChar char="•"/>
            </a:pPr>
            <a:r>
              <a:rPr lang="en-US" sz="2800" dirty="0" err="1" smtClean="0"/>
              <a:t>Discretize</a:t>
            </a:r>
            <a:r>
              <a:rPr lang="en-US" sz="2800" dirty="0" smtClean="0"/>
              <a:t> environment for planning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600" y="5906869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[</a:t>
            </a:r>
            <a:r>
              <a:rPr lang="en-US" b="1" dirty="0" err="1" smtClean="0">
                <a:solidFill>
                  <a:schemeClr val="tx2"/>
                </a:solidFill>
              </a:rPr>
              <a:t>Bhattacharya,Kumar,Likhachev</a:t>
            </a:r>
            <a:r>
              <a:rPr lang="en-US" b="1" dirty="0" smtClean="0">
                <a:solidFill>
                  <a:schemeClr val="tx2"/>
                </a:solidFill>
              </a:rPr>
              <a:t>, to appear, RSS 2010;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                                                                  Tech report </a:t>
            </a:r>
            <a:r>
              <a:rPr lang="en-US" b="1" dirty="0" err="1" smtClean="0">
                <a:solidFill>
                  <a:schemeClr val="tx2"/>
                </a:solidFill>
              </a:rPr>
              <a:t>U.Penn</a:t>
            </a:r>
            <a:r>
              <a:rPr lang="en-US" b="1" dirty="0" smtClean="0">
                <a:solidFill>
                  <a:schemeClr val="tx2"/>
                </a:solidFill>
              </a:rPr>
              <a:t>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33400" y="2073275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en-US" sz="2800" dirty="0" smtClean="0"/>
              <a:t>Plan for individual robots in each iteration</a:t>
            </a:r>
          </a:p>
          <a:p>
            <a:pPr marL="233363" indent="-233363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Gradually increase penalty weights on (soft) constraints</a:t>
            </a:r>
            <a:endParaRPr 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616075"/>
            <a:ext cx="2335213" cy="18288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5775" y="2606675"/>
            <a:ext cx="2308225" cy="18288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762000" y="1219200"/>
            <a:ext cx="7032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 err="1"/>
              <a:t>iter</a:t>
            </a:r>
            <a:r>
              <a:rPr lang="en-US" i="1" dirty="0"/>
              <a:t>=</a:t>
            </a:r>
            <a:r>
              <a:rPr lang="en-US" dirty="0"/>
              <a:t>0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54338" y="1433513"/>
            <a:ext cx="7032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iter=</a:t>
            </a:r>
            <a:r>
              <a:rPr lang="en-US"/>
              <a:t>1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164138" y="1738313"/>
            <a:ext cx="7032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iter=</a:t>
            </a:r>
            <a:r>
              <a:rPr lang="en-US"/>
              <a:t>2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172325" y="2149475"/>
            <a:ext cx="19716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 err="1"/>
              <a:t>iter</a:t>
            </a:r>
            <a:r>
              <a:rPr lang="en-US" i="1" dirty="0"/>
              <a:t>=</a:t>
            </a:r>
            <a:r>
              <a:rPr lang="en-US" dirty="0"/>
              <a:t>12 (converged)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77000" y="3063875"/>
            <a:ext cx="3905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458200" cy="1036638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/>
              <a:t>D</a:t>
            </a:r>
            <a:r>
              <a:rPr lang="en-US" dirty="0" smtClean="0"/>
              <a:t>istributed </a:t>
            </a:r>
            <a:r>
              <a:rPr lang="en-US" b="1" dirty="0" smtClean="0"/>
              <a:t>P</a:t>
            </a:r>
            <a:r>
              <a:rPr lang="en-US" dirty="0" smtClean="0"/>
              <a:t>ath </a:t>
            </a:r>
            <a:r>
              <a:rPr lang="en-US" b="1" dirty="0" smtClean="0"/>
              <a:t>C</a:t>
            </a:r>
            <a:r>
              <a:rPr lang="en-US" dirty="0" smtClean="0"/>
              <a:t>onsensus Algorithm – </a:t>
            </a:r>
            <a:br>
              <a:rPr lang="en-US" dirty="0" smtClean="0"/>
            </a:br>
            <a:r>
              <a:rPr lang="en-US" dirty="0" smtClean="0"/>
              <a:t>a quick overview</a:t>
            </a:r>
            <a:endParaRPr lang="en-US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>
            <a:lum contrast="10000"/>
          </a:blip>
          <a:srcRect/>
          <a:stretch>
            <a:fillRect/>
          </a:stretch>
        </p:blipFill>
        <p:spPr bwMode="auto">
          <a:xfrm>
            <a:off x="228600" y="4054475"/>
            <a:ext cx="6273800" cy="38735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sp>
        <p:nvSpPr>
          <p:cNvPr id="17" name="Oval 16"/>
          <p:cNvSpPr/>
          <p:nvPr/>
        </p:nvSpPr>
        <p:spPr>
          <a:xfrm>
            <a:off x="4572000" y="3902075"/>
            <a:ext cx="8382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52400" y="3825875"/>
            <a:ext cx="2743200" cy="838200"/>
          </a:xfrm>
          <a:prstGeom prst="ellipse">
            <a:avLst/>
          </a:prstGeom>
          <a:noFill/>
          <a:ln>
            <a:solidFill>
              <a:srgbClr val="19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4800" y="4419600"/>
            <a:ext cx="8763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Theoretical Guarantees of DPC algorithm: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Under </a:t>
            </a:r>
            <a:r>
              <a:rPr lang="en-US" sz="2400" b="1" dirty="0" smtClean="0"/>
              <a:t>certain conditions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(increase penalty weights along</a:t>
            </a:r>
            <a:b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“Separable Optimal Flow” directions)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400" dirty="0" smtClean="0"/>
              <a:t>and,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Depending on choice of </a:t>
            </a:r>
            <a:r>
              <a:rPr lang="en-US" sz="2400" b="1" dirty="0" smtClean="0"/>
              <a:t>step-size of penalty weight increments</a:t>
            </a:r>
          </a:p>
          <a:p>
            <a:pPr marL="752475" indent="-349250">
              <a:buFont typeface="Arial" pitchFamily="34" charset="0"/>
              <a:buChar char="•"/>
            </a:pPr>
            <a:r>
              <a:rPr lang="en-US" sz="2000" b="1" dirty="0" smtClean="0"/>
              <a:t>Optimality of Global problem </a:t>
            </a:r>
            <a:r>
              <a:rPr lang="en-US" sz="2000" dirty="0" smtClean="0"/>
              <a:t>(within a particular </a:t>
            </a:r>
            <a:r>
              <a:rPr lang="en-US" sz="2000" dirty="0" err="1" smtClean="0"/>
              <a:t>Homotopy</a:t>
            </a:r>
            <a:r>
              <a:rPr lang="en-US" sz="2000" dirty="0" smtClean="0"/>
              <a:t> class)</a:t>
            </a:r>
          </a:p>
          <a:p>
            <a:pPr marL="752475" indent="-349250">
              <a:buFont typeface="Arial" pitchFamily="34" charset="0"/>
              <a:buChar char="•"/>
            </a:pPr>
            <a:r>
              <a:rPr lang="en-US" sz="2000" b="1" dirty="0" smtClean="0"/>
              <a:t>Convergence</a:t>
            </a:r>
          </a:p>
          <a:p>
            <a:pPr marL="752475" indent="-349250">
              <a:buFont typeface="Arial" pitchFamily="34" charset="0"/>
              <a:buChar char="•"/>
            </a:pPr>
            <a:r>
              <a:rPr lang="en-US" sz="2000" b="1" dirty="0" smtClean="0"/>
              <a:t>Completeness</a:t>
            </a:r>
            <a:endParaRPr lang="en-US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505200" y="6331803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[</a:t>
            </a:r>
            <a:r>
              <a:rPr lang="en-US" sz="1600" b="1" dirty="0" err="1" smtClean="0">
                <a:solidFill>
                  <a:schemeClr val="tx2"/>
                </a:solidFill>
              </a:rPr>
              <a:t>Bhattacharya,Kumar,Likhachev</a:t>
            </a:r>
            <a:r>
              <a:rPr lang="en-US" sz="1600" b="1" dirty="0" smtClean="0">
                <a:solidFill>
                  <a:schemeClr val="tx2"/>
                </a:solidFill>
              </a:rPr>
              <a:t>, to appear, RSS 2010;</a:t>
            </a:r>
            <a:br>
              <a:rPr lang="en-US" sz="1600" b="1" dirty="0" smtClean="0">
                <a:solidFill>
                  <a:schemeClr val="tx2"/>
                </a:solidFill>
              </a:rPr>
            </a:br>
            <a:r>
              <a:rPr lang="en-US" sz="1600" b="1" dirty="0" smtClean="0">
                <a:solidFill>
                  <a:schemeClr val="tx2"/>
                </a:solidFill>
              </a:rPr>
              <a:t>                                                    Tech report </a:t>
            </a:r>
            <a:r>
              <a:rPr lang="en-US" sz="1600" b="1" dirty="0" err="1" smtClean="0">
                <a:solidFill>
                  <a:schemeClr val="tx2"/>
                </a:solidFill>
              </a:rPr>
              <a:t>U.Penn</a:t>
            </a:r>
            <a:r>
              <a:rPr lang="en-US" sz="1600" b="1" dirty="0" smtClean="0">
                <a:solidFill>
                  <a:schemeClr val="tx2"/>
                </a:solidFill>
              </a:rPr>
              <a:t>]</a:t>
            </a: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38150" y="1567726"/>
            <a:ext cx="2113520" cy="1838414"/>
            <a:chOff x="438150" y="1567726"/>
            <a:chExt cx="2113520" cy="1838414"/>
          </a:xfrm>
        </p:grpSpPr>
        <p:grpSp>
          <p:nvGrpSpPr>
            <p:cNvPr id="34" name="Group 33"/>
            <p:cNvGrpSpPr/>
            <p:nvPr/>
          </p:nvGrpSpPr>
          <p:grpSpPr>
            <a:xfrm>
              <a:off x="438150" y="3134327"/>
              <a:ext cx="2076450" cy="271813"/>
              <a:chOff x="438150" y="3134327"/>
              <a:chExt cx="2076450" cy="27181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438150" y="3253740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19A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37519" y="3134327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Start-1</a:t>
                </a:r>
                <a:endParaRPr lang="en-US" sz="600" b="1" dirty="0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775284" y="3248179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19A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74653" y="3134327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Start-2</a:t>
                </a:r>
                <a:endParaRPr lang="en-US" sz="600" b="1" dirty="0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070610" y="3245226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19A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169979" y="3134327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Start-3</a:t>
                </a:r>
                <a:endParaRPr lang="en-US" sz="600" b="1" dirty="0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1497330" y="3233796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19A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596699" y="3134327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Start-4</a:t>
                </a:r>
                <a:endParaRPr lang="en-US" sz="600" b="1"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809750" y="3237606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19A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909119" y="3134327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Start-5</a:t>
                </a:r>
                <a:endParaRPr lang="en-US" sz="600" b="1" dirty="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110431" y="3233487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19A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209800" y="3134327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Start-6</a:t>
                </a:r>
                <a:endParaRPr lang="en-US" sz="600" b="1" dirty="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38150" y="1567726"/>
              <a:ext cx="2113520" cy="228981"/>
              <a:chOff x="438150" y="3233487"/>
              <a:chExt cx="2113520" cy="228981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38150" y="3253740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49876" y="3370135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Goal-1</a:t>
                </a:r>
                <a:endParaRPr lang="en-US" sz="600" b="1"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775284" y="3248179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58795" y="3370135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Goal-2</a:t>
                </a:r>
                <a:endParaRPr lang="en-US" sz="600" b="1" dirty="0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1070610" y="3245226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180071" y="3370135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Goal-3</a:t>
                </a:r>
                <a:endParaRPr lang="en-US" sz="600" b="1" dirty="0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1497330" y="3233796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594639" y="3370135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Goal-4</a:t>
                </a:r>
                <a:endParaRPr lang="en-US" sz="600" b="1" dirty="0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809750" y="3237606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927654" y="3370135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Goal-5</a:t>
                </a:r>
                <a:endParaRPr lang="en-US" sz="600" b="1" dirty="0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2110431" y="3233487"/>
                <a:ext cx="152400" cy="152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246870" y="3370135"/>
                <a:ext cx="304800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 smtClean="0"/>
                  <a:t>Goal-6</a:t>
                </a:r>
                <a:endParaRPr lang="en-US" sz="600" b="1" dirty="0"/>
              </a:p>
            </p:txBody>
          </p:sp>
        </p:grpSp>
      </p:grp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1752600"/>
            <a:ext cx="2359025" cy="18288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14800" y="2057400"/>
            <a:ext cx="2366963" cy="18288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pic>
        <p:nvPicPr>
          <p:cNvPr id="21" name="envL457_setup4_pp.cfg_20.out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5105400" y="914400"/>
            <a:ext cx="3744556" cy="3124200"/>
          </a:xfrm>
          <a:prstGeom prst="rect">
            <a:avLst/>
          </a:prstGeom>
        </p:spPr>
      </p:pic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EA30522-F958-4DEF-BD98-3170BD19DDE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2475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8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5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6" grpId="0" uiExpand="1" build="allAtOnce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7" grpId="1" animBg="1"/>
      <p:bldP spid="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366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The search Graph –</a:t>
            </a:r>
            <a:br>
              <a:rPr lang="en-US" dirty="0" smtClean="0"/>
            </a:br>
            <a:r>
              <a:rPr lang="en-US" dirty="0" smtClean="0"/>
              <a:t>      planning at the individual iterations</a:t>
            </a:r>
            <a:endParaRPr lang="en-US" dirty="0"/>
          </a:p>
        </p:txBody>
      </p:sp>
      <p:cxnSp>
        <p:nvCxnSpPr>
          <p:cNvPr id="14" name="Straight Arrow Connector 80"/>
          <p:cNvCxnSpPr>
            <a:cxnSpLocks noChangeShapeType="1"/>
          </p:cNvCxnSpPr>
          <p:nvPr/>
        </p:nvCxnSpPr>
        <p:spPr bwMode="auto">
          <a:xfrm>
            <a:off x="-1066804" y="3943622"/>
            <a:ext cx="669826" cy="669926"/>
          </a:xfrm>
          <a:prstGeom prst="straightConnector1">
            <a:avLst/>
          </a:prstGeom>
          <a:noFill/>
          <a:ln w="12700" cap="sq" algn="ctr">
            <a:noFill/>
            <a:round/>
            <a:headEnd/>
            <a:tailEnd type="arrow" w="med" len="med"/>
          </a:ln>
        </p:spPr>
      </p:cxnSp>
      <p:sp>
        <p:nvSpPr>
          <p:cNvPr id="85" name="TextBox 84"/>
          <p:cNvSpPr txBox="1"/>
          <p:nvPr/>
        </p:nvSpPr>
        <p:spPr>
          <a:xfrm>
            <a:off x="228600" y="1900535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Arbitrarily </a:t>
            </a:r>
            <a:r>
              <a:rPr lang="en-US" sz="2400" dirty="0" err="1" smtClean="0"/>
              <a:t>discretized</a:t>
            </a:r>
            <a:r>
              <a:rPr lang="en-US" sz="2400" dirty="0" smtClean="0"/>
              <a:t> environment:</a:t>
            </a:r>
            <a:endParaRPr lang="en-US" sz="2400" dirty="0"/>
          </a:p>
        </p:txBody>
      </p:sp>
      <p:grpSp>
        <p:nvGrpSpPr>
          <p:cNvPr id="86" name="Group 86"/>
          <p:cNvGrpSpPr>
            <a:grpSpLocks/>
          </p:cNvGrpSpPr>
          <p:nvPr/>
        </p:nvGrpSpPr>
        <p:grpSpPr bwMode="auto">
          <a:xfrm>
            <a:off x="5334001" y="2419350"/>
            <a:ext cx="4114800" cy="1009650"/>
            <a:chOff x="5943601" y="3124200"/>
            <a:chExt cx="3505200" cy="1009650"/>
          </a:xfrm>
        </p:grpSpPr>
        <p:sp>
          <p:nvSpPr>
            <p:cNvPr id="87" name="TextBox 83"/>
            <p:cNvSpPr txBox="1">
              <a:spLocks noChangeArrowheads="1"/>
            </p:cNvSpPr>
            <p:nvPr/>
          </p:nvSpPr>
          <p:spPr bwMode="auto">
            <a:xfrm>
              <a:off x="5943601" y="3124200"/>
              <a:ext cx="3505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dirty="0"/>
                <a:t>H</a:t>
              </a:r>
              <a:r>
                <a:rPr lang="en-US" sz="2400" b="1" baseline="-25000" dirty="0"/>
                <a:t>i</a:t>
              </a:r>
              <a:r>
                <a:rPr lang="en-US" sz="2400" dirty="0"/>
                <a:t> </a:t>
              </a:r>
              <a:r>
                <a:rPr lang="en-US" sz="2400" dirty="0" smtClean="0"/>
                <a:t>  =  </a:t>
              </a:r>
              <a:r>
                <a:rPr lang="en-US" sz="2400" b="1" dirty="0" err="1" smtClean="0"/>
                <a:t>G</a:t>
              </a:r>
              <a:r>
                <a:rPr lang="en-US" sz="2400" b="1" baseline="-25000" dirty="0" err="1" smtClean="0"/>
                <a:t>i</a:t>
              </a:r>
              <a:r>
                <a:rPr lang="en-US" sz="2400" dirty="0" smtClean="0"/>
                <a:t>  x  { </a:t>
              </a:r>
              <a:r>
                <a:rPr lang="en-US" sz="2400" dirty="0"/>
                <a:t>0 → 1 → … → T }</a:t>
              </a:r>
            </a:p>
          </p:txBody>
        </p:sp>
        <p:sp>
          <p:nvSpPr>
            <p:cNvPr id="88" name="TextBox 85"/>
            <p:cNvSpPr txBox="1">
              <a:spLocks noChangeArrowheads="1"/>
            </p:cNvSpPr>
            <p:nvPr/>
          </p:nvSpPr>
          <p:spPr bwMode="auto">
            <a:xfrm>
              <a:off x="6587067" y="3733800"/>
              <a:ext cx="26670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dirty="0"/>
                <a:t>A state in </a:t>
              </a:r>
              <a:r>
                <a:rPr lang="en-US" sz="2000" b="1" dirty="0"/>
                <a:t>H</a:t>
              </a:r>
              <a:r>
                <a:rPr lang="en-US" sz="2000" b="1" baseline="-25000" dirty="0"/>
                <a:t>i </a:t>
              </a:r>
              <a:r>
                <a:rPr lang="en-US" sz="2000" dirty="0"/>
                <a:t>: (x, y, t)</a:t>
              </a: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5943600" y="19050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Augmenting time:</a:t>
            </a:r>
            <a:endParaRPr lang="en-US" sz="2400" dirty="0"/>
          </a:p>
        </p:txBody>
      </p:sp>
      <p:sp>
        <p:nvSpPr>
          <p:cNvPr id="90" name="TextBox 89"/>
          <p:cNvSpPr txBox="1"/>
          <p:nvPr/>
        </p:nvSpPr>
        <p:spPr>
          <a:xfrm>
            <a:off x="5715000" y="5177135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Next, augment tasks…</a:t>
            </a:r>
            <a:endParaRPr lang="en-US" sz="2400" dirty="0"/>
          </a:p>
        </p:txBody>
      </p:sp>
      <p:grpSp>
        <p:nvGrpSpPr>
          <p:cNvPr id="95" name="Group 94"/>
          <p:cNvGrpSpPr/>
          <p:nvPr/>
        </p:nvGrpSpPr>
        <p:grpSpPr>
          <a:xfrm>
            <a:off x="152400" y="2449830"/>
            <a:ext cx="4876800" cy="3341370"/>
            <a:chOff x="152400" y="2449830"/>
            <a:chExt cx="4876800" cy="3341370"/>
          </a:xfrm>
        </p:grpSpPr>
        <p:sp>
          <p:nvSpPr>
            <p:cNvPr id="8" name="Text Box 42"/>
            <p:cNvSpPr txBox="1">
              <a:spLocks noChangeArrowheads="1"/>
            </p:cNvSpPr>
            <p:nvPr/>
          </p:nvSpPr>
          <p:spPr bwMode="auto">
            <a:xfrm>
              <a:off x="1676400" y="3352800"/>
              <a:ext cx="205415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dirty="0"/>
                <a:t>construct a graph </a:t>
              </a:r>
              <a:r>
                <a:rPr lang="en-US" i="1" dirty="0" err="1"/>
                <a:t>G</a:t>
              </a:r>
              <a:r>
                <a:rPr lang="en-US" i="1" baseline="-25000" dirty="0" err="1"/>
                <a:t>i</a:t>
              </a:r>
              <a:endParaRPr lang="en-US" i="1" baseline="-25000" dirty="0"/>
            </a:p>
          </p:txBody>
        </p:sp>
        <p:grpSp>
          <p:nvGrpSpPr>
            <p:cNvPr id="9" name="Group 77"/>
            <p:cNvGrpSpPr>
              <a:grpSpLocks/>
            </p:cNvGrpSpPr>
            <p:nvPr/>
          </p:nvGrpSpPr>
          <p:grpSpPr bwMode="auto">
            <a:xfrm>
              <a:off x="3738941" y="3016891"/>
              <a:ext cx="1214059" cy="1158414"/>
              <a:chOff x="5505450" y="3341687"/>
              <a:chExt cx="1657350" cy="1581150"/>
            </a:xfrm>
          </p:grpSpPr>
          <p:sp>
            <p:nvSpPr>
              <p:cNvPr id="69" name="Oval 29"/>
              <p:cNvSpPr>
                <a:spLocks noChangeArrowheads="1"/>
              </p:cNvSpPr>
              <p:nvPr/>
            </p:nvSpPr>
            <p:spPr bwMode="auto">
              <a:xfrm>
                <a:off x="5505450" y="3341687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800"/>
                  <a:t>S</a:t>
                </a:r>
                <a:r>
                  <a:rPr lang="en-US" sz="1800" baseline="-25000"/>
                  <a:t>1</a:t>
                </a:r>
              </a:p>
            </p:txBody>
          </p:sp>
          <p:sp>
            <p:nvSpPr>
              <p:cNvPr id="70" name="Oval 30"/>
              <p:cNvSpPr>
                <a:spLocks noChangeArrowheads="1"/>
              </p:cNvSpPr>
              <p:nvPr/>
            </p:nvSpPr>
            <p:spPr bwMode="auto">
              <a:xfrm>
                <a:off x="6124575" y="3341687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800" dirty="0"/>
                  <a:t>S</a:t>
                </a:r>
                <a:r>
                  <a:rPr lang="en-US" sz="1800" baseline="-25000" dirty="0"/>
                  <a:t>2</a:t>
                </a:r>
              </a:p>
            </p:txBody>
          </p:sp>
          <p:sp>
            <p:nvSpPr>
              <p:cNvPr id="71" name="Oval 31"/>
              <p:cNvSpPr>
                <a:spLocks noChangeArrowheads="1"/>
              </p:cNvSpPr>
              <p:nvPr/>
            </p:nvSpPr>
            <p:spPr bwMode="auto">
              <a:xfrm>
                <a:off x="6762750" y="3341687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800" dirty="0"/>
                  <a:t>S</a:t>
                </a:r>
                <a:r>
                  <a:rPr lang="en-US" sz="1800" baseline="-25000" dirty="0"/>
                  <a:t>3</a:t>
                </a:r>
              </a:p>
            </p:txBody>
          </p:sp>
          <p:sp>
            <p:nvSpPr>
              <p:cNvPr id="72" name="Line 32"/>
              <p:cNvSpPr>
                <a:spLocks noChangeShapeType="1"/>
              </p:cNvSpPr>
              <p:nvPr/>
            </p:nvSpPr>
            <p:spPr bwMode="auto">
              <a:xfrm>
                <a:off x="5886450" y="3532187"/>
                <a:ext cx="228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33"/>
              <p:cNvSpPr>
                <a:spLocks noChangeShapeType="1"/>
              </p:cNvSpPr>
              <p:nvPr/>
            </p:nvSpPr>
            <p:spPr bwMode="auto">
              <a:xfrm>
                <a:off x="6505575" y="3532187"/>
                <a:ext cx="228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Oval 34"/>
              <p:cNvSpPr>
                <a:spLocks noChangeArrowheads="1"/>
              </p:cNvSpPr>
              <p:nvPr/>
            </p:nvSpPr>
            <p:spPr bwMode="auto">
              <a:xfrm>
                <a:off x="6124575" y="3941762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800"/>
                  <a:t>S</a:t>
                </a:r>
                <a:r>
                  <a:rPr lang="en-US" sz="1800" baseline="-25000"/>
                  <a:t>4</a:t>
                </a:r>
              </a:p>
            </p:txBody>
          </p:sp>
          <p:sp>
            <p:nvSpPr>
              <p:cNvPr id="75" name="Oval 35"/>
              <p:cNvSpPr>
                <a:spLocks noChangeArrowheads="1"/>
              </p:cNvSpPr>
              <p:nvPr/>
            </p:nvSpPr>
            <p:spPr bwMode="auto">
              <a:xfrm>
                <a:off x="6762750" y="3941762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800"/>
                  <a:t>S</a:t>
                </a:r>
                <a:r>
                  <a:rPr lang="en-US" sz="1800" baseline="-25000"/>
                  <a:t>5</a:t>
                </a:r>
              </a:p>
            </p:txBody>
          </p:sp>
          <p:sp>
            <p:nvSpPr>
              <p:cNvPr id="76" name="Line 36"/>
              <p:cNvSpPr>
                <a:spLocks noChangeShapeType="1"/>
              </p:cNvSpPr>
              <p:nvPr/>
            </p:nvSpPr>
            <p:spPr bwMode="auto">
              <a:xfrm>
                <a:off x="6505575" y="4132262"/>
                <a:ext cx="228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37"/>
              <p:cNvSpPr>
                <a:spLocks noChangeShapeType="1"/>
              </p:cNvSpPr>
              <p:nvPr/>
            </p:nvSpPr>
            <p:spPr bwMode="auto">
              <a:xfrm>
                <a:off x="6305550" y="3713162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38"/>
              <p:cNvSpPr>
                <a:spLocks noChangeShapeType="1"/>
              </p:cNvSpPr>
              <p:nvPr/>
            </p:nvSpPr>
            <p:spPr bwMode="auto">
              <a:xfrm>
                <a:off x="6962775" y="3703637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Oval 39"/>
              <p:cNvSpPr>
                <a:spLocks noChangeArrowheads="1"/>
              </p:cNvSpPr>
              <p:nvPr/>
            </p:nvSpPr>
            <p:spPr bwMode="auto">
              <a:xfrm>
                <a:off x="6781800" y="4541837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800"/>
                  <a:t>S</a:t>
                </a:r>
                <a:r>
                  <a:rPr lang="en-US" sz="1800" baseline="-25000"/>
                  <a:t>6</a:t>
                </a:r>
              </a:p>
            </p:txBody>
          </p:sp>
          <p:sp>
            <p:nvSpPr>
              <p:cNvPr id="80" name="Line 40"/>
              <p:cNvSpPr>
                <a:spLocks noChangeShapeType="1"/>
              </p:cNvSpPr>
              <p:nvPr/>
            </p:nvSpPr>
            <p:spPr bwMode="auto">
              <a:xfrm>
                <a:off x="6962775" y="4313237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Line 44"/>
              <p:cNvSpPr>
                <a:spLocks noChangeShapeType="1"/>
              </p:cNvSpPr>
              <p:nvPr/>
            </p:nvSpPr>
            <p:spPr bwMode="auto">
              <a:xfrm>
                <a:off x="5822950" y="3684587"/>
                <a:ext cx="349250" cy="3175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45"/>
              <p:cNvSpPr>
                <a:spLocks noChangeShapeType="1"/>
              </p:cNvSpPr>
              <p:nvPr/>
            </p:nvSpPr>
            <p:spPr bwMode="auto">
              <a:xfrm>
                <a:off x="6457950" y="3671887"/>
                <a:ext cx="349250" cy="3175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Line 46"/>
              <p:cNvSpPr>
                <a:spLocks noChangeShapeType="1"/>
              </p:cNvSpPr>
              <p:nvPr/>
            </p:nvSpPr>
            <p:spPr bwMode="auto">
              <a:xfrm>
                <a:off x="6451600" y="4268787"/>
                <a:ext cx="368300" cy="342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Line 47"/>
              <p:cNvSpPr>
                <a:spLocks noChangeShapeType="1"/>
              </p:cNvSpPr>
              <p:nvPr/>
            </p:nvSpPr>
            <p:spPr bwMode="auto">
              <a:xfrm flipH="1">
                <a:off x="6456363" y="3651250"/>
                <a:ext cx="354012" cy="3476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76"/>
            <p:cNvGrpSpPr>
              <a:grpSpLocks/>
            </p:cNvGrpSpPr>
            <p:nvPr/>
          </p:nvGrpSpPr>
          <p:grpSpPr bwMode="auto">
            <a:xfrm>
              <a:off x="152400" y="3150644"/>
              <a:ext cx="1339648" cy="982790"/>
              <a:chOff x="1009650" y="3200400"/>
              <a:chExt cx="2114550" cy="1646237"/>
            </a:xfrm>
          </p:grpSpPr>
          <p:sp>
            <p:nvSpPr>
              <p:cNvPr id="56" name="Rectangle 16"/>
              <p:cNvSpPr>
                <a:spLocks noChangeArrowheads="1"/>
              </p:cNvSpPr>
              <p:nvPr/>
            </p:nvSpPr>
            <p:spPr bwMode="auto">
              <a:xfrm>
                <a:off x="1017588" y="3200400"/>
                <a:ext cx="2101850" cy="164623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7" name="Line 17"/>
              <p:cNvSpPr>
                <a:spLocks noChangeShapeType="1"/>
              </p:cNvSpPr>
              <p:nvPr/>
            </p:nvSpPr>
            <p:spPr bwMode="auto">
              <a:xfrm>
                <a:off x="1022350" y="3790950"/>
                <a:ext cx="2101850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Line 18"/>
              <p:cNvSpPr>
                <a:spLocks noChangeShapeType="1"/>
              </p:cNvSpPr>
              <p:nvPr/>
            </p:nvSpPr>
            <p:spPr bwMode="auto">
              <a:xfrm>
                <a:off x="1022350" y="4324350"/>
                <a:ext cx="2101850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19"/>
              <p:cNvSpPr>
                <a:spLocks noChangeShapeType="1"/>
              </p:cNvSpPr>
              <p:nvPr/>
            </p:nvSpPr>
            <p:spPr bwMode="auto">
              <a:xfrm flipH="1">
                <a:off x="2584450" y="3200400"/>
                <a:ext cx="0" cy="1646237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21"/>
              <p:cNvSpPr>
                <a:spLocks noChangeShapeType="1"/>
              </p:cNvSpPr>
              <p:nvPr/>
            </p:nvSpPr>
            <p:spPr bwMode="auto">
              <a:xfrm flipH="1">
                <a:off x="2032000" y="3200400"/>
                <a:ext cx="0" cy="1519237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22"/>
              <p:cNvSpPr>
                <a:spLocks noChangeShapeType="1"/>
              </p:cNvSpPr>
              <p:nvPr/>
            </p:nvSpPr>
            <p:spPr bwMode="auto">
              <a:xfrm flipH="1">
                <a:off x="1477963" y="3200400"/>
                <a:ext cx="0" cy="1519237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Text Box 23"/>
              <p:cNvSpPr txBox="1">
                <a:spLocks noChangeArrowheads="1"/>
              </p:cNvSpPr>
              <p:nvPr/>
            </p:nvSpPr>
            <p:spPr bwMode="auto">
              <a:xfrm>
                <a:off x="1530350" y="3317875"/>
                <a:ext cx="420688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/>
                  <a:t>S</a:t>
                </a:r>
                <a:r>
                  <a:rPr lang="en-US" sz="1800" baseline="-25000" dirty="0"/>
                  <a:t>1</a:t>
                </a:r>
              </a:p>
            </p:txBody>
          </p:sp>
          <p:sp>
            <p:nvSpPr>
              <p:cNvPr id="63" name="Text Box 24"/>
              <p:cNvSpPr txBox="1">
                <a:spLocks noChangeArrowheads="1"/>
              </p:cNvSpPr>
              <p:nvPr/>
            </p:nvSpPr>
            <p:spPr bwMode="auto">
              <a:xfrm>
                <a:off x="2074863" y="3317875"/>
                <a:ext cx="42351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S</a:t>
                </a:r>
                <a:r>
                  <a:rPr lang="en-US" sz="1800" baseline="-25000"/>
                  <a:t>2</a:t>
                </a:r>
              </a:p>
            </p:txBody>
          </p:sp>
          <p:sp>
            <p:nvSpPr>
              <p:cNvPr id="64" name="Text Box 25"/>
              <p:cNvSpPr txBox="1">
                <a:spLocks noChangeArrowheads="1"/>
              </p:cNvSpPr>
              <p:nvPr/>
            </p:nvSpPr>
            <p:spPr bwMode="auto">
              <a:xfrm>
                <a:off x="2644775" y="3321050"/>
                <a:ext cx="420688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/>
                  <a:t>S</a:t>
                </a:r>
                <a:r>
                  <a:rPr lang="en-US" sz="1800" baseline="-25000" dirty="0"/>
                  <a:t>3</a:t>
                </a:r>
              </a:p>
            </p:txBody>
          </p:sp>
          <p:sp>
            <p:nvSpPr>
              <p:cNvPr id="65" name="Text Box 26"/>
              <p:cNvSpPr txBox="1">
                <a:spLocks noChangeArrowheads="1"/>
              </p:cNvSpPr>
              <p:nvPr/>
            </p:nvSpPr>
            <p:spPr bwMode="auto">
              <a:xfrm>
                <a:off x="2084388" y="3870325"/>
                <a:ext cx="42351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/>
                  <a:t>S</a:t>
                </a:r>
                <a:r>
                  <a:rPr lang="en-US" sz="1800" baseline="-25000" dirty="0"/>
                  <a:t>4</a:t>
                </a:r>
              </a:p>
            </p:txBody>
          </p:sp>
          <p:sp>
            <p:nvSpPr>
              <p:cNvPr id="66" name="Text Box 27"/>
              <p:cNvSpPr txBox="1">
                <a:spLocks noChangeArrowheads="1"/>
              </p:cNvSpPr>
              <p:nvPr/>
            </p:nvSpPr>
            <p:spPr bwMode="auto">
              <a:xfrm>
                <a:off x="2636838" y="3870325"/>
                <a:ext cx="42351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/>
                  <a:t>S</a:t>
                </a:r>
                <a:r>
                  <a:rPr lang="en-US" sz="1800" baseline="-25000" dirty="0"/>
                  <a:t>5</a:t>
                </a:r>
              </a:p>
            </p:txBody>
          </p:sp>
          <p:sp>
            <p:nvSpPr>
              <p:cNvPr id="67" name="Text Box 28"/>
              <p:cNvSpPr txBox="1">
                <a:spLocks noChangeArrowheads="1"/>
              </p:cNvSpPr>
              <p:nvPr/>
            </p:nvSpPr>
            <p:spPr bwMode="auto">
              <a:xfrm>
                <a:off x="2643188" y="4394200"/>
                <a:ext cx="422275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S</a:t>
                </a:r>
                <a:r>
                  <a:rPr lang="en-US" sz="1800" baseline="-25000"/>
                  <a:t>6</a:t>
                </a:r>
              </a:p>
            </p:txBody>
          </p:sp>
          <p:sp>
            <p:nvSpPr>
              <p:cNvPr id="68" name="Freeform 20"/>
              <p:cNvSpPr>
                <a:spLocks/>
              </p:cNvSpPr>
              <p:nvPr/>
            </p:nvSpPr>
            <p:spPr bwMode="auto">
              <a:xfrm>
                <a:off x="1009650" y="3452812"/>
                <a:ext cx="1216025" cy="1393825"/>
              </a:xfrm>
              <a:custGeom>
                <a:avLst/>
                <a:gdLst>
                  <a:gd name="T0" fmla="*/ 0 w 528"/>
                  <a:gd name="T1" fmla="*/ 0 h 528"/>
                  <a:gd name="T2" fmla="*/ 2147483647 w 528"/>
                  <a:gd name="T3" fmla="*/ 2147483647 h 528"/>
                  <a:gd name="T4" fmla="*/ 2147483647 w 528"/>
                  <a:gd name="T5" fmla="*/ 2147483647 h 528"/>
                  <a:gd name="T6" fmla="*/ 0 w 528"/>
                  <a:gd name="T7" fmla="*/ 2147483647 h 528"/>
                  <a:gd name="T8" fmla="*/ 0 w 528"/>
                  <a:gd name="T9" fmla="*/ 0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8"/>
                  <a:gd name="T16" fmla="*/ 0 h 528"/>
                  <a:gd name="T17" fmla="*/ 528 w 528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8" h="528">
                    <a:moveTo>
                      <a:pt x="0" y="0"/>
                    </a:moveTo>
                    <a:lnTo>
                      <a:pt x="384" y="288"/>
                    </a:lnTo>
                    <a:lnTo>
                      <a:pt x="528" y="528"/>
                    </a:lnTo>
                    <a:lnTo>
                      <a:pt x="0" y="5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</p:grpSp>
        <p:graphicFrame>
          <p:nvGraphicFramePr>
            <p:cNvPr id="11" name="Object 5"/>
            <p:cNvGraphicFramePr>
              <a:graphicFrameLocks noChangeAspect="1"/>
            </p:cNvGraphicFramePr>
            <p:nvPr/>
          </p:nvGraphicFramePr>
          <p:xfrm>
            <a:off x="3787722" y="4401468"/>
            <a:ext cx="1241478" cy="1389732"/>
          </p:xfrm>
          <a:graphic>
            <a:graphicData uri="http://schemas.openxmlformats.org/presentationml/2006/ole">
              <p:oleObj spid="_x0000_s21506" name="Bitmap Image" r:id="rId3" imgW="6066667" imgH="6792273" progId="PBrush">
                <p:embed/>
              </p:oleObj>
            </a:graphicData>
          </a:graphic>
        </p:graphicFrame>
        <p:grpSp>
          <p:nvGrpSpPr>
            <p:cNvPr id="12" name="Group 6"/>
            <p:cNvGrpSpPr>
              <a:grpSpLocks noChangeAspect="1"/>
            </p:cNvGrpSpPr>
            <p:nvPr/>
          </p:nvGrpSpPr>
          <p:grpSpPr bwMode="auto">
            <a:xfrm>
              <a:off x="304800" y="4562538"/>
              <a:ext cx="1004738" cy="1000062"/>
              <a:chOff x="576" y="1136"/>
              <a:chExt cx="1872" cy="1863"/>
            </a:xfrm>
          </p:grpSpPr>
          <p:sp>
            <p:nvSpPr>
              <p:cNvPr id="19" name="Oval 7"/>
              <p:cNvSpPr>
                <a:spLocks noChangeAspect="1" noChangeArrowheads="1"/>
              </p:cNvSpPr>
              <p:nvPr/>
            </p:nvSpPr>
            <p:spPr bwMode="auto">
              <a:xfrm>
                <a:off x="576" y="1878"/>
                <a:ext cx="487" cy="140"/>
              </a:xfrm>
              <a:prstGeom prst="ellipse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0" name="Group 8"/>
              <p:cNvGrpSpPr>
                <a:grpSpLocks noChangeAspect="1"/>
              </p:cNvGrpSpPr>
              <p:nvPr/>
            </p:nvGrpSpPr>
            <p:grpSpPr bwMode="auto">
              <a:xfrm>
                <a:off x="747" y="1136"/>
                <a:ext cx="1701" cy="1863"/>
                <a:chOff x="747" y="1136"/>
                <a:chExt cx="1701" cy="1863"/>
              </a:xfrm>
            </p:grpSpPr>
            <p:sp>
              <p:nvSpPr>
                <p:cNvPr id="22" name="Line 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747" y="1870"/>
                  <a:ext cx="137" cy="15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Aspect="1" noChangeShapeType="1"/>
                </p:cNvSpPr>
                <p:nvPr/>
              </p:nvSpPr>
              <p:spPr bwMode="auto">
                <a:xfrm>
                  <a:off x="756" y="1951"/>
                  <a:ext cx="12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" name="Freeform 11"/>
                <p:cNvSpPr>
                  <a:spLocks noChangeAspect="1"/>
                </p:cNvSpPr>
                <p:nvPr/>
              </p:nvSpPr>
              <p:spPr bwMode="auto">
                <a:xfrm>
                  <a:off x="1069" y="1947"/>
                  <a:ext cx="892" cy="27"/>
                </a:xfrm>
                <a:custGeom>
                  <a:avLst/>
                  <a:gdLst>
                    <a:gd name="T0" fmla="*/ 0 w 1296"/>
                    <a:gd name="T1" fmla="*/ 0 h 1"/>
                    <a:gd name="T2" fmla="*/ 5 w 1296"/>
                    <a:gd name="T3" fmla="*/ 0 h 1"/>
                    <a:gd name="T4" fmla="*/ 0 60000 65536"/>
                    <a:gd name="T5" fmla="*/ 0 60000 65536"/>
                    <a:gd name="T6" fmla="*/ 0 w 1296"/>
                    <a:gd name="T7" fmla="*/ 0 h 1"/>
                    <a:gd name="T8" fmla="*/ 1296 w 1296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96" h="1">
                      <a:moveTo>
                        <a:pt x="0" y="0"/>
                      </a:moveTo>
                      <a:cubicBezTo>
                        <a:pt x="544" y="0"/>
                        <a:pt x="1088" y="0"/>
                        <a:pt x="1296" y="0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5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1961" y="1867"/>
                  <a:ext cx="487" cy="151"/>
                  <a:chOff x="3408" y="1804"/>
                  <a:chExt cx="912" cy="260"/>
                </a:xfrm>
              </p:grpSpPr>
              <p:sp>
                <p:nvSpPr>
                  <p:cNvPr id="52" name="Oval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08" y="1819"/>
                    <a:ext cx="912" cy="240"/>
                  </a:xfrm>
                  <a:prstGeom prst="ellipse">
                    <a:avLst/>
                  </a:prstGeom>
                  <a:solidFill>
                    <a:srgbClr val="BBE0E3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Line 14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3729" y="1804"/>
                    <a:ext cx="255" cy="2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4" name="Line 1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648" y="1809"/>
                    <a:ext cx="384" cy="25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5" name="Line 1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744" y="1943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6" name="Freeform 17"/>
                <p:cNvSpPr>
                  <a:spLocks noChangeAspect="1"/>
                </p:cNvSpPr>
                <p:nvPr/>
              </p:nvSpPr>
              <p:spPr bwMode="auto">
                <a:xfrm>
                  <a:off x="1069" y="1955"/>
                  <a:ext cx="615" cy="423"/>
                </a:xfrm>
                <a:custGeom>
                  <a:avLst/>
                  <a:gdLst>
                    <a:gd name="T0" fmla="*/ 0 w 1152"/>
                    <a:gd name="T1" fmla="*/ 1 h 728"/>
                    <a:gd name="T2" fmla="*/ 1 w 1152"/>
                    <a:gd name="T3" fmla="*/ 1 h 728"/>
                    <a:gd name="T4" fmla="*/ 1 w 1152"/>
                    <a:gd name="T5" fmla="*/ 1 h 728"/>
                    <a:gd name="T6" fmla="*/ 1 w 1152"/>
                    <a:gd name="T7" fmla="*/ 1 h 728"/>
                    <a:gd name="T8" fmla="*/ 1 w 1152"/>
                    <a:gd name="T9" fmla="*/ 1 h 728"/>
                    <a:gd name="T10" fmla="*/ 1 w 1152"/>
                    <a:gd name="T11" fmla="*/ 1 h 7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52"/>
                    <a:gd name="T19" fmla="*/ 0 h 728"/>
                    <a:gd name="T20" fmla="*/ 1152 w 1152"/>
                    <a:gd name="T21" fmla="*/ 728 h 7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52" h="728">
                      <a:moveTo>
                        <a:pt x="0" y="8"/>
                      </a:moveTo>
                      <a:cubicBezTo>
                        <a:pt x="40" y="4"/>
                        <a:pt x="80" y="0"/>
                        <a:pt x="144" y="8"/>
                      </a:cubicBezTo>
                      <a:cubicBezTo>
                        <a:pt x="208" y="16"/>
                        <a:pt x="296" y="24"/>
                        <a:pt x="384" y="56"/>
                      </a:cubicBezTo>
                      <a:cubicBezTo>
                        <a:pt x="472" y="88"/>
                        <a:pt x="592" y="144"/>
                        <a:pt x="672" y="200"/>
                      </a:cubicBezTo>
                      <a:cubicBezTo>
                        <a:pt x="752" y="256"/>
                        <a:pt x="784" y="304"/>
                        <a:pt x="864" y="392"/>
                      </a:cubicBezTo>
                      <a:cubicBezTo>
                        <a:pt x="944" y="480"/>
                        <a:pt x="1104" y="680"/>
                        <a:pt x="1152" y="728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7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1743" y="2298"/>
                  <a:ext cx="183" cy="530"/>
                  <a:chOff x="3385" y="2544"/>
                  <a:chExt cx="341" cy="912"/>
                </a:xfrm>
              </p:grpSpPr>
              <p:sp>
                <p:nvSpPr>
                  <p:cNvPr id="48" name="Oval 19"/>
                  <p:cNvSpPr>
                    <a:spLocks noChangeAspect="1" noChangeArrowheads="1"/>
                  </p:cNvSpPr>
                  <p:nvPr/>
                </p:nvSpPr>
                <p:spPr bwMode="auto">
                  <a:xfrm rot="2726180">
                    <a:off x="3135" y="2880"/>
                    <a:ext cx="912" cy="240"/>
                  </a:xfrm>
                  <a:prstGeom prst="ellipse">
                    <a:avLst/>
                  </a:prstGeom>
                  <a:solidFill>
                    <a:srgbClr val="BBE0E3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9" name="Line 20"/>
                  <p:cNvSpPr>
                    <a:spLocks noChangeAspect="1" noChangeShapeType="1"/>
                  </p:cNvSpPr>
                  <p:nvPr/>
                </p:nvSpPr>
                <p:spPr bwMode="auto">
                  <a:xfrm rot="2106482" flipH="1">
                    <a:off x="3385" y="2890"/>
                    <a:ext cx="341" cy="16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" name="Line 21"/>
                  <p:cNvSpPr>
                    <a:spLocks noChangeAspect="1" noChangeShapeType="1"/>
                  </p:cNvSpPr>
                  <p:nvPr/>
                </p:nvSpPr>
                <p:spPr bwMode="auto">
                  <a:xfrm rot="2097280">
                    <a:off x="3477" y="2812"/>
                    <a:ext cx="186" cy="36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" name="Line 2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499" y="2900"/>
                    <a:ext cx="182" cy="19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8" name="Freeform 23"/>
                <p:cNvSpPr>
                  <a:spLocks noChangeAspect="1"/>
                </p:cNvSpPr>
                <p:nvPr/>
              </p:nvSpPr>
              <p:spPr bwMode="auto">
                <a:xfrm flipV="1">
                  <a:off x="1061" y="1559"/>
                  <a:ext cx="543" cy="387"/>
                </a:xfrm>
                <a:custGeom>
                  <a:avLst/>
                  <a:gdLst>
                    <a:gd name="T0" fmla="*/ 0 w 1152"/>
                    <a:gd name="T1" fmla="*/ 1 h 728"/>
                    <a:gd name="T2" fmla="*/ 0 w 1152"/>
                    <a:gd name="T3" fmla="*/ 1 h 728"/>
                    <a:gd name="T4" fmla="*/ 0 w 1152"/>
                    <a:gd name="T5" fmla="*/ 1 h 728"/>
                    <a:gd name="T6" fmla="*/ 0 w 1152"/>
                    <a:gd name="T7" fmla="*/ 1 h 728"/>
                    <a:gd name="T8" fmla="*/ 0 w 1152"/>
                    <a:gd name="T9" fmla="*/ 1 h 728"/>
                    <a:gd name="T10" fmla="*/ 0 w 1152"/>
                    <a:gd name="T11" fmla="*/ 1 h 7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52"/>
                    <a:gd name="T19" fmla="*/ 0 h 728"/>
                    <a:gd name="T20" fmla="*/ 1152 w 1152"/>
                    <a:gd name="T21" fmla="*/ 728 h 7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52" h="728">
                      <a:moveTo>
                        <a:pt x="0" y="8"/>
                      </a:moveTo>
                      <a:cubicBezTo>
                        <a:pt x="40" y="4"/>
                        <a:pt x="80" y="0"/>
                        <a:pt x="144" y="8"/>
                      </a:cubicBezTo>
                      <a:cubicBezTo>
                        <a:pt x="208" y="16"/>
                        <a:pt x="296" y="24"/>
                        <a:pt x="384" y="56"/>
                      </a:cubicBezTo>
                      <a:cubicBezTo>
                        <a:pt x="472" y="88"/>
                        <a:pt x="592" y="144"/>
                        <a:pt x="672" y="200"/>
                      </a:cubicBezTo>
                      <a:cubicBezTo>
                        <a:pt x="752" y="256"/>
                        <a:pt x="784" y="304"/>
                        <a:pt x="864" y="392"/>
                      </a:cubicBezTo>
                      <a:cubicBezTo>
                        <a:pt x="944" y="480"/>
                        <a:pt x="1104" y="680"/>
                        <a:pt x="1152" y="728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9" name="Group 24"/>
                <p:cNvGrpSpPr>
                  <a:grpSpLocks noChangeAspect="1"/>
                </p:cNvGrpSpPr>
                <p:nvPr/>
              </p:nvGrpSpPr>
              <p:grpSpPr bwMode="auto">
                <a:xfrm rot="-5837842">
                  <a:off x="1654" y="1133"/>
                  <a:ext cx="199" cy="487"/>
                  <a:chOff x="3385" y="2544"/>
                  <a:chExt cx="341" cy="912"/>
                </a:xfrm>
              </p:grpSpPr>
              <p:sp>
                <p:nvSpPr>
                  <p:cNvPr id="44" name="Oval 25"/>
                  <p:cNvSpPr>
                    <a:spLocks noChangeAspect="1" noChangeArrowheads="1"/>
                  </p:cNvSpPr>
                  <p:nvPr/>
                </p:nvSpPr>
                <p:spPr bwMode="auto">
                  <a:xfrm rot="2726180">
                    <a:off x="3135" y="2880"/>
                    <a:ext cx="912" cy="240"/>
                  </a:xfrm>
                  <a:prstGeom prst="ellipse">
                    <a:avLst/>
                  </a:prstGeom>
                  <a:solidFill>
                    <a:srgbClr val="BBE0E3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5" name="Line 26"/>
                  <p:cNvSpPr>
                    <a:spLocks noChangeAspect="1" noChangeShapeType="1"/>
                  </p:cNvSpPr>
                  <p:nvPr/>
                </p:nvSpPr>
                <p:spPr bwMode="auto">
                  <a:xfrm rot="2106482" flipH="1">
                    <a:off x="3385" y="2890"/>
                    <a:ext cx="341" cy="16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6" name="Line 27"/>
                  <p:cNvSpPr>
                    <a:spLocks noChangeAspect="1" noChangeShapeType="1"/>
                  </p:cNvSpPr>
                  <p:nvPr/>
                </p:nvSpPr>
                <p:spPr bwMode="auto">
                  <a:xfrm rot="2097280">
                    <a:off x="3477" y="2812"/>
                    <a:ext cx="186" cy="36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7" name="Line 2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499" y="2900"/>
                    <a:ext cx="182" cy="19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0" name="Freeform 29"/>
                <p:cNvSpPr>
                  <a:spLocks noChangeAspect="1"/>
                </p:cNvSpPr>
                <p:nvPr/>
              </p:nvSpPr>
              <p:spPr bwMode="auto">
                <a:xfrm flipV="1">
                  <a:off x="1069" y="1459"/>
                  <a:ext cx="276" cy="488"/>
                </a:xfrm>
                <a:custGeom>
                  <a:avLst/>
                  <a:gdLst>
                    <a:gd name="T0" fmla="*/ 0 w 1152"/>
                    <a:gd name="T1" fmla="*/ 1 h 728"/>
                    <a:gd name="T2" fmla="*/ 0 w 1152"/>
                    <a:gd name="T3" fmla="*/ 1 h 728"/>
                    <a:gd name="T4" fmla="*/ 0 w 1152"/>
                    <a:gd name="T5" fmla="*/ 1 h 728"/>
                    <a:gd name="T6" fmla="*/ 0 w 1152"/>
                    <a:gd name="T7" fmla="*/ 1 h 728"/>
                    <a:gd name="T8" fmla="*/ 0 w 1152"/>
                    <a:gd name="T9" fmla="*/ 1 h 728"/>
                    <a:gd name="T10" fmla="*/ 0 w 1152"/>
                    <a:gd name="T11" fmla="*/ 2 h 7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52"/>
                    <a:gd name="T19" fmla="*/ 0 h 728"/>
                    <a:gd name="T20" fmla="*/ 1152 w 1152"/>
                    <a:gd name="T21" fmla="*/ 728 h 7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52" h="728">
                      <a:moveTo>
                        <a:pt x="0" y="8"/>
                      </a:moveTo>
                      <a:cubicBezTo>
                        <a:pt x="40" y="4"/>
                        <a:pt x="80" y="0"/>
                        <a:pt x="144" y="8"/>
                      </a:cubicBezTo>
                      <a:cubicBezTo>
                        <a:pt x="208" y="16"/>
                        <a:pt x="296" y="24"/>
                        <a:pt x="384" y="56"/>
                      </a:cubicBezTo>
                      <a:cubicBezTo>
                        <a:pt x="472" y="88"/>
                        <a:pt x="592" y="144"/>
                        <a:pt x="672" y="200"/>
                      </a:cubicBezTo>
                      <a:cubicBezTo>
                        <a:pt x="752" y="256"/>
                        <a:pt x="784" y="304"/>
                        <a:pt x="864" y="392"/>
                      </a:cubicBezTo>
                      <a:cubicBezTo>
                        <a:pt x="944" y="480"/>
                        <a:pt x="1104" y="680"/>
                        <a:pt x="1152" y="728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1" name="Group 30"/>
                <p:cNvGrpSpPr>
                  <a:grpSpLocks noChangeAspect="1"/>
                </p:cNvGrpSpPr>
                <p:nvPr/>
              </p:nvGrpSpPr>
              <p:grpSpPr bwMode="auto">
                <a:xfrm rot="-7051439">
                  <a:off x="1336" y="991"/>
                  <a:ext cx="197" cy="487"/>
                  <a:chOff x="3385" y="2544"/>
                  <a:chExt cx="341" cy="912"/>
                </a:xfrm>
              </p:grpSpPr>
              <p:sp>
                <p:nvSpPr>
                  <p:cNvPr id="40" name="Oval 31"/>
                  <p:cNvSpPr>
                    <a:spLocks noChangeAspect="1" noChangeArrowheads="1"/>
                  </p:cNvSpPr>
                  <p:nvPr/>
                </p:nvSpPr>
                <p:spPr bwMode="auto">
                  <a:xfrm rot="2726180">
                    <a:off x="3135" y="2880"/>
                    <a:ext cx="912" cy="240"/>
                  </a:xfrm>
                  <a:prstGeom prst="ellipse">
                    <a:avLst/>
                  </a:prstGeom>
                  <a:solidFill>
                    <a:srgbClr val="BBE0E3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" name="Line 32"/>
                  <p:cNvSpPr>
                    <a:spLocks noChangeAspect="1" noChangeShapeType="1"/>
                  </p:cNvSpPr>
                  <p:nvPr/>
                </p:nvSpPr>
                <p:spPr bwMode="auto">
                  <a:xfrm rot="2106482" flipH="1">
                    <a:off x="3385" y="2890"/>
                    <a:ext cx="341" cy="16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" name="Line 33"/>
                  <p:cNvSpPr>
                    <a:spLocks noChangeAspect="1" noChangeShapeType="1"/>
                  </p:cNvSpPr>
                  <p:nvPr/>
                </p:nvSpPr>
                <p:spPr bwMode="auto">
                  <a:xfrm rot="2097280">
                    <a:off x="3477" y="2812"/>
                    <a:ext cx="186" cy="36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" name="Line 3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499" y="2900"/>
                    <a:ext cx="182" cy="19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" name="Freeform 35"/>
                <p:cNvSpPr>
                  <a:spLocks noChangeAspect="1"/>
                </p:cNvSpPr>
                <p:nvPr/>
              </p:nvSpPr>
              <p:spPr bwMode="auto">
                <a:xfrm>
                  <a:off x="1069" y="1951"/>
                  <a:ext cx="276" cy="536"/>
                </a:xfrm>
                <a:custGeom>
                  <a:avLst/>
                  <a:gdLst>
                    <a:gd name="T0" fmla="*/ 0 w 1152"/>
                    <a:gd name="T1" fmla="*/ 1 h 728"/>
                    <a:gd name="T2" fmla="*/ 0 w 1152"/>
                    <a:gd name="T3" fmla="*/ 1 h 728"/>
                    <a:gd name="T4" fmla="*/ 0 w 1152"/>
                    <a:gd name="T5" fmla="*/ 1 h 728"/>
                    <a:gd name="T6" fmla="*/ 0 w 1152"/>
                    <a:gd name="T7" fmla="*/ 2 h 728"/>
                    <a:gd name="T8" fmla="*/ 0 w 1152"/>
                    <a:gd name="T9" fmla="*/ 4 h 728"/>
                    <a:gd name="T10" fmla="*/ 0 w 1152"/>
                    <a:gd name="T11" fmla="*/ 7 h 7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52"/>
                    <a:gd name="T19" fmla="*/ 0 h 728"/>
                    <a:gd name="T20" fmla="*/ 1152 w 1152"/>
                    <a:gd name="T21" fmla="*/ 728 h 7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52" h="728">
                      <a:moveTo>
                        <a:pt x="0" y="8"/>
                      </a:moveTo>
                      <a:cubicBezTo>
                        <a:pt x="40" y="4"/>
                        <a:pt x="80" y="0"/>
                        <a:pt x="144" y="8"/>
                      </a:cubicBezTo>
                      <a:cubicBezTo>
                        <a:pt x="208" y="16"/>
                        <a:pt x="296" y="24"/>
                        <a:pt x="384" y="56"/>
                      </a:cubicBezTo>
                      <a:cubicBezTo>
                        <a:pt x="472" y="88"/>
                        <a:pt x="592" y="144"/>
                        <a:pt x="672" y="200"/>
                      </a:cubicBezTo>
                      <a:cubicBezTo>
                        <a:pt x="752" y="256"/>
                        <a:pt x="784" y="304"/>
                        <a:pt x="864" y="392"/>
                      </a:cubicBezTo>
                      <a:cubicBezTo>
                        <a:pt x="944" y="480"/>
                        <a:pt x="1104" y="680"/>
                        <a:pt x="1152" y="728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3" name="Group 36"/>
                <p:cNvGrpSpPr>
                  <a:grpSpLocks noChangeAspect="1"/>
                </p:cNvGrpSpPr>
                <p:nvPr/>
              </p:nvGrpSpPr>
              <p:grpSpPr bwMode="auto">
                <a:xfrm rot="1806394">
                  <a:off x="1294" y="2468"/>
                  <a:ext cx="182" cy="531"/>
                  <a:chOff x="3385" y="2544"/>
                  <a:chExt cx="341" cy="912"/>
                </a:xfrm>
              </p:grpSpPr>
              <p:sp>
                <p:nvSpPr>
                  <p:cNvPr id="36" name="Oval 37"/>
                  <p:cNvSpPr>
                    <a:spLocks noChangeAspect="1" noChangeArrowheads="1"/>
                  </p:cNvSpPr>
                  <p:nvPr/>
                </p:nvSpPr>
                <p:spPr bwMode="auto">
                  <a:xfrm rot="2726180">
                    <a:off x="3135" y="2880"/>
                    <a:ext cx="912" cy="240"/>
                  </a:xfrm>
                  <a:prstGeom prst="ellipse">
                    <a:avLst/>
                  </a:prstGeom>
                  <a:solidFill>
                    <a:srgbClr val="BBE0E3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" name="Line 38"/>
                  <p:cNvSpPr>
                    <a:spLocks noChangeAspect="1" noChangeShapeType="1"/>
                  </p:cNvSpPr>
                  <p:nvPr/>
                </p:nvSpPr>
                <p:spPr bwMode="auto">
                  <a:xfrm rot="2106482" flipH="1">
                    <a:off x="3385" y="2890"/>
                    <a:ext cx="341" cy="16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" name="Line 39"/>
                  <p:cNvSpPr>
                    <a:spLocks noChangeAspect="1" noChangeShapeType="1"/>
                  </p:cNvSpPr>
                  <p:nvPr/>
                </p:nvSpPr>
                <p:spPr bwMode="auto">
                  <a:xfrm rot="2097280">
                    <a:off x="3477" y="2812"/>
                    <a:ext cx="186" cy="36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" name="Line 4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499" y="2900"/>
                    <a:ext cx="182" cy="19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4" name="Line 4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134" y="1870"/>
                  <a:ext cx="137" cy="15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42"/>
                <p:cNvSpPr>
                  <a:spLocks noChangeAspect="1" noChangeShapeType="1"/>
                </p:cNvSpPr>
                <p:nvPr/>
              </p:nvSpPr>
              <p:spPr bwMode="auto">
                <a:xfrm>
                  <a:off x="2143" y="1951"/>
                  <a:ext cx="12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1" name="Line 43"/>
              <p:cNvSpPr>
                <a:spLocks noChangeAspect="1" noChangeShapeType="1"/>
              </p:cNvSpPr>
              <p:nvPr/>
            </p:nvSpPr>
            <p:spPr bwMode="auto">
              <a:xfrm>
                <a:off x="704" y="1873"/>
                <a:ext cx="205" cy="1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Text Box 42"/>
            <p:cNvSpPr txBox="1">
              <a:spLocks noChangeArrowheads="1"/>
            </p:cNvSpPr>
            <p:nvPr/>
          </p:nvSpPr>
          <p:spPr bwMode="auto">
            <a:xfrm>
              <a:off x="1676400" y="4583668"/>
              <a:ext cx="205415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dirty="0"/>
                <a:t>construct a graph </a:t>
              </a:r>
              <a:r>
                <a:rPr lang="en-US" i="1" dirty="0" err="1"/>
                <a:t>G</a:t>
              </a:r>
              <a:r>
                <a:rPr lang="en-US" i="1" baseline="-25000" dirty="0" err="1"/>
                <a:t>i</a:t>
              </a:r>
              <a:endParaRPr lang="en-US" i="1" baseline="-25000" dirty="0"/>
            </a:p>
          </p:txBody>
        </p:sp>
        <p:sp>
          <p:nvSpPr>
            <p:cNvPr id="17" name="TextBox 83"/>
            <p:cNvSpPr txBox="1">
              <a:spLocks noChangeArrowheads="1"/>
            </p:cNvSpPr>
            <p:nvPr/>
          </p:nvSpPr>
          <p:spPr bwMode="auto">
            <a:xfrm>
              <a:off x="2423964" y="3999449"/>
              <a:ext cx="360729" cy="248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OR</a:t>
              </a:r>
            </a:p>
          </p:txBody>
        </p:sp>
        <p:sp>
          <p:nvSpPr>
            <p:cNvPr id="18" name="TextBox 84"/>
            <p:cNvSpPr txBox="1">
              <a:spLocks noChangeArrowheads="1"/>
            </p:cNvSpPr>
            <p:nvPr/>
          </p:nvSpPr>
          <p:spPr bwMode="auto">
            <a:xfrm>
              <a:off x="1901186" y="5314571"/>
              <a:ext cx="1287211" cy="248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OR however else</a:t>
              </a:r>
            </a:p>
          </p:txBody>
        </p:sp>
        <p:sp>
          <p:nvSpPr>
            <p:cNvPr id="7" name="TextBox 84"/>
            <p:cNvSpPr txBox="1">
              <a:spLocks noChangeArrowheads="1"/>
            </p:cNvSpPr>
            <p:nvPr/>
          </p:nvSpPr>
          <p:spPr bwMode="auto">
            <a:xfrm>
              <a:off x="2335530" y="2449830"/>
              <a:ext cx="651510" cy="497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 dirty="0" err="1"/>
                <a:t>G</a:t>
              </a:r>
              <a:r>
                <a:rPr lang="en-US" sz="2800" b="1" baseline="-25000" dirty="0" err="1"/>
                <a:t>i</a:t>
              </a:r>
              <a:endParaRPr lang="en-US" dirty="0"/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>
              <a:off x="1752600" y="3733800"/>
              <a:ext cx="1981200" cy="1588"/>
            </a:xfrm>
            <a:prstGeom prst="straightConnector1">
              <a:avLst/>
            </a:prstGeom>
            <a:ln w="444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1752600" y="4951412"/>
              <a:ext cx="1981200" cy="1588"/>
            </a:xfrm>
            <a:prstGeom prst="straightConnector1">
              <a:avLst/>
            </a:prstGeom>
            <a:ln w="444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Slide Number Placeholder 9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7391400" y="6096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343400" y="24384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Introducing tasks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53000" y="12954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91200" y="23622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48400" y="13716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4419600" y="685800"/>
            <a:ext cx="3048000" cy="1828800"/>
            <a:chOff x="4419600" y="685800"/>
            <a:chExt cx="3048000" cy="1828800"/>
          </a:xfrm>
        </p:grpSpPr>
        <p:cxnSp>
          <p:nvCxnSpPr>
            <p:cNvPr id="9" name="Straight Connector 8"/>
            <p:cNvCxnSpPr>
              <a:endCxn id="6" idx="3"/>
            </p:cNvCxnSpPr>
            <p:nvPr/>
          </p:nvCxnSpPr>
          <p:spPr>
            <a:xfrm flipV="1">
              <a:off x="4419600" y="2438400"/>
              <a:ext cx="1524000" cy="76200"/>
            </a:xfrm>
            <a:prstGeom prst="line">
              <a:avLst/>
            </a:prstGeom>
            <a:ln>
              <a:solidFill>
                <a:schemeClr val="tx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5" idx="3"/>
              <a:endCxn id="6" idx="3"/>
            </p:cNvCxnSpPr>
            <p:nvPr/>
          </p:nvCxnSpPr>
          <p:spPr>
            <a:xfrm>
              <a:off x="5105400" y="1371600"/>
              <a:ext cx="838200" cy="1066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5" idx="3"/>
              <a:endCxn id="7" idx="1"/>
            </p:cNvCxnSpPr>
            <p:nvPr/>
          </p:nvCxnSpPr>
          <p:spPr>
            <a:xfrm>
              <a:off x="5105400" y="1371600"/>
              <a:ext cx="114300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endCxn id="7" idx="3"/>
            </p:cNvCxnSpPr>
            <p:nvPr/>
          </p:nvCxnSpPr>
          <p:spPr>
            <a:xfrm rot="10800000" flipV="1">
              <a:off x="6400800" y="685800"/>
              <a:ext cx="1066800" cy="762000"/>
            </a:xfrm>
            <a:prstGeom prst="line">
              <a:avLst/>
            </a:prstGeom>
            <a:ln>
              <a:solidFill>
                <a:schemeClr val="tx1"/>
              </a:solidFill>
              <a:headEnd type="oval" w="lg" len="lg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4419600" y="685800"/>
            <a:ext cx="3048000" cy="1828800"/>
            <a:chOff x="4419600" y="685800"/>
            <a:chExt cx="3048000" cy="1828800"/>
          </a:xfrm>
        </p:grpSpPr>
        <p:cxnSp>
          <p:nvCxnSpPr>
            <p:cNvPr id="26" name="Straight Connector 25"/>
            <p:cNvCxnSpPr>
              <a:endCxn id="5" idx="3"/>
            </p:cNvCxnSpPr>
            <p:nvPr/>
          </p:nvCxnSpPr>
          <p:spPr>
            <a:xfrm rot="5400000" flipH="1" flipV="1">
              <a:off x="4191000" y="1600200"/>
              <a:ext cx="1143000" cy="685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5" idx="3"/>
              <a:endCxn id="6" idx="3"/>
            </p:cNvCxnSpPr>
            <p:nvPr/>
          </p:nvCxnSpPr>
          <p:spPr>
            <a:xfrm>
              <a:off x="5105400" y="1371600"/>
              <a:ext cx="838200" cy="1066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6" idx="3"/>
              <a:endCxn id="7" idx="0"/>
            </p:cNvCxnSpPr>
            <p:nvPr/>
          </p:nvCxnSpPr>
          <p:spPr>
            <a:xfrm flipV="1">
              <a:off x="5943600" y="1371600"/>
              <a:ext cx="381000" cy="1066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7" idx="2"/>
            </p:cNvCxnSpPr>
            <p:nvPr/>
          </p:nvCxnSpPr>
          <p:spPr>
            <a:xfrm rot="5400000" flipH="1" flipV="1">
              <a:off x="6477000" y="533400"/>
              <a:ext cx="838200" cy="1143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381000" y="2630269"/>
            <a:ext cx="3416091" cy="3694331"/>
            <a:chOff x="762000" y="1524000"/>
            <a:chExt cx="3416091" cy="3694331"/>
          </a:xfrm>
        </p:grpSpPr>
        <p:sp>
          <p:nvSpPr>
            <p:cNvPr id="39" name="TextBox 9"/>
            <p:cNvSpPr txBox="1">
              <a:spLocks noChangeArrowheads="1"/>
            </p:cNvSpPr>
            <p:nvPr/>
          </p:nvSpPr>
          <p:spPr bwMode="auto">
            <a:xfrm>
              <a:off x="1143000" y="4572000"/>
              <a:ext cx="28194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Goal directed </a:t>
              </a:r>
              <a:r>
                <a:rPr lang="en-US" dirty="0" smtClean="0"/>
                <a:t>navigation with tasks - </a:t>
              </a:r>
              <a:r>
                <a:rPr lang="en-US" dirty="0"/>
                <a:t>unconstrained</a:t>
              </a:r>
            </a:p>
          </p:txBody>
        </p:sp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0" y="1524000"/>
              <a:ext cx="3416091" cy="277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4" name="Group 43"/>
          <p:cNvGrpSpPr/>
          <p:nvPr/>
        </p:nvGrpSpPr>
        <p:grpSpPr>
          <a:xfrm>
            <a:off x="381000" y="2590800"/>
            <a:ext cx="3443343" cy="4047530"/>
            <a:chOff x="4953000" y="1524000"/>
            <a:chExt cx="3443343" cy="4047530"/>
          </a:xfrm>
        </p:grpSpPr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53000" y="1524000"/>
              <a:ext cx="3443343" cy="281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TextBox 10"/>
            <p:cNvSpPr txBox="1">
              <a:spLocks noChangeArrowheads="1"/>
            </p:cNvSpPr>
            <p:nvPr/>
          </p:nvSpPr>
          <p:spPr bwMode="auto">
            <a:xfrm>
              <a:off x="5334000" y="4648200"/>
              <a:ext cx="24384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Need to exchange</a:t>
              </a:r>
              <a:br>
                <a:rPr lang="en-US" dirty="0"/>
              </a:br>
              <a:r>
                <a:rPr lang="en-US" dirty="0"/>
                <a:t>information </a:t>
              </a:r>
              <a:r>
                <a:rPr lang="en-US" dirty="0" smtClean="0"/>
                <a:t>midway and execute tasks</a:t>
              </a:r>
              <a:endParaRPr lang="en-US" dirty="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3962400" y="3200400"/>
            <a:ext cx="5029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buFont typeface="Arial" pitchFamily="34" charset="0"/>
              <a:buChar char="•"/>
            </a:pPr>
            <a:r>
              <a:rPr lang="en-US" sz="2800" dirty="0" smtClean="0"/>
              <a:t>Each robot is given an unordered list of tasks (coordinates in space).</a:t>
            </a:r>
          </a:p>
          <a:p>
            <a:pPr marL="233363" indent="-233363">
              <a:buFont typeface="Arial" pitchFamily="34" charset="0"/>
              <a:buChar char="•"/>
            </a:pPr>
            <a:r>
              <a:rPr lang="en-US" sz="2800" dirty="0" smtClean="0"/>
              <a:t>Determining the optimal order of execution of the tasks is often nontrivial . . .</a:t>
            </a:r>
          </a:p>
          <a:p>
            <a:pPr marL="233363" indent="-233363">
              <a:buFont typeface="Arial" pitchFamily="34" charset="0"/>
              <a:buChar char="•"/>
            </a:pPr>
            <a:r>
              <a:rPr lang="en-US" sz="2800" dirty="0" smtClean="0"/>
              <a:t>. . . especially in presence of obstacles and constraints</a:t>
            </a:r>
            <a:endParaRPr lang="en-US" sz="2800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Task Graph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524000"/>
            <a:ext cx="3309937" cy="3406775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791200" y="12954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391400" y="22860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43600" y="32004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0" y="38862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943600" y="10668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latin typeface="Times New Roman"/>
                <a:cs typeface="Times New Roman"/>
              </a:rPr>
              <a:t>τ</a:t>
            </a:r>
            <a:r>
              <a:rPr lang="en-US" sz="2000" baseline="-25000" dirty="0" smtClean="0"/>
              <a:t>0</a:t>
            </a:r>
            <a:endParaRPr lang="en-US" sz="20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2895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latin typeface="Times New Roman"/>
                <a:cs typeface="Times New Roman"/>
              </a:rPr>
              <a:t>τ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43800" y="1981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latin typeface="Times New Roman"/>
                <a:cs typeface="Times New Roman"/>
              </a:rPr>
              <a:t>τ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24800" y="3657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latin typeface="Times New Roman"/>
                <a:cs typeface="Times New Roman"/>
              </a:rPr>
              <a:t>τ</a:t>
            </a:r>
            <a:r>
              <a:rPr lang="en-US" baseline="-25000" dirty="0" smtClean="0"/>
              <a:t>3</a:t>
            </a:r>
            <a:endParaRPr lang="en-US" dirty="0"/>
          </a:p>
        </p:txBody>
      </p:sp>
      <p:cxnSp>
        <p:nvCxnSpPr>
          <p:cNvPr id="14" name="Straight Arrow Connector 13"/>
          <p:cNvCxnSpPr>
            <a:endCxn id="5" idx="1"/>
          </p:cNvCxnSpPr>
          <p:nvPr/>
        </p:nvCxnSpPr>
        <p:spPr>
          <a:xfrm flipV="1">
            <a:off x="4648200" y="1371600"/>
            <a:ext cx="1143000" cy="60960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0"/>
            <a:endCxn id="6" idx="1"/>
          </p:cNvCxnSpPr>
          <p:nvPr/>
        </p:nvCxnSpPr>
        <p:spPr>
          <a:xfrm rot="16200000" flipH="1">
            <a:off x="6096000" y="1066800"/>
            <a:ext cx="10668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6096000" y="2362200"/>
            <a:ext cx="1447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8" idx="1"/>
          </p:cNvCxnSpPr>
          <p:nvPr/>
        </p:nvCxnSpPr>
        <p:spPr>
          <a:xfrm>
            <a:off x="6096000" y="3352800"/>
            <a:ext cx="1676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 flipV="1">
            <a:off x="1447800" y="1828800"/>
            <a:ext cx="914400" cy="609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V="1">
            <a:off x="1066800" y="2819400"/>
            <a:ext cx="838200" cy="76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1143000" y="3657600"/>
            <a:ext cx="7620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>
            <a:off x="1524000" y="4038600"/>
            <a:ext cx="838200" cy="609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4724400"/>
            <a:ext cx="495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4" name="Group 53"/>
          <p:cNvGrpSpPr/>
          <p:nvPr/>
        </p:nvGrpSpPr>
        <p:grpSpPr>
          <a:xfrm>
            <a:off x="685800" y="5181600"/>
            <a:ext cx="7343775" cy="1266825"/>
            <a:chOff x="685800" y="5181600"/>
            <a:chExt cx="7343775" cy="1266825"/>
          </a:xfrm>
        </p:grpSpPr>
        <p:pic>
          <p:nvPicPr>
            <p:cNvPr id="4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28800" y="5181600"/>
              <a:ext cx="41275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50" name="Group 49"/>
            <p:cNvGrpSpPr/>
            <p:nvPr/>
          </p:nvGrpSpPr>
          <p:grpSpPr>
            <a:xfrm>
              <a:off x="685800" y="5181600"/>
              <a:ext cx="7343775" cy="1266825"/>
              <a:chOff x="685800" y="5181600"/>
              <a:chExt cx="7343775" cy="1266825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219200" y="5638800"/>
                <a:ext cx="3314700" cy="409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6" name="TextBox 45"/>
              <p:cNvSpPr txBox="1"/>
              <p:nvPr/>
            </p:nvSpPr>
            <p:spPr>
              <a:xfrm>
                <a:off x="4572000" y="5638800"/>
                <a:ext cx="2743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is a binary sequence with</a:t>
                </a:r>
                <a:endParaRPr lang="en-US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85800" y="5181600"/>
                <a:ext cx="2133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A node of         :</a:t>
                </a:r>
                <a:endParaRPr lang="en-US" sz="2000" dirty="0"/>
              </a:p>
            </p:txBody>
          </p:sp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962400" y="6096000"/>
                <a:ext cx="4067175" cy="352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cxnSp>
        <p:nvCxnSpPr>
          <p:cNvPr id="52" name="Straight Arrow Connector 51"/>
          <p:cNvCxnSpPr>
            <a:stCxn id="8" idx="0"/>
          </p:cNvCxnSpPr>
          <p:nvPr/>
        </p:nvCxnSpPr>
        <p:spPr>
          <a:xfrm rot="16200000" flipH="1">
            <a:off x="7696200" y="4038600"/>
            <a:ext cx="990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382000" y="48738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goal</a:t>
            </a:r>
            <a:endParaRPr lang="en-US" sz="1400" b="1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Product of Task Graph and State Graph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Recall: </a:t>
            </a:r>
            <a:r>
              <a:rPr lang="en-US" sz="2400" dirty="0" smtClean="0"/>
              <a:t>The state graph of the robot  was,</a:t>
            </a:r>
          </a:p>
          <a:p>
            <a:r>
              <a:rPr lang="en-US" sz="2400" b="1" i="1" dirty="0" smtClean="0"/>
              <a:t>        </a:t>
            </a:r>
            <a:r>
              <a:rPr lang="en-US" sz="2800" b="1" i="1" dirty="0" smtClean="0"/>
              <a:t>H</a:t>
            </a:r>
            <a:r>
              <a:rPr lang="en-US" sz="2800" b="1" baseline="-25000" dirty="0" smtClean="0"/>
              <a:t>i</a:t>
            </a:r>
            <a:r>
              <a:rPr lang="en-US" sz="2800" dirty="0" smtClean="0"/>
              <a:t>  = </a:t>
            </a:r>
            <a:r>
              <a:rPr lang="en-US" sz="2800" b="1" i="1" dirty="0" err="1" smtClean="0"/>
              <a:t>G</a:t>
            </a:r>
            <a:r>
              <a:rPr lang="en-US" sz="2800" b="1" baseline="-25000" dirty="0" err="1" smtClean="0"/>
              <a:t>i</a:t>
            </a:r>
            <a:r>
              <a:rPr lang="en-US" sz="2800" b="1" dirty="0"/>
              <a:t> </a:t>
            </a:r>
            <a:r>
              <a:rPr lang="en-US" sz="2800" dirty="0" smtClean="0"/>
              <a:t>x</a:t>
            </a:r>
            <a:r>
              <a:rPr lang="en-US" sz="2800" dirty="0"/>
              <a:t> </a:t>
            </a:r>
            <a:r>
              <a:rPr lang="en-US" sz="2800" dirty="0" smtClean="0"/>
              <a:t>{ 0 → 1 → … → T }</a:t>
            </a:r>
          </a:p>
          <a:p>
            <a:pPr marL="1381125"/>
            <a:r>
              <a:rPr lang="en-US" sz="2400" dirty="0" smtClean="0"/>
              <a:t>which is the “Graph Tensor Product” of the space </a:t>
            </a:r>
            <a:r>
              <a:rPr lang="en-US" sz="2400" dirty="0" err="1" smtClean="0"/>
              <a:t>discretization</a:t>
            </a:r>
            <a:r>
              <a:rPr lang="en-US" sz="2400" dirty="0" smtClean="0"/>
              <a:t> graph and the </a:t>
            </a:r>
            <a:r>
              <a:rPr lang="en-US" sz="2400" dirty="0" err="1" smtClean="0"/>
              <a:t>discretized</a:t>
            </a:r>
            <a:r>
              <a:rPr lang="en-US" sz="2400" dirty="0" smtClean="0"/>
              <a:t> time.</a:t>
            </a:r>
          </a:p>
        </p:txBody>
      </p:sp>
      <p:sp>
        <p:nvSpPr>
          <p:cNvPr id="5" name="TextBox 85"/>
          <p:cNvSpPr txBox="1">
            <a:spLocks noChangeArrowheads="1"/>
          </p:cNvSpPr>
          <p:nvPr/>
        </p:nvSpPr>
        <p:spPr bwMode="auto">
          <a:xfrm>
            <a:off x="6400800" y="1981200"/>
            <a:ext cx="2514600" cy="46166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A state in </a:t>
            </a:r>
            <a:r>
              <a:rPr lang="en-US" sz="2400" b="1" dirty="0"/>
              <a:t>H</a:t>
            </a:r>
            <a:r>
              <a:rPr lang="en-US" sz="2400" b="1" baseline="-25000" dirty="0"/>
              <a:t>i </a:t>
            </a:r>
            <a:r>
              <a:rPr lang="en-US" sz="2400" dirty="0"/>
              <a:t>: </a:t>
            </a:r>
            <a:r>
              <a:rPr lang="en-US" sz="2400" dirty="0" smtClean="0"/>
              <a:t>(</a:t>
            </a:r>
            <a:r>
              <a:rPr lang="en-US" sz="2400" b="1" i="1" dirty="0" smtClean="0"/>
              <a:t>s</a:t>
            </a:r>
            <a:r>
              <a:rPr lang="en-US" sz="2400" dirty="0" smtClean="0"/>
              <a:t>, </a:t>
            </a:r>
            <a:r>
              <a:rPr lang="en-US" sz="2400" dirty="0"/>
              <a:t>t)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85800" y="3581400"/>
            <a:ext cx="6172200" cy="461665"/>
            <a:chOff x="685800" y="3653135"/>
            <a:chExt cx="5181600" cy="461665"/>
          </a:xfrm>
        </p:grpSpPr>
        <p:sp>
          <p:nvSpPr>
            <p:cNvPr id="6" name="TextBox 5"/>
            <p:cNvSpPr txBox="1"/>
            <p:nvPr/>
          </p:nvSpPr>
          <p:spPr>
            <a:xfrm>
              <a:off x="685800" y="3653135"/>
              <a:ext cx="5181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Define product, </a:t>
              </a:r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400" dirty="0" smtClean="0"/>
                <a:t>, between       and         :</a:t>
              </a:r>
              <a:endParaRPr lang="en-US" sz="2400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92407" y="3724275"/>
              <a:ext cx="333375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88744" y="3657600"/>
              <a:ext cx="419100" cy="386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038600"/>
            <a:ext cx="62007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6172200" y="3657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[ More details in paper ]</a:t>
            </a:r>
            <a:endParaRPr lang="en-US" b="1" dirty="0">
              <a:solidFill>
                <a:schemeClr val="tx2"/>
              </a:solidFill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457200" y="5029200"/>
            <a:ext cx="4342783" cy="1882347"/>
            <a:chOff x="457200" y="5029200"/>
            <a:chExt cx="4342783" cy="1882347"/>
          </a:xfrm>
        </p:grpSpPr>
        <p:sp>
          <p:nvSpPr>
            <p:cNvPr id="102" name="TextBox 101"/>
            <p:cNvSpPr txBox="1"/>
            <p:nvPr/>
          </p:nvSpPr>
          <p:spPr>
            <a:xfrm>
              <a:off x="1594021" y="6511437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b="1" dirty="0" smtClean="0">
                  <a:latin typeface="Times New Roman"/>
                  <a:cs typeface="Times New Roman"/>
                </a:rPr>
                <a:t>τ</a:t>
              </a:r>
              <a:r>
                <a:rPr lang="en-US" sz="2000" baseline="-25000" dirty="0" smtClean="0"/>
                <a:t>2</a:t>
              </a:r>
              <a:endParaRPr lang="en-US" sz="2000" dirty="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57200" y="5618747"/>
              <a:ext cx="3200400" cy="673768"/>
              <a:chOff x="304800" y="5486400"/>
              <a:chExt cx="2895600" cy="609600"/>
            </a:xfrm>
          </p:grpSpPr>
          <p:sp>
            <p:nvSpPr>
              <p:cNvPr id="44" name="Parallelogram 43"/>
              <p:cNvSpPr/>
              <p:nvPr/>
            </p:nvSpPr>
            <p:spPr>
              <a:xfrm>
                <a:off x="762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Parallelogram 44"/>
              <p:cNvSpPr/>
              <p:nvPr/>
            </p:nvSpPr>
            <p:spPr>
              <a:xfrm>
                <a:off x="1143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Parallelogram 45"/>
              <p:cNvSpPr/>
              <p:nvPr/>
            </p:nvSpPr>
            <p:spPr>
              <a:xfrm>
                <a:off x="1524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Parallelogram 46"/>
              <p:cNvSpPr/>
              <p:nvPr/>
            </p:nvSpPr>
            <p:spPr>
              <a:xfrm>
                <a:off x="1905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Parallelogram 47"/>
              <p:cNvSpPr/>
              <p:nvPr/>
            </p:nvSpPr>
            <p:spPr>
              <a:xfrm>
                <a:off x="2286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Parallelogram 48"/>
              <p:cNvSpPr/>
              <p:nvPr/>
            </p:nvSpPr>
            <p:spPr>
              <a:xfrm>
                <a:off x="2667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Parallelogram 49"/>
              <p:cNvSpPr/>
              <p:nvPr/>
            </p:nvSpPr>
            <p:spPr>
              <a:xfrm>
                <a:off x="609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Parallelogram 50"/>
              <p:cNvSpPr/>
              <p:nvPr/>
            </p:nvSpPr>
            <p:spPr>
              <a:xfrm>
                <a:off x="990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Parallelogram 51"/>
              <p:cNvSpPr/>
              <p:nvPr/>
            </p:nvSpPr>
            <p:spPr>
              <a:xfrm>
                <a:off x="1371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Parallelogram 52"/>
              <p:cNvSpPr/>
              <p:nvPr/>
            </p:nvSpPr>
            <p:spPr>
              <a:xfrm>
                <a:off x="1752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Parallelogram 53"/>
              <p:cNvSpPr/>
              <p:nvPr/>
            </p:nvSpPr>
            <p:spPr>
              <a:xfrm>
                <a:off x="2133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Parallelogram 54"/>
              <p:cNvSpPr/>
              <p:nvPr/>
            </p:nvSpPr>
            <p:spPr>
              <a:xfrm>
                <a:off x="2514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Parallelogram 55"/>
              <p:cNvSpPr/>
              <p:nvPr/>
            </p:nvSpPr>
            <p:spPr>
              <a:xfrm>
                <a:off x="457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Parallelogram 56"/>
              <p:cNvSpPr/>
              <p:nvPr/>
            </p:nvSpPr>
            <p:spPr>
              <a:xfrm>
                <a:off x="838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Parallelogram 57"/>
              <p:cNvSpPr/>
              <p:nvPr/>
            </p:nvSpPr>
            <p:spPr>
              <a:xfrm>
                <a:off x="1219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accent2">
                  <a:lumMod val="7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Parallelogram 58"/>
              <p:cNvSpPr/>
              <p:nvPr/>
            </p:nvSpPr>
            <p:spPr>
              <a:xfrm>
                <a:off x="1600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Parallelogram 59"/>
              <p:cNvSpPr/>
              <p:nvPr/>
            </p:nvSpPr>
            <p:spPr>
              <a:xfrm>
                <a:off x="1981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Parallelogram 60"/>
              <p:cNvSpPr/>
              <p:nvPr/>
            </p:nvSpPr>
            <p:spPr>
              <a:xfrm>
                <a:off x="2362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Parallelogram 61"/>
              <p:cNvSpPr/>
              <p:nvPr/>
            </p:nvSpPr>
            <p:spPr>
              <a:xfrm>
                <a:off x="304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Parallelogram 62"/>
              <p:cNvSpPr/>
              <p:nvPr/>
            </p:nvSpPr>
            <p:spPr>
              <a:xfrm>
                <a:off x="685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Parallelogram 63"/>
              <p:cNvSpPr/>
              <p:nvPr/>
            </p:nvSpPr>
            <p:spPr>
              <a:xfrm>
                <a:off x="1066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Parallelogram 64"/>
              <p:cNvSpPr/>
              <p:nvPr/>
            </p:nvSpPr>
            <p:spPr>
              <a:xfrm>
                <a:off x="1447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Parallelogram 65"/>
              <p:cNvSpPr/>
              <p:nvPr/>
            </p:nvSpPr>
            <p:spPr>
              <a:xfrm>
                <a:off x="1828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Parallelogram 66"/>
              <p:cNvSpPr/>
              <p:nvPr/>
            </p:nvSpPr>
            <p:spPr>
              <a:xfrm>
                <a:off x="2209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Parallelogram 98"/>
            <p:cNvSpPr/>
            <p:nvPr/>
          </p:nvSpPr>
          <p:spPr>
            <a:xfrm>
              <a:off x="670297" y="5618747"/>
              <a:ext cx="2752172" cy="455365"/>
            </a:xfrm>
            <a:prstGeom prst="parallelogram">
              <a:avLst>
                <a:gd name="adj" fmla="val 108118"/>
              </a:avLst>
            </a:prstGeom>
            <a:solidFill>
              <a:schemeClr val="tx1">
                <a:alpha val="2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504710" y="5029200"/>
              <a:ext cx="3200400" cy="673768"/>
              <a:chOff x="304800" y="5486400"/>
              <a:chExt cx="2895600" cy="609600"/>
            </a:xfrm>
          </p:grpSpPr>
          <p:sp>
            <p:nvSpPr>
              <p:cNvPr id="18" name="Parallelogram 17"/>
              <p:cNvSpPr/>
              <p:nvPr/>
            </p:nvSpPr>
            <p:spPr>
              <a:xfrm>
                <a:off x="762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1143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Parallelogram 19"/>
              <p:cNvSpPr/>
              <p:nvPr/>
            </p:nvSpPr>
            <p:spPr>
              <a:xfrm>
                <a:off x="1524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Parallelogram 20"/>
              <p:cNvSpPr/>
              <p:nvPr/>
            </p:nvSpPr>
            <p:spPr>
              <a:xfrm>
                <a:off x="1905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Parallelogram 21"/>
              <p:cNvSpPr/>
              <p:nvPr/>
            </p:nvSpPr>
            <p:spPr>
              <a:xfrm>
                <a:off x="2286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Parallelogram 22"/>
              <p:cNvSpPr/>
              <p:nvPr/>
            </p:nvSpPr>
            <p:spPr>
              <a:xfrm>
                <a:off x="2667000" y="54864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Parallelogram 23"/>
              <p:cNvSpPr/>
              <p:nvPr/>
            </p:nvSpPr>
            <p:spPr>
              <a:xfrm>
                <a:off x="609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Parallelogram 24"/>
              <p:cNvSpPr/>
              <p:nvPr/>
            </p:nvSpPr>
            <p:spPr>
              <a:xfrm>
                <a:off x="990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Parallelogram 25"/>
              <p:cNvSpPr/>
              <p:nvPr/>
            </p:nvSpPr>
            <p:spPr>
              <a:xfrm>
                <a:off x="1371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Parallelogram 26"/>
              <p:cNvSpPr/>
              <p:nvPr/>
            </p:nvSpPr>
            <p:spPr>
              <a:xfrm>
                <a:off x="1752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Parallelogram 27"/>
              <p:cNvSpPr/>
              <p:nvPr/>
            </p:nvSpPr>
            <p:spPr>
              <a:xfrm>
                <a:off x="2133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Parallelogram 28"/>
              <p:cNvSpPr/>
              <p:nvPr/>
            </p:nvSpPr>
            <p:spPr>
              <a:xfrm>
                <a:off x="2514600" y="56388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Parallelogram 29"/>
              <p:cNvSpPr/>
              <p:nvPr/>
            </p:nvSpPr>
            <p:spPr>
              <a:xfrm>
                <a:off x="457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Parallelogram 30"/>
              <p:cNvSpPr/>
              <p:nvPr/>
            </p:nvSpPr>
            <p:spPr>
              <a:xfrm>
                <a:off x="838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Parallelogram 31"/>
              <p:cNvSpPr/>
              <p:nvPr/>
            </p:nvSpPr>
            <p:spPr>
              <a:xfrm>
                <a:off x="1219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accent2">
                  <a:lumMod val="7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Parallelogram 32"/>
              <p:cNvSpPr/>
              <p:nvPr/>
            </p:nvSpPr>
            <p:spPr>
              <a:xfrm>
                <a:off x="1600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Parallelogram 33"/>
              <p:cNvSpPr/>
              <p:nvPr/>
            </p:nvSpPr>
            <p:spPr>
              <a:xfrm>
                <a:off x="1981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Parallelogram 34"/>
              <p:cNvSpPr/>
              <p:nvPr/>
            </p:nvSpPr>
            <p:spPr>
              <a:xfrm>
                <a:off x="2362200" y="57912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Parallelogram 35"/>
              <p:cNvSpPr/>
              <p:nvPr/>
            </p:nvSpPr>
            <p:spPr>
              <a:xfrm>
                <a:off x="304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Parallelogram 36"/>
              <p:cNvSpPr/>
              <p:nvPr/>
            </p:nvSpPr>
            <p:spPr>
              <a:xfrm>
                <a:off x="685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Parallelogram 37"/>
              <p:cNvSpPr/>
              <p:nvPr/>
            </p:nvSpPr>
            <p:spPr>
              <a:xfrm>
                <a:off x="1066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Parallelogram 38"/>
              <p:cNvSpPr/>
              <p:nvPr/>
            </p:nvSpPr>
            <p:spPr>
              <a:xfrm>
                <a:off x="1447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Parallelogram 39"/>
              <p:cNvSpPr/>
              <p:nvPr/>
            </p:nvSpPr>
            <p:spPr>
              <a:xfrm>
                <a:off x="1828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Parallelogram 40"/>
              <p:cNvSpPr/>
              <p:nvPr/>
            </p:nvSpPr>
            <p:spPr>
              <a:xfrm>
                <a:off x="2209800" y="5943600"/>
                <a:ext cx="533400" cy="152400"/>
              </a:xfrm>
              <a:prstGeom prst="parallelogram">
                <a:avLst>
                  <a:gd name="adj" fmla="val 108118"/>
                </a:avLst>
              </a:prstGeom>
              <a:solidFill>
                <a:schemeClr val="bg1">
                  <a:lumMod val="8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9" name="Straight Connector 88"/>
            <p:cNvCxnSpPr/>
            <p:nvPr/>
          </p:nvCxnSpPr>
          <p:spPr>
            <a:xfrm rot="5400000" flipH="1" flipV="1">
              <a:off x="1646013" y="5578797"/>
              <a:ext cx="235386" cy="4319"/>
            </a:xfrm>
            <a:prstGeom prst="line">
              <a:avLst/>
            </a:prstGeom>
            <a:ln w="28575">
              <a:solidFill>
                <a:srgbClr val="FF0000">
                  <a:alpha val="51000"/>
                </a:srgbClr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1768025" y="5450305"/>
              <a:ext cx="436222" cy="4319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2210725" y="5279703"/>
              <a:ext cx="591707" cy="177081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2802432" y="5279703"/>
              <a:ext cx="449179" cy="1755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3368225" y="5884307"/>
              <a:ext cx="1179095" cy="40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i="1" dirty="0" smtClean="0">
                  <a:latin typeface="Times New Roman"/>
                  <a:cs typeface="Times New Roman"/>
                </a:rPr>
                <a:t>β</a:t>
              </a:r>
              <a:r>
                <a:rPr lang="en-US" b="1" i="1" dirty="0" smtClean="0">
                  <a:latin typeface="Times New Roman"/>
                  <a:cs typeface="Times New Roman"/>
                </a:rPr>
                <a:t> = </a:t>
              </a:r>
              <a:r>
                <a:rPr lang="en-US" b="1" i="1" dirty="0" smtClean="0"/>
                <a:t>0000</a:t>
              </a:r>
              <a:endParaRPr lang="en-US" b="1" i="1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536667" y="5113421"/>
              <a:ext cx="1263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i="1" dirty="0" smtClean="0">
                  <a:latin typeface="Times New Roman"/>
                  <a:cs typeface="Times New Roman"/>
                </a:rPr>
                <a:t>β</a:t>
              </a:r>
              <a:r>
                <a:rPr lang="en-US" b="1" i="1" dirty="0" smtClean="0">
                  <a:latin typeface="Times New Roman"/>
                  <a:cs typeface="Times New Roman"/>
                </a:rPr>
                <a:t> = </a:t>
              </a:r>
              <a:r>
                <a:rPr lang="en-US" b="1" i="1" dirty="0" smtClean="0"/>
                <a:t>0100</a:t>
              </a:r>
              <a:endParaRPr lang="en-US" b="1" i="1" dirty="0"/>
            </a:p>
          </p:txBody>
        </p:sp>
        <p:cxnSp>
          <p:nvCxnSpPr>
            <p:cNvPr id="104" name="Straight Arrow Connector 103"/>
            <p:cNvCxnSpPr/>
            <p:nvPr/>
          </p:nvCxnSpPr>
          <p:spPr>
            <a:xfrm rot="5400000" flipH="1" flipV="1">
              <a:off x="1447814" y="6360948"/>
              <a:ext cx="536028" cy="875"/>
            </a:xfrm>
            <a:prstGeom prst="straightConnector1">
              <a:avLst/>
            </a:prstGeom>
            <a:ln w="53975">
              <a:solidFill>
                <a:schemeClr val="accent1">
                  <a:shade val="95000"/>
                  <a:satMod val="105000"/>
                  <a:alpha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915018" y="6039853"/>
              <a:ext cx="436222" cy="4319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0800000" flipV="1">
              <a:off x="1351241" y="6035533"/>
              <a:ext cx="397350" cy="8639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400000" flipH="1" flipV="1">
              <a:off x="1595263" y="5864935"/>
              <a:ext cx="323929" cy="8638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750895" y="6044172"/>
              <a:ext cx="168442" cy="159804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Slide Number Placeholder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9" name="Group 78"/>
          <p:cNvGrpSpPr/>
          <p:nvPr/>
        </p:nvGrpSpPr>
        <p:grpSpPr>
          <a:xfrm>
            <a:off x="5181600" y="5029200"/>
            <a:ext cx="3265768" cy="1676400"/>
            <a:chOff x="4963832" y="4953000"/>
            <a:chExt cx="3265768" cy="1676400"/>
          </a:xfrm>
        </p:grpSpPr>
        <p:pic>
          <p:nvPicPr>
            <p:cNvPr id="40962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63832" y="4953000"/>
              <a:ext cx="3265768" cy="101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63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29200" y="5943600"/>
              <a:ext cx="3124918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Heuristic for Graph search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438560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An efficient heuristic for the graph with tasks:</a:t>
            </a:r>
            <a:endParaRPr lang="en-US" sz="800" b="1" dirty="0" smtClean="0"/>
          </a:p>
          <a:p>
            <a:r>
              <a:rPr lang="en-US" sz="800" dirty="0" smtClean="0"/>
              <a:t> </a:t>
            </a:r>
          </a:p>
          <a:p>
            <a:pPr marL="171450"/>
            <a:r>
              <a:rPr lang="en-US" sz="2000" dirty="0" smtClean="0"/>
              <a:t>Exploit the fact: The robot needs to visit the tasks before reaching goal.</a:t>
            </a:r>
          </a:p>
          <a:p>
            <a:pPr marL="171450"/>
            <a:r>
              <a:rPr lang="en-US" dirty="0" smtClean="0">
                <a:cs typeface="Arial"/>
              </a:rPr>
              <a:t>–  Computation of heuristic for each state: exponential in number of tasks</a:t>
            </a:r>
          </a:p>
          <a:p>
            <a:pPr marL="171450"/>
            <a:r>
              <a:rPr lang="en-US" dirty="0" smtClean="0">
                <a:cs typeface="Arial"/>
              </a:rPr>
              <a:t>–  But turns out, with some </a:t>
            </a:r>
            <a:r>
              <a:rPr lang="en-US" b="1" dirty="0" smtClean="0">
                <a:cs typeface="Arial"/>
              </a:rPr>
              <a:t>pre-computation</a:t>
            </a:r>
            <a:r>
              <a:rPr lang="en-US" dirty="0" smtClean="0">
                <a:cs typeface="Arial"/>
              </a:rPr>
              <a:t>, we can reduce it to  </a:t>
            </a:r>
            <a:r>
              <a:rPr lang="en-US" b="1" dirty="0" smtClean="0">
                <a:cs typeface="Arial"/>
              </a:rPr>
              <a:t>linear in number of tasks.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257800" y="4191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[ More details in paper ]</a:t>
            </a:r>
            <a:endParaRPr lang="en-US" b="1" dirty="0">
              <a:solidFill>
                <a:schemeClr val="tx2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343400" y="1277049"/>
            <a:ext cx="4876800" cy="2685351"/>
            <a:chOff x="4343400" y="919386"/>
            <a:chExt cx="4876800" cy="2685351"/>
          </a:xfrm>
        </p:grpSpPr>
        <p:sp>
          <p:nvSpPr>
            <p:cNvPr id="6" name="TextBox 5"/>
            <p:cNvSpPr txBox="1"/>
            <p:nvPr/>
          </p:nvSpPr>
          <p:spPr>
            <a:xfrm>
              <a:off x="4343400" y="919386"/>
              <a:ext cx="4343400" cy="2685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/>
              <a:r>
                <a:rPr lang="en-US" sz="2800" dirty="0" smtClean="0"/>
                <a:t>Some standard Heuristics: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2400" dirty="0" smtClean="0"/>
                <a:t>Euclidean </a:t>
              </a:r>
              <a:r>
                <a:rPr lang="en-US" sz="2400" dirty="0" smtClean="0"/>
                <a:t>Distance, </a:t>
              </a:r>
              <a:br>
                <a:rPr lang="en-US" sz="2400" dirty="0" smtClean="0"/>
              </a:br>
              <a:r>
                <a:rPr lang="en-US" sz="1000" dirty="0" smtClean="0"/>
                <a:t> </a:t>
              </a:r>
              <a:endParaRPr lang="en-US" sz="1000" dirty="0"/>
            </a:p>
            <a:p>
              <a:pPr marL="342900" indent="-342900">
                <a:buFont typeface="+mj-lt"/>
                <a:buAutoNum type="arabicPeriod"/>
              </a:pPr>
              <a:r>
                <a:rPr lang="en-US" sz="2400" dirty="0" smtClean="0"/>
                <a:t>More efficient heuristic for 8-connected grid,</a:t>
              </a:r>
              <a:br>
                <a:rPr lang="en-US" sz="2400" dirty="0" smtClean="0"/>
              </a:br>
              <a:endParaRPr lang="en-US" sz="1050" dirty="0" smtClean="0"/>
            </a:p>
            <a:p>
              <a:pPr marL="342900" indent="-342900">
                <a:buFont typeface="+mj-lt"/>
                <a:buAutoNum type="arabicPeriod"/>
              </a:pPr>
              <a:r>
                <a:rPr lang="en-US" sz="2400" dirty="0" smtClean="0"/>
                <a:t>The cost of </a:t>
              </a:r>
              <a:r>
                <a:rPr lang="en-US" sz="2400" dirty="0" err="1" smtClean="0"/>
                <a:t>Dijkstra’s</a:t>
              </a:r>
              <a:r>
                <a:rPr lang="en-US" sz="2400" dirty="0" smtClean="0"/>
                <a:t> trajectories in </a:t>
              </a:r>
              <a:r>
                <a:rPr lang="en-US" sz="2400" i="1" dirty="0" err="1" smtClean="0"/>
                <a:t>G</a:t>
              </a:r>
              <a:r>
                <a:rPr lang="en-US" sz="2400" i="1" baseline="-25000" dirty="0" err="1" smtClean="0"/>
                <a:t>i</a:t>
              </a:r>
              <a:r>
                <a:rPr lang="en-US" sz="2400" dirty="0" smtClean="0"/>
                <a:t>,</a:t>
              </a:r>
            </a:p>
          </p:txBody>
        </p:sp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260771" y="1524000"/>
              <a:ext cx="1730829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3">
              <a:lum/>
            </a:blip>
            <a:srcRect/>
            <a:stretch>
              <a:fillRect/>
            </a:stretch>
          </p:blipFill>
          <p:spPr bwMode="auto">
            <a:xfrm>
              <a:off x="5410200" y="2590800"/>
              <a:ext cx="3352800" cy="258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934200" y="3276600"/>
              <a:ext cx="1885950" cy="269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Rectangle 20"/>
            <p:cNvSpPr/>
            <p:nvPr/>
          </p:nvSpPr>
          <p:spPr>
            <a:xfrm>
              <a:off x="7162800" y="1447800"/>
              <a:ext cx="1981200" cy="381000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10200" y="2563906"/>
              <a:ext cx="3810000" cy="255494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934200" y="3200400"/>
              <a:ext cx="1981200" cy="381000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8382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9906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1430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2954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4478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6002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7526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9050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0574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2098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622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5146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6670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28194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9718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31242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382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9906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11430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12954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4478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16002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7526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19050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0574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2098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23622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5146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6670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8194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9718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1242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8382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9906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11430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12954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14478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6002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17526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19050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20574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22098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23622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25146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26670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28194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29718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3124200" y="1752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8382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9906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11430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12954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14478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16002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17526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19050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20574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22098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23622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25146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26670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28194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29718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3124200" y="1905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8382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9906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11430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12954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14478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16002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17526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19050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20574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22098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23622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25146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26670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28194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9718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3124200" y="2057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8382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9906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11430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12954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14478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16002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1752600" y="22098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19050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20574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22098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23622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25146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26670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2819400" y="2209800"/>
            <a:ext cx="152400" cy="152400"/>
          </a:xfrm>
          <a:prstGeom prst="rect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29718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3124200" y="2209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8382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9906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11430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12954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14478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16002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1752600" y="23622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19050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20574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22098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23622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25146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26670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28194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29718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3124200" y="2362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8382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9906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11430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12954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14478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16002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1752600" y="25146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1905000" y="25146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2057400" y="25146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22098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23622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25146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26670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28194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29718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3124200" y="2514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838200" y="2667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>
            <a:off x="990600" y="2667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1143000" y="2667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>
            <a:off x="1295400" y="2667000"/>
            <a:ext cx="152400" cy="152400"/>
          </a:xfrm>
          <a:prstGeom prst="rect">
            <a:avLst/>
          </a:prstGeom>
          <a:solidFill>
            <a:srgbClr val="19AC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>
            <a:off x="1447800" y="2667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1600200" y="2667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1752600" y="2667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1905000" y="2667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>
            <a:off x="2057400" y="2667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2209800" y="2667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>
            <a:off x="2362200" y="2667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2514600" y="2667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>
            <a:off x="2667000" y="2667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2819400" y="2667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>
            <a:off x="2971800" y="2667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3124200" y="2667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838200" y="2819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990600" y="2819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/>
          <p:cNvSpPr/>
          <p:nvPr/>
        </p:nvSpPr>
        <p:spPr>
          <a:xfrm>
            <a:off x="1143000" y="2819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1295400" y="2819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1447800" y="2819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1600200" y="28194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1752600" y="28194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1905000" y="28194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 196"/>
          <p:cNvSpPr/>
          <p:nvPr/>
        </p:nvSpPr>
        <p:spPr>
          <a:xfrm>
            <a:off x="2057400" y="28194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/>
          <p:cNvSpPr/>
          <p:nvPr/>
        </p:nvSpPr>
        <p:spPr>
          <a:xfrm>
            <a:off x="2209800" y="28194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2362200" y="28194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2514600" y="28194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/>
          <p:cNvSpPr/>
          <p:nvPr/>
        </p:nvSpPr>
        <p:spPr>
          <a:xfrm>
            <a:off x="2667000" y="28194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/>
          <p:cNvSpPr/>
          <p:nvPr/>
        </p:nvSpPr>
        <p:spPr>
          <a:xfrm>
            <a:off x="2819400" y="2819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2971800" y="2819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3124200" y="2819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8382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ctangle 205"/>
          <p:cNvSpPr/>
          <p:nvPr/>
        </p:nvSpPr>
        <p:spPr>
          <a:xfrm>
            <a:off x="9906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11430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12954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/>
          <p:cNvSpPr/>
          <p:nvPr/>
        </p:nvSpPr>
        <p:spPr>
          <a:xfrm>
            <a:off x="14478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/>
          <p:cNvSpPr/>
          <p:nvPr/>
        </p:nvSpPr>
        <p:spPr>
          <a:xfrm>
            <a:off x="16002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/>
          <p:cNvSpPr/>
          <p:nvPr/>
        </p:nvSpPr>
        <p:spPr>
          <a:xfrm>
            <a:off x="1752600" y="29718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/>
          <p:cNvSpPr/>
          <p:nvPr/>
        </p:nvSpPr>
        <p:spPr>
          <a:xfrm>
            <a:off x="1905000" y="29718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/>
          <p:cNvSpPr/>
          <p:nvPr/>
        </p:nvSpPr>
        <p:spPr>
          <a:xfrm>
            <a:off x="20574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/>
          <p:cNvSpPr/>
          <p:nvPr/>
        </p:nvSpPr>
        <p:spPr>
          <a:xfrm>
            <a:off x="22098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/>
          <p:cNvSpPr/>
          <p:nvPr/>
        </p:nvSpPr>
        <p:spPr>
          <a:xfrm>
            <a:off x="23622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 215"/>
          <p:cNvSpPr/>
          <p:nvPr/>
        </p:nvSpPr>
        <p:spPr>
          <a:xfrm>
            <a:off x="25146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/>
          <p:cNvSpPr/>
          <p:nvPr/>
        </p:nvSpPr>
        <p:spPr>
          <a:xfrm>
            <a:off x="26670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/>
          <p:cNvSpPr/>
          <p:nvPr/>
        </p:nvSpPr>
        <p:spPr>
          <a:xfrm>
            <a:off x="28194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/>
          <p:cNvSpPr/>
          <p:nvPr/>
        </p:nvSpPr>
        <p:spPr>
          <a:xfrm>
            <a:off x="29718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ectangle 219"/>
          <p:cNvSpPr/>
          <p:nvPr/>
        </p:nvSpPr>
        <p:spPr>
          <a:xfrm>
            <a:off x="3124200" y="2971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8382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9906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11430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12954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14478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16002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1752600" y="31242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19050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20574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22098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23622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25146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26670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/>
          <p:cNvSpPr/>
          <p:nvPr/>
        </p:nvSpPr>
        <p:spPr>
          <a:xfrm>
            <a:off x="28194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 234"/>
          <p:cNvSpPr/>
          <p:nvPr/>
        </p:nvSpPr>
        <p:spPr>
          <a:xfrm>
            <a:off x="29718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ectangle 235"/>
          <p:cNvSpPr/>
          <p:nvPr/>
        </p:nvSpPr>
        <p:spPr>
          <a:xfrm>
            <a:off x="3124200" y="3124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 236"/>
          <p:cNvSpPr/>
          <p:nvPr/>
        </p:nvSpPr>
        <p:spPr>
          <a:xfrm>
            <a:off x="8382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 237"/>
          <p:cNvSpPr/>
          <p:nvPr/>
        </p:nvSpPr>
        <p:spPr>
          <a:xfrm>
            <a:off x="9906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ectangle 238"/>
          <p:cNvSpPr/>
          <p:nvPr/>
        </p:nvSpPr>
        <p:spPr>
          <a:xfrm>
            <a:off x="11430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 239"/>
          <p:cNvSpPr/>
          <p:nvPr/>
        </p:nvSpPr>
        <p:spPr>
          <a:xfrm>
            <a:off x="12954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/>
          <p:cNvSpPr/>
          <p:nvPr/>
        </p:nvSpPr>
        <p:spPr>
          <a:xfrm>
            <a:off x="14478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>
            <a:off x="16002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17526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43"/>
          <p:cNvSpPr/>
          <p:nvPr/>
        </p:nvSpPr>
        <p:spPr>
          <a:xfrm>
            <a:off x="19050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20574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/>
          <p:cNvSpPr/>
          <p:nvPr/>
        </p:nvSpPr>
        <p:spPr>
          <a:xfrm>
            <a:off x="22098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/>
          <p:cNvSpPr/>
          <p:nvPr/>
        </p:nvSpPr>
        <p:spPr>
          <a:xfrm>
            <a:off x="23622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25146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 248"/>
          <p:cNvSpPr/>
          <p:nvPr/>
        </p:nvSpPr>
        <p:spPr>
          <a:xfrm>
            <a:off x="26670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Rectangle 249"/>
          <p:cNvSpPr/>
          <p:nvPr/>
        </p:nvSpPr>
        <p:spPr>
          <a:xfrm>
            <a:off x="28194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/>
          <p:cNvSpPr/>
          <p:nvPr/>
        </p:nvSpPr>
        <p:spPr>
          <a:xfrm>
            <a:off x="29718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Rectangle 251"/>
          <p:cNvSpPr/>
          <p:nvPr/>
        </p:nvSpPr>
        <p:spPr>
          <a:xfrm>
            <a:off x="3124200" y="32766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8382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 253"/>
          <p:cNvSpPr/>
          <p:nvPr/>
        </p:nvSpPr>
        <p:spPr>
          <a:xfrm>
            <a:off x="9906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ectangle 254"/>
          <p:cNvSpPr/>
          <p:nvPr/>
        </p:nvSpPr>
        <p:spPr>
          <a:xfrm>
            <a:off x="11430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/>
          <p:cNvSpPr/>
          <p:nvPr/>
        </p:nvSpPr>
        <p:spPr>
          <a:xfrm>
            <a:off x="12954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 256"/>
          <p:cNvSpPr/>
          <p:nvPr/>
        </p:nvSpPr>
        <p:spPr>
          <a:xfrm>
            <a:off x="14478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16002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 258"/>
          <p:cNvSpPr/>
          <p:nvPr/>
        </p:nvSpPr>
        <p:spPr>
          <a:xfrm>
            <a:off x="17526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 259"/>
          <p:cNvSpPr/>
          <p:nvPr/>
        </p:nvSpPr>
        <p:spPr>
          <a:xfrm>
            <a:off x="19050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 260"/>
          <p:cNvSpPr/>
          <p:nvPr/>
        </p:nvSpPr>
        <p:spPr>
          <a:xfrm>
            <a:off x="20574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/>
          <p:cNvSpPr/>
          <p:nvPr/>
        </p:nvSpPr>
        <p:spPr>
          <a:xfrm>
            <a:off x="22098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 262"/>
          <p:cNvSpPr/>
          <p:nvPr/>
        </p:nvSpPr>
        <p:spPr>
          <a:xfrm>
            <a:off x="23622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ctangle 263"/>
          <p:cNvSpPr/>
          <p:nvPr/>
        </p:nvSpPr>
        <p:spPr>
          <a:xfrm>
            <a:off x="25146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ctangle 264"/>
          <p:cNvSpPr/>
          <p:nvPr/>
        </p:nvSpPr>
        <p:spPr>
          <a:xfrm>
            <a:off x="26670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ctangle 265"/>
          <p:cNvSpPr/>
          <p:nvPr/>
        </p:nvSpPr>
        <p:spPr>
          <a:xfrm>
            <a:off x="28194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 266"/>
          <p:cNvSpPr/>
          <p:nvPr/>
        </p:nvSpPr>
        <p:spPr>
          <a:xfrm>
            <a:off x="29718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Rectangle 267"/>
          <p:cNvSpPr/>
          <p:nvPr/>
        </p:nvSpPr>
        <p:spPr>
          <a:xfrm>
            <a:off x="3124200" y="3429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8382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Rectangle 269"/>
          <p:cNvSpPr/>
          <p:nvPr/>
        </p:nvSpPr>
        <p:spPr>
          <a:xfrm>
            <a:off x="9906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Rectangle 270"/>
          <p:cNvSpPr/>
          <p:nvPr/>
        </p:nvSpPr>
        <p:spPr>
          <a:xfrm>
            <a:off x="11430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Rectangle 271"/>
          <p:cNvSpPr/>
          <p:nvPr/>
        </p:nvSpPr>
        <p:spPr>
          <a:xfrm>
            <a:off x="12954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 272"/>
          <p:cNvSpPr/>
          <p:nvPr/>
        </p:nvSpPr>
        <p:spPr>
          <a:xfrm>
            <a:off x="14478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Rectangle 273"/>
          <p:cNvSpPr/>
          <p:nvPr/>
        </p:nvSpPr>
        <p:spPr>
          <a:xfrm>
            <a:off x="16002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Rectangle 274"/>
          <p:cNvSpPr/>
          <p:nvPr/>
        </p:nvSpPr>
        <p:spPr>
          <a:xfrm>
            <a:off x="17526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ctangle 275"/>
          <p:cNvSpPr/>
          <p:nvPr/>
        </p:nvSpPr>
        <p:spPr>
          <a:xfrm>
            <a:off x="19050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ctangle 276"/>
          <p:cNvSpPr/>
          <p:nvPr/>
        </p:nvSpPr>
        <p:spPr>
          <a:xfrm>
            <a:off x="20574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ctangle 277"/>
          <p:cNvSpPr/>
          <p:nvPr/>
        </p:nvSpPr>
        <p:spPr>
          <a:xfrm>
            <a:off x="22098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ctangle 278"/>
          <p:cNvSpPr/>
          <p:nvPr/>
        </p:nvSpPr>
        <p:spPr>
          <a:xfrm>
            <a:off x="23622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ctangle 279"/>
          <p:cNvSpPr/>
          <p:nvPr/>
        </p:nvSpPr>
        <p:spPr>
          <a:xfrm>
            <a:off x="25146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ctangle 280"/>
          <p:cNvSpPr/>
          <p:nvPr/>
        </p:nvSpPr>
        <p:spPr>
          <a:xfrm>
            <a:off x="26670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ctangle 281"/>
          <p:cNvSpPr/>
          <p:nvPr/>
        </p:nvSpPr>
        <p:spPr>
          <a:xfrm>
            <a:off x="28194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29718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Rectangle 283"/>
          <p:cNvSpPr/>
          <p:nvPr/>
        </p:nvSpPr>
        <p:spPr>
          <a:xfrm>
            <a:off x="3124200" y="3581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8382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9906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11430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2954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14478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16002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17526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19050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20574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22098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23622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25146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26670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Rectangle 297"/>
          <p:cNvSpPr/>
          <p:nvPr/>
        </p:nvSpPr>
        <p:spPr>
          <a:xfrm>
            <a:off x="28194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Rectangle 298"/>
          <p:cNvSpPr/>
          <p:nvPr/>
        </p:nvSpPr>
        <p:spPr>
          <a:xfrm>
            <a:off x="29718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Rectangle 299"/>
          <p:cNvSpPr/>
          <p:nvPr/>
        </p:nvSpPr>
        <p:spPr>
          <a:xfrm>
            <a:off x="3124200" y="3733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5" name="Group 314"/>
          <p:cNvGrpSpPr/>
          <p:nvPr/>
        </p:nvGrpSpPr>
        <p:grpSpPr>
          <a:xfrm>
            <a:off x="1371600" y="2132806"/>
            <a:ext cx="1524794" cy="610394"/>
            <a:chOff x="1371600" y="2132806"/>
            <a:chExt cx="1524794" cy="610394"/>
          </a:xfrm>
        </p:grpSpPr>
        <p:cxnSp>
          <p:nvCxnSpPr>
            <p:cNvPr id="302" name="Straight Connector 301"/>
            <p:cNvCxnSpPr/>
            <p:nvPr/>
          </p:nvCxnSpPr>
          <p:spPr>
            <a:xfrm rot="5400000" flipH="1" flipV="1">
              <a:off x="1905000" y="1752600"/>
              <a:ext cx="457200" cy="152400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 rot="5400000" flipH="1" flipV="1">
              <a:off x="1371600" y="2286000"/>
              <a:ext cx="457200" cy="45720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 rot="5400000" flipH="1" flipV="1">
              <a:off x="2362200" y="1751806"/>
              <a:ext cx="1588" cy="106680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 rot="5400000" flipH="1" flipV="1">
              <a:off x="1371600" y="2438400"/>
              <a:ext cx="304800" cy="30480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 rot="5400000" flipH="1" flipV="1">
              <a:off x="1524000" y="2286000"/>
              <a:ext cx="304800" cy="1588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 rot="5400000" flipH="1" flipV="1">
              <a:off x="2209800" y="1600200"/>
              <a:ext cx="1588" cy="106680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 rot="16200000" flipH="1">
              <a:off x="2743200" y="2133600"/>
              <a:ext cx="152400" cy="15240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6" name="Rectangle 315"/>
          <p:cNvSpPr/>
          <p:nvPr/>
        </p:nvSpPr>
        <p:spPr>
          <a:xfrm>
            <a:off x="1143000" y="1905000"/>
            <a:ext cx="152400" cy="152400"/>
          </a:xfrm>
          <a:prstGeom prst="rect">
            <a:avLst/>
          </a:prstGeom>
          <a:solidFill>
            <a:srgbClr val="FF0000">
              <a:alpha val="42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ctangle 316"/>
          <p:cNvSpPr/>
          <p:nvPr/>
        </p:nvSpPr>
        <p:spPr>
          <a:xfrm>
            <a:off x="2057400" y="3276600"/>
            <a:ext cx="152400" cy="152400"/>
          </a:xfrm>
          <a:prstGeom prst="rect">
            <a:avLst/>
          </a:prstGeom>
          <a:solidFill>
            <a:srgbClr val="FF0000">
              <a:alpha val="42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1" name="Group 340"/>
          <p:cNvGrpSpPr/>
          <p:nvPr/>
        </p:nvGrpSpPr>
        <p:grpSpPr>
          <a:xfrm>
            <a:off x="1219200" y="1979612"/>
            <a:ext cx="1677988" cy="1373188"/>
            <a:chOff x="1218406" y="1979612"/>
            <a:chExt cx="1677988" cy="1373188"/>
          </a:xfrm>
        </p:grpSpPr>
        <p:cxnSp>
          <p:nvCxnSpPr>
            <p:cNvPr id="319" name="Straight Connector 318"/>
            <p:cNvCxnSpPr/>
            <p:nvPr/>
          </p:nvCxnSpPr>
          <p:spPr>
            <a:xfrm rot="16200000" flipV="1">
              <a:off x="1219200" y="2589212"/>
              <a:ext cx="152400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/>
          </p:nvCxnSpPr>
          <p:spPr>
            <a:xfrm rot="5400000" flipH="1" flipV="1">
              <a:off x="914400" y="2284412"/>
              <a:ext cx="609600" cy="1588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 rot="16200000" flipH="1">
              <a:off x="1219200" y="1979612"/>
              <a:ext cx="304800" cy="3048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 rot="16200000" flipH="1">
              <a:off x="1219200" y="2589212"/>
              <a:ext cx="609600" cy="1588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 rot="16200000" flipH="1">
              <a:off x="1524000" y="2894012"/>
              <a:ext cx="152400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/>
          </p:nvCxnSpPr>
          <p:spPr>
            <a:xfrm rot="16200000" flipH="1">
              <a:off x="1600200" y="3122612"/>
              <a:ext cx="152400" cy="1588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>
            <a:xfrm rot="16200000" flipH="1">
              <a:off x="1676400" y="3198812"/>
              <a:ext cx="152400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 rot="5400000" flipH="1" flipV="1">
              <a:off x="1981200" y="3199606"/>
              <a:ext cx="1588" cy="3048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 rot="5400000" flipH="1" flipV="1">
              <a:off x="2133600" y="3046412"/>
              <a:ext cx="304800" cy="3048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/>
          </p:nvCxnSpPr>
          <p:spPr>
            <a:xfrm rot="5400000" flipH="1" flipV="1">
              <a:off x="2667000" y="2817812"/>
              <a:ext cx="1588" cy="4572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/>
          </p:nvCxnSpPr>
          <p:spPr>
            <a:xfrm rot="5400000" flipH="1" flipV="1">
              <a:off x="2514600" y="2665412"/>
              <a:ext cx="762000" cy="1588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1" name="Slide Number Placeholder 30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30522-F958-4DEF-BD98-3170BD19DDE5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07" name="Group 306"/>
          <p:cNvGrpSpPr/>
          <p:nvPr/>
        </p:nvGrpSpPr>
        <p:grpSpPr>
          <a:xfrm>
            <a:off x="447675" y="5791200"/>
            <a:ext cx="7858125" cy="1066800"/>
            <a:chOff x="295275" y="5791200"/>
            <a:chExt cx="7858125" cy="1066800"/>
          </a:xfrm>
        </p:grpSpPr>
        <p:pic>
          <p:nvPicPr>
            <p:cNvPr id="41986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5275" y="5943600"/>
              <a:ext cx="3514725" cy="57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988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5800" y="6179127"/>
              <a:ext cx="3276600" cy="67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987" name="Picture 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495800" y="5791200"/>
              <a:ext cx="3657600" cy="490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3" name="Right Arrow 302"/>
            <p:cNvSpPr/>
            <p:nvPr/>
          </p:nvSpPr>
          <p:spPr>
            <a:xfrm>
              <a:off x="3962400" y="6019800"/>
              <a:ext cx="4572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3505200" y="6172200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6" grpId="0" animBg="1"/>
      <p:bldP spid="3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1340</TotalTime>
  <Words>571</Words>
  <Application>Microsoft Office PowerPoint</Application>
  <PresentationFormat>On-screen Show (4:3)</PresentationFormat>
  <Paragraphs>158</Paragraphs>
  <Slides>15</Slides>
  <Notes>1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Bitmap Image</vt:lpstr>
      <vt:lpstr>Multi-agent Path Planning with Multiple Tasks and Distance Constraints</vt:lpstr>
      <vt:lpstr>Motivation (and basic notations)</vt:lpstr>
      <vt:lpstr>The challenges and the solution</vt:lpstr>
      <vt:lpstr>Distributed Path Consensus Algorithm –  a quick overview</vt:lpstr>
      <vt:lpstr>The search Graph –       planning at the individual iterations</vt:lpstr>
      <vt:lpstr>Introducing tasks</vt:lpstr>
      <vt:lpstr>The Task Graph</vt:lpstr>
      <vt:lpstr>Product of Task Graph and State Graph</vt:lpstr>
      <vt:lpstr>Heuristic for Graph search</vt:lpstr>
      <vt:lpstr>Result</vt:lpstr>
      <vt:lpstr>Result</vt:lpstr>
      <vt:lpstr>Result – computation time statistics</vt:lpstr>
      <vt:lpstr>Conclusion</vt:lpstr>
      <vt:lpstr>Acknowledgements</vt:lpstr>
      <vt:lpstr>Closure</vt:lpstr>
    </vt:vector>
  </TitlesOfParts>
  <Company>Self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Subhrajit</dc:creator>
  <cp:lastModifiedBy>Subhrajit</cp:lastModifiedBy>
  <cp:revision>99</cp:revision>
  <dcterms:created xsi:type="dcterms:W3CDTF">2010-03-17T02:44:04Z</dcterms:created>
  <dcterms:modified xsi:type="dcterms:W3CDTF">2010-05-04T20:25:49Z</dcterms:modified>
</cp:coreProperties>
</file>