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91" r:id="rId2"/>
    <p:sldId id="306" r:id="rId3"/>
    <p:sldId id="293" r:id="rId4"/>
    <p:sldId id="292" r:id="rId5"/>
    <p:sldId id="258" r:id="rId6"/>
    <p:sldId id="256" r:id="rId7"/>
    <p:sldId id="259" r:id="rId8"/>
    <p:sldId id="260" r:id="rId9"/>
    <p:sldId id="261" r:id="rId10"/>
    <p:sldId id="276" r:id="rId11"/>
    <p:sldId id="262" r:id="rId12"/>
    <p:sldId id="263" r:id="rId13"/>
    <p:sldId id="273" r:id="rId14"/>
    <p:sldId id="264" r:id="rId15"/>
    <p:sldId id="265" r:id="rId16"/>
    <p:sldId id="310" r:id="rId17"/>
    <p:sldId id="269" r:id="rId18"/>
    <p:sldId id="270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  <p:sldId id="294" r:id="rId30"/>
    <p:sldId id="288" r:id="rId31"/>
    <p:sldId id="289" r:id="rId32"/>
    <p:sldId id="271" r:id="rId33"/>
    <p:sldId id="316" r:id="rId34"/>
    <p:sldId id="301" r:id="rId35"/>
    <p:sldId id="302" r:id="rId36"/>
    <p:sldId id="323" r:id="rId37"/>
    <p:sldId id="319" r:id="rId38"/>
    <p:sldId id="317" r:id="rId39"/>
    <p:sldId id="304" r:id="rId40"/>
    <p:sldId id="305" r:id="rId41"/>
    <p:sldId id="321" r:id="rId42"/>
    <p:sldId id="320" r:id="rId43"/>
    <p:sldId id="318" r:id="rId44"/>
    <p:sldId id="312" r:id="rId45"/>
    <p:sldId id="313" r:id="rId46"/>
    <p:sldId id="314" r:id="rId47"/>
    <p:sldId id="315" r:id="rId48"/>
    <p:sldId id="324" r:id="rId49"/>
    <p:sldId id="325" r:id="rId50"/>
    <p:sldId id="272" r:id="rId51"/>
    <p:sldId id="309" r:id="rId52"/>
    <p:sldId id="307" r:id="rId53"/>
    <p:sldId id="308" r:id="rId54"/>
    <p:sldId id="322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9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7F1A1-A349-4E33-960D-9D5A70E483A7}" type="datetimeFigureOut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B3E1E-BFE9-4671-A441-647CBC03C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B3E1E-BFE9-4671-A441-647CBC03C83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839D8-3AD1-4369-9877-6CA98603384E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r>
              <a:rPr lang="en-US" dirty="0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6307D-8ABF-45BA-BE18-123C2060592D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6930-9EFB-4B35-B546-D9E9ED1DB786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70A-CB7E-418A-99C6-F6A43116B0D2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r>
              <a:rPr lang="en-US" dirty="0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3889A-461A-423B-A0E0-050D1F6AA880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06428-C272-4865-B920-376E467A8E50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6D56-690E-465C-8A8D-9549896C8496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60752-1EAC-4786-95CF-570F14FF1A55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156AF-2E7C-4B19-BDF5-C27E6CFFD7B6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3155-4125-405D-80AE-3777FDDFF106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61EC-C195-49CD-9BAD-9CAC73B7F51C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97D8-2215-4A9C-94D1-AEEC891ABC31}" type="datetime1">
              <a:rPr lang="en-US" smtClean="0"/>
              <a:pPr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DAD59B11-7BB2-40B6-9FB7-A2390EB2ACF5}" type="slidenum">
              <a:rPr lang="en-US" smtClean="0"/>
              <a:pPr/>
              <a:t>‹#›</a:t>
            </a:fld>
            <a:r>
              <a:rPr lang="en-US" dirty="0" smtClean="0"/>
              <a:t> of 50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homotopy\papers\Presentation_group\D3N2_MovingObstaclesIn2D.avi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homotopy\papers\Presentation_group\D4N2_MovingObstaclesIn3D.avi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PhD_thesis\proposal\presentations\Presentation_homotopy\ExplorationCoverage.avi" TargetMode="Externa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76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75.png"/><Relationship Id="rId2" Type="http://schemas.openxmlformats.org/officeDocument/2006/relationships/image" Target="../media/image65.png"/><Relationship Id="rId16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74.png"/><Relationship Id="rId5" Type="http://schemas.openxmlformats.org/officeDocument/2006/relationships/image" Target="../media/image68.png"/><Relationship Id="rId15" Type="http://schemas.openxmlformats.org/officeDocument/2006/relationships/image" Target="../media/image7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Relationship Id="rId1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2" Type="http://schemas.openxmlformats.org/officeDocument/2006/relationships/image" Target="../media/image87.png"/><Relationship Id="rId16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5" Type="http://schemas.openxmlformats.org/officeDocument/2006/relationships/slide" Target="slide52.xml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5.png"/><Relationship Id="rId18" Type="http://schemas.openxmlformats.org/officeDocument/2006/relationships/image" Target="../media/image120.png"/><Relationship Id="rId3" Type="http://schemas.openxmlformats.org/officeDocument/2006/relationships/image" Target="../media/image105.png"/><Relationship Id="rId21" Type="http://schemas.openxmlformats.org/officeDocument/2006/relationships/image" Target="../media/image123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17" Type="http://schemas.openxmlformats.org/officeDocument/2006/relationships/image" Target="../media/image119.png"/><Relationship Id="rId2" Type="http://schemas.openxmlformats.org/officeDocument/2006/relationships/image" Target="../media/image104.png"/><Relationship Id="rId16" Type="http://schemas.openxmlformats.org/officeDocument/2006/relationships/image" Target="../media/image118.png"/><Relationship Id="rId20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5" Type="http://schemas.openxmlformats.org/officeDocument/2006/relationships/image" Target="../media/image117.png"/><Relationship Id="rId10" Type="http://schemas.openxmlformats.org/officeDocument/2006/relationships/image" Target="../media/image112.png"/><Relationship Id="rId19" Type="http://schemas.openxmlformats.org/officeDocument/2006/relationships/image" Target="../media/image121.png"/><Relationship Id="rId4" Type="http://schemas.openxmlformats.org/officeDocument/2006/relationships/image" Target="../media/image106.png"/><Relationship Id="rId9" Type="http://schemas.openxmlformats.org/officeDocument/2006/relationships/image" Target="../media/image111.png"/><Relationship Id="rId14" Type="http://schemas.openxmlformats.org/officeDocument/2006/relationships/image" Target="../media/image116.png"/><Relationship Id="rId22" Type="http://schemas.openxmlformats.org/officeDocument/2006/relationships/image" Target="../media/image1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68375"/>
            <a:ext cx="9144000" cy="147002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Geometric and Topological Techniques</a:t>
            </a:r>
            <a:br>
              <a:rPr lang="en-US" sz="4000" b="1" dirty="0" smtClean="0"/>
            </a:br>
            <a:r>
              <a:rPr lang="en-US" sz="4000" b="1" dirty="0" smtClean="0"/>
              <a:t>in Graph Search-based Robot Planning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848600" cy="28194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Subhrajit </a:t>
            </a:r>
            <a:r>
              <a:rPr lang="en-US" sz="2800" b="1" dirty="0" smtClean="0">
                <a:solidFill>
                  <a:schemeClr val="tx2"/>
                </a:solidFill>
              </a:rPr>
              <a:t>Bhattacharya</a:t>
            </a:r>
          </a:p>
          <a:p>
            <a:endParaRPr lang="en-US" sz="2800" b="1" dirty="0">
              <a:solidFill>
                <a:schemeClr val="tx2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Under the guidance of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Prof. Vijay Kumar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Prof. Maxim </a:t>
            </a:r>
            <a:r>
              <a:rPr lang="en-US" sz="2400" dirty="0" err="1" smtClean="0">
                <a:solidFill>
                  <a:schemeClr val="tx1"/>
                </a:solidFill>
              </a:rPr>
              <a:t>Likhachev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8600" y="5525869"/>
            <a:ext cx="2093828" cy="646331"/>
            <a:chOff x="-3373018" y="1988403"/>
            <a:chExt cx="2947194" cy="909752"/>
          </a:xfrm>
        </p:grpSpPr>
        <p:grpSp>
          <p:nvGrpSpPr>
            <p:cNvPr id="7" name="Group 267"/>
            <p:cNvGrpSpPr/>
            <p:nvPr/>
          </p:nvGrpSpPr>
          <p:grpSpPr>
            <a:xfrm>
              <a:off x="-3265762" y="1988403"/>
              <a:ext cx="2839936" cy="909752"/>
              <a:chOff x="1257913" y="1378602"/>
              <a:chExt cx="5828687" cy="1867176"/>
            </a:xfrm>
          </p:grpSpPr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257913" y="1666502"/>
                <a:ext cx="1104286" cy="1238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438402" y="1378602"/>
                <a:ext cx="4648198" cy="1867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University of</a:t>
                </a:r>
                <a:b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Pennsylvania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-3373018" y="2077252"/>
              <a:ext cx="2819400" cy="76200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315200" y="5410200"/>
            <a:ext cx="1554483" cy="838201"/>
            <a:chOff x="10332717" y="1676400"/>
            <a:chExt cx="1554483" cy="838201"/>
          </a:xfrm>
        </p:grpSpPr>
        <p:grpSp>
          <p:nvGrpSpPr>
            <p:cNvPr id="12" name="Group 272"/>
            <p:cNvGrpSpPr/>
            <p:nvPr/>
          </p:nvGrpSpPr>
          <p:grpSpPr>
            <a:xfrm>
              <a:off x="10332717" y="1676401"/>
              <a:ext cx="1554480" cy="838200"/>
              <a:chOff x="28346400" y="1371602"/>
              <a:chExt cx="1891966" cy="1020177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28346400" y="1371602"/>
                <a:ext cx="1891966" cy="711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tx2"/>
                    </a:solidFill>
                    <a:latin typeface="Garamond" pitchFamily="18" charset="0"/>
                  </a:rPr>
                  <a:t>GRASP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8422601" y="1829884"/>
                <a:ext cx="1815765" cy="561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tx2"/>
                    </a:solidFill>
                    <a:latin typeface="Garamond" pitchFamily="18" charset="0"/>
                  </a:rPr>
                  <a:t>L</a:t>
                </a:r>
                <a:r>
                  <a:rPr lang="en-US" sz="1400" dirty="0" smtClean="0">
                    <a:solidFill>
                      <a:schemeClr val="tx2"/>
                    </a:solidFill>
                    <a:latin typeface="Garamond" pitchFamily="18" charset="0"/>
                  </a:rPr>
                  <a:t>ABORATORY</a:t>
                </a:r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10363200" y="1676400"/>
              <a:ext cx="1524000" cy="83820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43000"/>
            <a:ext cx="3352800" cy="332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1386995" y="1713894"/>
            <a:ext cx="2729562" cy="2466509"/>
            <a:chOff x="755515" y="2320047"/>
            <a:chExt cx="1149485" cy="1038707"/>
          </a:xfrm>
        </p:grpSpPr>
        <p:sp>
          <p:nvSpPr>
            <p:cNvPr id="8" name="Rectangle 7"/>
            <p:cNvSpPr/>
            <p:nvPr/>
          </p:nvSpPr>
          <p:spPr>
            <a:xfrm>
              <a:off x="755515" y="2320047"/>
              <a:ext cx="4572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rot="20616520">
              <a:off x="1025107" y="2764953"/>
              <a:ext cx="838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/>
            <p:cNvSpPr/>
            <p:nvPr/>
          </p:nvSpPr>
          <p:spPr>
            <a:xfrm>
              <a:off x="1600200" y="2996625"/>
              <a:ext cx="304800" cy="3048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143000" y="3296970"/>
              <a:ext cx="49427" cy="617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Triangle 11"/>
            <p:cNvSpPr/>
            <p:nvPr/>
          </p:nvSpPr>
          <p:spPr>
            <a:xfrm>
              <a:off x="1600200" y="2438400"/>
              <a:ext cx="108679" cy="45719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1828800" y="1981200"/>
            <a:ext cx="145501" cy="145501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971800" y="2971800"/>
            <a:ext cx="145501" cy="145501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657600" y="3657600"/>
            <a:ext cx="145501" cy="145501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0" y="1905000"/>
            <a:ext cx="723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i="1" dirty="0" smtClean="0">
                <a:latin typeface="Times New Roman"/>
                <a:cs typeface="Times New Roman"/>
              </a:rPr>
              <a:t>ζ</a:t>
            </a:r>
            <a:r>
              <a:rPr lang="en-US" sz="1400" b="1" baseline="-25000" dirty="0" smtClean="0">
                <a:latin typeface="Times New Roman"/>
                <a:cs typeface="Times New Roman"/>
              </a:rPr>
              <a:t>1</a:t>
            </a:r>
            <a:endParaRPr lang="en-US" sz="14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2743200" y="2819400"/>
            <a:ext cx="723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i="1" dirty="0" smtClean="0">
                <a:latin typeface="Times New Roman"/>
                <a:cs typeface="Times New Roman"/>
              </a:rPr>
              <a:t>ζ</a:t>
            </a:r>
            <a:r>
              <a:rPr lang="en-US" sz="1400" b="1" baseline="-25000" dirty="0" smtClean="0">
                <a:latin typeface="Times New Roman"/>
                <a:cs typeface="Times New Roman"/>
              </a:rPr>
              <a:t>2</a:t>
            </a:r>
            <a:endParaRPr lang="en-US" sz="14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05200" y="3429000"/>
            <a:ext cx="723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i="1" dirty="0" smtClean="0">
                <a:latin typeface="Times New Roman"/>
                <a:cs typeface="Times New Roman"/>
              </a:rPr>
              <a:t>ζ</a:t>
            </a:r>
            <a:r>
              <a:rPr lang="en-US" sz="1400" b="1" baseline="-25000" dirty="0" smtClean="0">
                <a:latin typeface="Times New Roman"/>
                <a:cs typeface="Times New Roman"/>
              </a:rPr>
              <a:t>3</a:t>
            </a:r>
            <a:endParaRPr lang="en-US" sz="1400" b="1" baseline="-25000" dirty="0"/>
          </a:p>
        </p:txBody>
      </p:sp>
      <p:sp>
        <p:nvSpPr>
          <p:cNvPr id="20" name="Freeform 19"/>
          <p:cNvSpPr/>
          <p:nvPr/>
        </p:nvSpPr>
        <p:spPr>
          <a:xfrm>
            <a:off x="1276350" y="2124076"/>
            <a:ext cx="3028950" cy="1485899"/>
          </a:xfrm>
          <a:custGeom>
            <a:avLst/>
            <a:gdLst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793966 w 1240015"/>
              <a:gd name="connsiteY2" fmla="*/ 173959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78419 w 1240015"/>
              <a:gd name="connsiteY1" fmla="*/ 318182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0015" h="615547">
                <a:moveTo>
                  <a:pt x="0" y="615547"/>
                </a:moveTo>
                <a:cubicBezTo>
                  <a:pt x="27506" y="467236"/>
                  <a:pt x="40578" y="400391"/>
                  <a:pt x="178419" y="318182"/>
                </a:cubicBezTo>
                <a:cubicBezTo>
                  <a:pt x="316260" y="235973"/>
                  <a:pt x="650115" y="175322"/>
                  <a:pt x="827048" y="122292"/>
                </a:cubicBezTo>
                <a:cubicBezTo>
                  <a:pt x="1003981" y="69262"/>
                  <a:pt x="1104713" y="66535"/>
                  <a:pt x="1240015" y="0"/>
                </a:cubicBezTo>
              </a:path>
            </a:pathLst>
          </a:custGeom>
          <a:ln w="15875">
            <a:solidFill>
              <a:schemeClr val="accent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962400" y="1828800"/>
            <a:ext cx="767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 smtClean="0">
                <a:latin typeface="Times New Roman"/>
                <a:cs typeface="Times New Roman"/>
              </a:rPr>
              <a:t>τ</a:t>
            </a:r>
            <a:endParaRPr lang="en-US" sz="2000" baseline="-25000" dirty="0"/>
          </a:p>
        </p:txBody>
      </p:sp>
      <p:sp>
        <p:nvSpPr>
          <p:cNvPr id="1307" name="TextBox 1306"/>
          <p:cNvSpPr txBox="1"/>
          <p:nvPr/>
        </p:nvSpPr>
        <p:spPr>
          <a:xfrm>
            <a:off x="4648200" y="10668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/>
              <a:t>trajectory</a:t>
            </a:r>
            <a:r>
              <a:rPr lang="en-US" sz="2000" dirty="0" smtClean="0"/>
              <a:t> in a </a:t>
            </a:r>
            <a:r>
              <a:rPr lang="en-US" sz="2000" dirty="0" err="1" smtClean="0"/>
              <a:t>discretized</a:t>
            </a:r>
            <a:r>
              <a:rPr lang="en-US" sz="2000" dirty="0" smtClean="0"/>
              <a:t> setting,</a:t>
            </a:r>
          </a:p>
          <a:p>
            <a:r>
              <a:rPr lang="en-US" sz="2000" dirty="0" smtClean="0"/>
              <a:t>   is nothing but a </a:t>
            </a:r>
            <a:r>
              <a:rPr lang="en-US" sz="2000" b="1" dirty="0" smtClean="0"/>
              <a:t>path in the graph</a:t>
            </a:r>
            <a:endParaRPr lang="en-US" sz="2000" b="1" dirty="0"/>
          </a:p>
        </p:txBody>
      </p:sp>
      <p:sp>
        <p:nvSpPr>
          <p:cNvPr id="1309" name="TextBox 1308"/>
          <p:cNvSpPr txBox="1"/>
          <p:nvPr/>
        </p:nvSpPr>
        <p:spPr>
          <a:xfrm>
            <a:off x="0" y="1010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Switching to a </a:t>
            </a:r>
            <a:r>
              <a:rPr lang="en-US" sz="3200" b="1" dirty="0" err="1" smtClean="0"/>
              <a:t>Discretized</a:t>
            </a:r>
            <a:r>
              <a:rPr lang="en-US" sz="3200" b="1" dirty="0" smtClean="0"/>
              <a:t> Perspective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22" name="Freeform 1321"/>
          <p:cNvSpPr/>
          <p:nvPr/>
        </p:nvSpPr>
        <p:spPr>
          <a:xfrm>
            <a:off x="1271116" y="2125226"/>
            <a:ext cx="3039627" cy="1497205"/>
          </a:xfrm>
          <a:custGeom>
            <a:avLst/>
            <a:gdLst>
              <a:gd name="connsiteX0" fmla="*/ 0 w 3039627"/>
              <a:gd name="connsiteY0" fmla="*/ 1497205 h 1497205"/>
              <a:gd name="connsiteX1" fmla="*/ 5025 w 3039627"/>
              <a:gd name="connsiteY1" fmla="*/ 1351504 h 1497205"/>
              <a:gd name="connsiteX2" fmla="*/ 145702 w 3039627"/>
              <a:gd name="connsiteY2" fmla="*/ 1185706 h 1497205"/>
              <a:gd name="connsiteX3" fmla="*/ 150726 w 3039627"/>
              <a:gd name="connsiteY3" fmla="*/ 1034981 h 1497205"/>
              <a:gd name="connsiteX4" fmla="*/ 306475 w 3039627"/>
              <a:gd name="connsiteY4" fmla="*/ 889279 h 1497205"/>
              <a:gd name="connsiteX5" fmla="*/ 457200 w 3039627"/>
              <a:gd name="connsiteY5" fmla="*/ 738554 h 1497205"/>
              <a:gd name="connsiteX6" fmla="*/ 602902 w 3039627"/>
              <a:gd name="connsiteY6" fmla="*/ 733530 h 1497205"/>
              <a:gd name="connsiteX7" fmla="*/ 768699 w 3039627"/>
              <a:gd name="connsiteY7" fmla="*/ 582805 h 1497205"/>
              <a:gd name="connsiteX8" fmla="*/ 909376 w 3039627"/>
              <a:gd name="connsiteY8" fmla="*/ 587829 h 1497205"/>
              <a:gd name="connsiteX9" fmla="*/ 1055077 w 3039627"/>
              <a:gd name="connsiteY9" fmla="*/ 587829 h 1497205"/>
              <a:gd name="connsiteX10" fmla="*/ 1220875 w 3039627"/>
              <a:gd name="connsiteY10" fmla="*/ 442128 h 1497205"/>
              <a:gd name="connsiteX11" fmla="*/ 1366576 w 3039627"/>
              <a:gd name="connsiteY11" fmla="*/ 447152 h 1497205"/>
              <a:gd name="connsiteX12" fmla="*/ 1512277 w 3039627"/>
              <a:gd name="connsiteY12" fmla="*/ 437104 h 1497205"/>
              <a:gd name="connsiteX13" fmla="*/ 1678075 w 3039627"/>
              <a:gd name="connsiteY13" fmla="*/ 437104 h 1497205"/>
              <a:gd name="connsiteX14" fmla="*/ 1823776 w 3039627"/>
              <a:gd name="connsiteY14" fmla="*/ 276330 h 1497205"/>
              <a:gd name="connsiteX15" fmla="*/ 1969477 w 3039627"/>
              <a:gd name="connsiteY15" fmla="*/ 276330 h 1497205"/>
              <a:gd name="connsiteX16" fmla="*/ 2130251 w 3039627"/>
              <a:gd name="connsiteY16" fmla="*/ 271306 h 1497205"/>
              <a:gd name="connsiteX17" fmla="*/ 2280976 w 3039627"/>
              <a:gd name="connsiteY17" fmla="*/ 276330 h 1497205"/>
              <a:gd name="connsiteX18" fmla="*/ 2426677 w 3039627"/>
              <a:gd name="connsiteY18" fmla="*/ 125605 h 1497205"/>
              <a:gd name="connsiteX19" fmla="*/ 2587451 w 3039627"/>
              <a:gd name="connsiteY19" fmla="*/ 130629 h 1497205"/>
              <a:gd name="connsiteX20" fmla="*/ 2728128 w 3039627"/>
              <a:gd name="connsiteY20" fmla="*/ 125605 h 1497205"/>
              <a:gd name="connsiteX21" fmla="*/ 2883877 w 3039627"/>
              <a:gd name="connsiteY21" fmla="*/ 130629 h 1497205"/>
              <a:gd name="connsiteX22" fmla="*/ 3039627 w 3039627"/>
              <a:gd name="connsiteY22" fmla="*/ 0 h 1497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039627" h="1497205">
                <a:moveTo>
                  <a:pt x="0" y="1497205"/>
                </a:moveTo>
                <a:lnTo>
                  <a:pt x="5025" y="1351504"/>
                </a:lnTo>
                <a:lnTo>
                  <a:pt x="145702" y="1185706"/>
                </a:lnTo>
                <a:lnTo>
                  <a:pt x="150726" y="1034981"/>
                </a:lnTo>
                <a:lnTo>
                  <a:pt x="306475" y="889279"/>
                </a:lnTo>
                <a:lnTo>
                  <a:pt x="457200" y="738554"/>
                </a:lnTo>
                <a:lnTo>
                  <a:pt x="602902" y="733530"/>
                </a:lnTo>
                <a:lnTo>
                  <a:pt x="768699" y="582805"/>
                </a:lnTo>
                <a:lnTo>
                  <a:pt x="909376" y="587829"/>
                </a:lnTo>
                <a:lnTo>
                  <a:pt x="1055077" y="587829"/>
                </a:lnTo>
                <a:lnTo>
                  <a:pt x="1220875" y="442128"/>
                </a:lnTo>
                <a:lnTo>
                  <a:pt x="1366576" y="447152"/>
                </a:lnTo>
                <a:lnTo>
                  <a:pt x="1512277" y="437104"/>
                </a:lnTo>
                <a:lnTo>
                  <a:pt x="1678075" y="437104"/>
                </a:lnTo>
                <a:lnTo>
                  <a:pt x="1823776" y="276330"/>
                </a:lnTo>
                <a:lnTo>
                  <a:pt x="1969477" y="276330"/>
                </a:lnTo>
                <a:lnTo>
                  <a:pt x="2130251" y="271306"/>
                </a:lnTo>
                <a:lnTo>
                  <a:pt x="2280976" y="276330"/>
                </a:lnTo>
                <a:lnTo>
                  <a:pt x="2426677" y="125605"/>
                </a:lnTo>
                <a:lnTo>
                  <a:pt x="2587451" y="130629"/>
                </a:lnTo>
                <a:lnTo>
                  <a:pt x="2728128" y="125605"/>
                </a:lnTo>
                <a:lnTo>
                  <a:pt x="2883877" y="130629"/>
                </a:lnTo>
                <a:lnTo>
                  <a:pt x="3039627" y="0"/>
                </a:lnTo>
              </a:path>
            </a:pathLst>
          </a:cu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0" name="Group 1329"/>
          <p:cNvGrpSpPr/>
          <p:nvPr/>
        </p:nvGrpSpPr>
        <p:grpSpPr>
          <a:xfrm>
            <a:off x="4953000" y="2209800"/>
            <a:ext cx="3159071" cy="1055132"/>
            <a:chOff x="4953000" y="2209800"/>
            <a:chExt cx="3159071" cy="1055132"/>
          </a:xfrm>
        </p:grpSpPr>
        <p:pic>
          <p:nvPicPr>
            <p:cNvPr id="1323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53000" y="2329543"/>
              <a:ext cx="1143000" cy="642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24" name="TextBox 1323"/>
            <p:cNvSpPr txBox="1"/>
            <p:nvPr/>
          </p:nvSpPr>
          <p:spPr>
            <a:xfrm>
              <a:off x="6172200" y="2362200"/>
              <a:ext cx="381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=</a:t>
              </a:r>
              <a:endParaRPr lang="en-US" sz="2400" dirty="0"/>
            </a:p>
          </p:txBody>
        </p:sp>
        <p:sp>
          <p:nvSpPr>
            <p:cNvPr id="1325" name="TextBox 1324"/>
            <p:cNvSpPr txBox="1"/>
            <p:nvPr/>
          </p:nvSpPr>
          <p:spPr>
            <a:xfrm>
              <a:off x="6477000" y="2209800"/>
              <a:ext cx="457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smtClean="0">
                  <a:latin typeface="Times New Roman"/>
                  <a:cs typeface="Times New Roman"/>
                </a:rPr>
                <a:t>∑</a:t>
              </a:r>
              <a:endParaRPr lang="en-US" sz="4000" dirty="0"/>
            </a:p>
          </p:txBody>
        </p:sp>
        <p:sp>
          <p:nvSpPr>
            <p:cNvPr id="1326" name="TextBox 1325"/>
            <p:cNvSpPr txBox="1"/>
            <p:nvPr/>
          </p:nvSpPr>
          <p:spPr>
            <a:xfrm>
              <a:off x="6248400" y="27432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edge </a:t>
              </a:r>
              <a:r>
                <a:rPr lang="en-US" b="1" i="1" dirty="0" smtClean="0"/>
                <a:t>e</a:t>
              </a:r>
              <a:endParaRPr lang="en-US" b="1" i="1" dirty="0"/>
            </a:p>
          </p:txBody>
        </p:sp>
        <p:sp>
          <p:nvSpPr>
            <p:cNvPr id="1327" name="TextBox 1326"/>
            <p:cNvSpPr txBox="1"/>
            <p:nvPr/>
          </p:nvSpPr>
          <p:spPr>
            <a:xfrm>
              <a:off x="6400800" y="2895600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 path </a:t>
              </a:r>
              <a:r>
                <a:rPr lang="el-GR" b="1" i="1" dirty="0" smtClean="0">
                  <a:latin typeface="Times New Roman"/>
                  <a:cs typeface="Times New Roman"/>
                </a:rPr>
                <a:t>τ</a:t>
              </a:r>
              <a:endParaRPr lang="en-US" b="1" i="1" dirty="0" smtClean="0"/>
            </a:p>
          </p:txBody>
        </p:sp>
        <p:pic>
          <p:nvPicPr>
            <p:cNvPr id="132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62800" y="2362200"/>
              <a:ext cx="949271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29" name="TextBox 1328"/>
            <p:cNvSpPr txBox="1"/>
            <p:nvPr/>
          </p:nvSpPr>
          <p:spPr>
            <a:xfrm>
              <a:off x="7286625" y="2780526"/>
              <a:ext cx="2286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i="1" dirty="0" smtClean="0"/>
                <a:t>e</a:t>
              </a:r>
              <a:endParaRPr lang="en-US" b="1" i="1" dirty="0"/>
            </a:p>
          </p:txBody>
        </p:sp>
      </p:grpSp>
      <p:sp>
        <p:nvSpPr>
          <p:cNvPr id="1331" name="TextBox 1330"/>
          <p:cNvSpPr txBox="1"/>
          <p:nvPr/>
        </p:nvSpPr>
        <p:spPr>
          <a:xfrm>
            <a:off x="4724400" y="3371671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 </a:t>
            </a:r>
            <a:r>
              <a:rPr lang="en-US" b="1" dirty="0" smtClean="0"/>
              <a:t>integration along a path</a:t>
            </a:r>
            <a:r>
              <a:rPr lang="en-US" dirty="0" smtClean="0"/>
              <a:t> in the graph</a:t>
            </a:r>
          </a:p>
          <a:p>
            <a:pPr algn="ctr"/>
            <a:r>
              <a:rPr lang="en-US" dirty="0" smtClean="0"/>
              <a:t>is nothing but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 </a:t>
            </a:r>
            <a:br>
              <a:rPr lang="en-US" sz="800" dirty="0" smtClean="0"/>
            </a:br>
            <a:r>
              <a:rPr lang="en-US" dirty="0" smtClean="0"/>
              <a:t>summation of the values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(</a:t>
            </a:r>
            <a:r>
              <a:rPr lang="en-US" b="1" i="1" dirty="0" smtClean="0"/>
              <a:t>e</a:t>
            </a:r>
            <a:r>
              <a:rPr lang="en-US" dirty="0" smtClean="0"/>
              <a:t>) of the edges </a:t>
            </a:r>
            <a:r>
              <a:rPr lang="en-US" b="1" i="1" dirty="0" smtClean="0"/>
              <a:t>e</a:t>
            </a:r>
            <a:r>
              <a:rPr lang="en-US" dirty="0" smtClean="0"/>
              <a:t> along that path</a:t>
            </a:r>
            <a:endParaRPr lang="en-US" dirty="0"/>
          </a:p>
        </p:txBody>
      </p:sp>
      <p:grpSp>
        <p:nvGrpSpPr>
          <p:cNvPr id="1332" name="Group 1331"/>
          <p:cNvGrpSpPr/>
          <p:nvPr/>
        </p:nvGrpSpPr>
        <p:grpSpPr>
          <a:xfrm>
            <a:off x="1447800" y="4800600"/>
            <a:ext cx="1600200" cy="1219200"/>
            <a:chOff x="6934200" y="5486400"/>
            <a:chExt cx="1600200" cy="1219200"/>
          </a:xfrm>
        </p:grpSpPr>
        <p:cxnSp>
          <p:nvCxnSpPr>
            <p:cNvPr id="1333" name="Straight Connector 1332"/>
            <p:cNvCxnSpPr/>
            <p:nvPr/>
          </p:nvCxnSpPr>
          <p:spPr>
            <a:xfrm flipV="1">
              <a:off x="7239000" y="6019800"/>
              <a:ext cx="609600" cy="22860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4" name="Straight Connector 1333"/>
            <p:cNvCxnSpPr/>
            <p:nvPr/>
          </p:nvCxnSpPr>
          <p:spPr>
            <a:xfrm flipV="1">
              <a:off x="7239000" y="6019800"/>
              <a:ext cx="609600" cy="22860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  <a:prstDash val="sysDot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5" name="Straight Connector 1334"/>
            <p:cNvCxnSpPr/>
            <p:nvPr/>
          </p:nvCxnSpPr>
          <p:spPr>
            <a:xfrm rot="5400000" flipH="1" flipV="1">
              <a:off x="7658100" y="6210300"/>
              <a:ext cx="381000" cy="1588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6" name="Straight Connector 1335"/>
            <p:cNvCxnSpPr/>
            <p:nvPr/>
          </p:nvCxnSpPr>
          <p:spPr>
            <a:xfrm>
              <a:off x="7239000" y="6248400"/>
              <a:ext cx="609600" cy="1524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7" name="Straight Connector 1336"/>
            <p:cNvCxnSpPr/>
            <p:nvPr/>
          </p:nvCxnSpPr>
          <p:spPr>
            <a:xfrm rot="16200000" flipH="1">
              <a:off x="7505700" y="5676900"/>
              <a:ext cx="457200" cy="2286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8" name="Straight Connector 1337"/>
            <p:cNvCxnSpPr/>
            <p:nvPr/>
          </p:nvCxnSpPr>
          <p:spPr>
            <a:xfrm rot="10800000" flipV="1">
              <a:off x="7162800" y="5562600"/>
              <a:ext cx="457200" cy="2286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9" name="Straight Connector 1338"/>
            <p:cNvCxnSpPr/>
            <p:nvPr/>
          </p:nvCxnSpPr>
          <p:spPr>
            <a:xfrm rot="16200000" flipV="1">
              <a:off x="6972300" y="5981700"/>
              <a:ext cx="457200" cy="762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0" name="Straight Connector 1339"/>
            <p:cNvCxnSpPr/>
            <p:nvPr/>
          </p:nvCxnSpPr>
          <p:spPr>
            <a:xfrm rot="10800000" flipV="1">
              <a:off x="7620000" y="5486400"/>
              <a:ext cx="609600" cy="762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1" name="Straight Connector 1340"/>
            <p:cNvCxnSpPr/>
            <p:nvPr/>
          </p:nvCxnSpPr>
          <p:spPr>
            <a:xfrm rot="5400000">
              <a:off x="7772400" y="5562600"/>
              <a:ext cx="533400" cy="3810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2" name="Straight Connector 1341"/>
            <p:cNvCxnSpPr/>
            <p:nvPr/>
          </p:nvCxnSpPr>
          <p:spPr>
            <a:xfrm rot="10800000">
              <a:off x="7848600" y="6019800"/>
              <a:ext cx="685800" cy="1588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3" name="Straight Connector 1342"/>
            <p:cNvCxnSpPr/>
            <p:nvPr/>
          </p:nvCxnSpPr>
          <p:spPr>
            <a:xfrm rot="16200000" flipV="1">
              <a:off x="8115300" y="5600700"/>
              <a:ext cx="533400" cy="3048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4" name="Straight Connector 1343"/>
            <p:cNvCxnSpPr/>
            <p:nvPr/>
          </p:nvCxnSpPr>
          <p:spPr>
            <a:xfrm rot="5400000">
              <a:off x="8267700" y="6134100"/>
              <a:ext cx="381000" cy="1524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5" name="Straight Connector 1344"/>
            <p:cNvCxnSpPr/>
            <p:nvPr/>
          </p:nvCxnSpPr>
          <p:spPr>
            <a:xfrm>
              <a:off x="7848600" y="6400800"/>
              <a:ext cx="533400" cy="1588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6" name="Straight Connector 1345"/>
            <p:cNvCxnSpPr/>
            <p:nvPr/>
          </p:nvCxnSpPr>
          <p:spPr>
            <a:xfrm rot="10800000" flipV="1">
              <a:off x="7315200" y="6400800"/>
              <a:ext cx="533400" cy="3048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7" name="Straight Connector 1346"/>
            <p:cNvCxnSpPr/>
            <p:nvPr/>
          </p:nvCxnSpPr>
          <p:spPr>
            <a:xfrm rot="16200000" flipH="1">
              <a:off x="7048500" y="6438900"/>
              <a:ext cx="457200" cy="76200"/>
            </a:xfrm>
            <a:prstGeom prst="line">
              <a:avLst/>
            </a:prstGeom>
            <a:ln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8" name="TextBox 1347"/>
            <p:cNvSpPr txBox="1"/>
            <p:nvPr/>
          </p:nvSpPr>
          <p:spPr>
            <a:xfrm>
              <a:off x="6934200" y="5943600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6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9" name="TextBox 1348"/>
            <p:cNvSpPr txBox="1"/>
            <p:nvPr/>
          </p:nvSpPr>
          <p:spPr>
            <a:xfrm>
              <a:off x="7543800" y="5715000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6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16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51" name="Freeform 1350"/>
          <p:cNvSpPr/>
          <p:nvPr/>
        </p:nvSpPr>
        <p:spPr>
          <a:xfrm>
            <a:off x="381000" y="5556738"/>
            <a:ext cx="1363394" cy="844062"/>
          </a:xfrm>
          <a:custGeom>
            <a:avLst/>
            <a:gdLst>
              <a:gd name="connsiteX0" fmla="*/ 0 w 1477108"/>
              <a:gd name="connsiteY0" fmla="*/ 998807 h 1127760"/>
              <a:gd name="connsiteX1" fmla="*/ 211016 w 1477108"/>
              <a:gd name="connsiteY1" fmla="*/ 1069145 h 1127760"/>
              <a:gd name="connsiteX2" fmla="*/ 140677 w 1477108"/>
              <a:gd name="connsiteY2" fmla="*/ 647114 h 1127760"/>
              <a:gd name="connsiteX3" fmla="*/ 815926 w 1477108"/>
              <a:gd name="connsiteY3" fmla="*/ 647114 h 1127760"/>
              <a:gd name="connsiteX4" fmla="*/ 984739 w 1477108"/>
              <a:gd name="connsiteY4" fmla="*/ 239151 h 1127760"/>
              <a:gd name="connsiteX5" fmla="*/ 1477108 w 1477108"/>
              <a:gd name="connsiteY5" fmla="*/ 0 h 112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7108" h="1127760">
                <a:moveTo>
                  <a:pt x="0" y="998807"/>
                </a:moveTo>
                <a:cubicBezTo>
                  <a:pt x="93785" y="1063283"/>
                  <a:pt x="187570" y="1127760"/>
                  <a:pt x="211016" y="1069145"/>
                </a:cubicBezTo>
                <a:cubicBezTo>
                  <a:pt x="234462" y="1010530"/>
                  <a:pt x="39859" y="717453"/>
                  <a:pt x="140677" y="647114"/>
                </a:cubicBezTo>
                <a:cubicBezTo>
                  <a:pt x="241495" y="576775"/>
                  <a:pt x="675249" y="715108"/>
                  <a:pt x="815926" y="647114"/>
                </a:cubicBezTo>
                <a:cubicBezTo>
                  <a:pt x="956603" y="579120"/>
                  <a:pt x="874542" y="347003"/>
                  <a:pt x="984739" y="239151"/>
                </a:cubicBezTo>
                <a:cubicBezTo>
                  <a:pt x="1094936" y="131299"/>
                  <a:pt x="1286022" y="65649"/>
                  <a:pt x="1477108" y="0"/>
                </a:cubicBez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2" name="TextBox 1351"/>
          <p:cNvSpPr txBox="1"/>
          <p:nvPr/>
        </p:nvSpPr>
        <p:spPr>
          <a:xfrm>
            <a:off x="1905000" y="5334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e</a:t>
            </a:r>
            <a:endParaRPr lang="en-US" dirty="0"/>
          </a:p>
        </p:txBody>
      </p:sp>
      <p:sp>
        <p:nvSpPr>
          <p:cNvPr id="1353" name="TextBox 1352"/>
          <p:cNvSpPr txBox="1"/>
          <p:nvPr/>
        </p:nvSpPr>
        <p:spPr>
          <a:xfrm>
            <a:off x="152400" y="6248400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600" baseline="-25000" dirty="0" err="1" smtClean="0">
                <a:latin typeface="Times New Roman" pitchFamily="18" charset="0"/>
                <a:cs typeface="Times New Roman" pitchFamily="18" charset="0"/>
              </a:rPr>
              <a:t>start</a:t>
            </a:r>
            <a:endParaRPr lang="en-US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4" name="TextBox 1353"/>
          <p:cNvSpPr txBox="1"/>
          <p:nvPr/>
        </p:nvSpPr>
        <p:spPr>
          <a:xfrm>
            <a:off x="1524000" y="62484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Parent node</a:t>
            </a:r>
            <a:endParaRPr lang="en-US" sz="1400" dirty="0"/>
          </a:p>
        </p:txBody>
      </p:sp>
      <p:sp>
        <p:nvSpPr>
          <p:cNvPr id="1356" name="Freeform 1355"/>
          <p:cNvSpPr/>
          <p:nvPr/>
        </p:nvSpPr>
        <p:spPr>
          <a:xfrm>
            <a:off x="1474763" y="5627077"/>
            <a:ext cx="255563" cy="633046"/>
          </a:xfrm>
          <a:custGeom>
            <a:avLst/>
            <a:gdLst>
              <a:gd name="connsiteX0" fmla="*/ 255563 w 255563"/>
              <a:gd name="connsiteY0" fmla="*/ 0 h 633046"/>
              <a:gd name="connsiteX1" fmla="*/ 16412 w 255563"/>
              <a:gd name="connsiteY1" fmla="*/ 393895 h 633046"/>
              <a:gd name="connsiteX2" fmla="*/ 157089 w 255563"/>
              <a:gd name="connsiteY2" fmla="*/ 633046 h 633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5563" h="633046">
                <a:moveTo>
                  <a:pt x="255563" y="0"/>
                </a:moveTo>
                <a:cubicBezTo>
                  <a:pt x="144193" y="144193"/>
                  <a:pt x="32824" y="288387"/>
                  <a:pt x="16412" y="393895"/>
                </a:cubicBezTo>
                <a:cubicBezTo>
                  <a:pt x="0" y="499403"/>
                  <a:pt x="78544" y="566224"/>
                  <a:pt x="157089" y="633046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8" name="Freeform 1357"/>
          <p:cNvSpPr/>
          <p:nvPr/>
        </p:nvSpPr>
        <p:spPr>
          <a:xfrm>
            <a:off x="2419643" y="5387926"/>
            <a:ext cx="464234" cy="520505"/>
          </a:xfrm>
          <a:custGeom>
            <a:avLst/>
            <a:gdLst>
              <a:gd name="connsiteX0" fmla="*/ 0 w 464234"/>
              <a:gd name="connsiteY0" fmla="*/ 0 h 520505"/>
              <a:gd name="connsiteX1" fmla="*/ 323557 w 464234"/>
              <a:gd name="connsiteY1" fmla="*/ 182880 h 520505"/>
              <a:gd name="connsiteX2" fmla="*/ 464234 w 464234"/>
              <a:gd name="connsiteY2" fmla="*/ 520505 h 520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234" h="520505">
                <a:moveTo>
                  <a:pt x="0" y="0"/>
                </a:moveTo>
                <a:cubicBezTo>
                  <a:pt x="123092" y="48064"/>
                  <a:pt x="246185" y="96129"/>
                  <a:pt x="323557" y="182880"/>
                </a:cubicBezTo>
                <a:cubicBezTo>
                  <a:pt x="400929" y="269631"/>
                  <a:pt x="432581" y="395068"/>
                  <a:pt x="464234" y="520505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9" name="TextBox 1358"/>
          <p:cNvSpPr txBox="1"/>
          <p:nvPr/>
        </p:nvSpPr>
        <p:spPr>
          <a:xfrm>
            <a:off x="2362200" y="58674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Child node</a:t>
            </a:r>
            <a:endParaRPr lang="en-US" sz="1400" dirty="0"/>
          </a:p>
        </p:txBody>
      </p:sp>
      <p:sp>
        <p:nvSpPr>
          <p:cNvPr id="1360" name="TextBox 1359"/>
          <p:cNvSpPr txBox="1"/>
          <p:nvPr/>
        </p:nvSpPr>
        <p:spPr>
          <a:xfrm>
            <a:off x="3886200" y="4933890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/>
              <a:t>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sz="2000" dirty="0" smtClean="0">
                <a:latin typeface="Times New Roman"/>
                <a:cs typeface="Times New Roman"/>
              </a:rPr>
              <a:t>→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/>
                <a:cs typeface="Times New Roman"/>
              </a:rPr>
              <a:t>)  =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/>
              <a:t>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sz="2000" dirty="0" smtClean="0">
                <a:latin typeface="Times New Roman"/>
                <a:cs typeface="Times New Roman"/>
              </a:rPr>
              <a:t>→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/>
                <a:cs typeface="Times New Roman"/>
              </a:rPr>
              <a:t>)  +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/>
              <a:t>(</a:t>
            </a:r>
            <a:r>
              <a:rPr lang="en-US" sz="2000" b="1" i="1" dirty="0" smtClean="0"/>
              <a:t>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362" name="TextBox 1361"/>
          <p:cNvSpPr txBox="1"/>
          <p:nvPr/>
        </p:nvSpPr>
        <p:spPr>
          <a:xfrm>
            <a:off x="3886200" y="56388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Turns out,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(</a:t>
            </a:r>
            <a:r>
              <a:rPr lang="en-US" b="1" i="1" dirty="0" smtClean="0"/>
              <a:t>e</a:t>
            </a:r>
            <a:r>
              <a:rPr lang="en-US" dirty="0" smtClean="0"/>
              <a:t>) can be computed efficiently</a:t>
            </a:r>
            <a:br>
              <a:rPr lang="en-US" dirty="0" smtClean="0"/>
            </a:br>
            <a:r>
              <a:rPr lang="en-US" dirty="0" smtClean="0"/>
              <a:t>        using a closed-form analytical expression.</a:t>
            </a:r>
          </a:p>
          <a:p>
            <a:r>
              <a:rPr lang="en-US" dirty="0" smtClean="0"/>
              <a:t>                              </a:t>
            </a:r>
            <a:r>
              <a:rPr lang="en-US" b="1" dirty="0" smtClean="0"/>
              <a:t> (more details in paper)</a:t>
            </a:r>
            <a:endParaRPr lang="en-US" b="1" dirty="0"/>
          </a:p>
        </p:txBody>
      </p: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10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322" grpId="0" animBg="1"/>
      <p:bldP spid="1331" grpId="0"/>
      <p:bldP spid="1351" grpId="0" animBg="1"/>
      <p:bldP spid="1352" grpId="0"/>
      <p:bldP spid="1353" grpId="0"/>
      <p:bldP spid="1354" grpId="0"/>
      <p:bldP spid="1356" grpId="0" animBg="1"/>
      <p:bldP spid="1358" grpId="0" animBg="1"/>
      <p:bldP spid="1359" grpId="0"/>
      <p:bldP spid="1360" grpId="0"/>
      <p:bldP spid="13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Graph Construction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(The 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-augmented graph)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25" y="1304567"/>
            <a:ext cx="1514475" cy="3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85800" y="12192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Given the graph                            laid upon the environment,</a:t>
            </a:r>
            <a:br>
              <a:rPr lang="en-US" sz="2400" dirty="0" smtClean="0"/>
            </a:br>
            <a:r>
              <a:rPr lang="en-US" sz="2400" dirty="0" smtClean="0"/>
              <a:t>we construct,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184821"/>
            <a:ext cx="2362200" cy="185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8458200" y="1981200"/>
            <a:ext cx="533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458200" y="3276600"/>
            <a:ext cx="5334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8927" y="4038600"/>
            <a:ext cx="2826473" cy="270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5943600" y="5181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943600" y="1752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Insight into graph topology: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59543" y="1981200"/>
            <a:ext cx="275045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342"/>
          <p:cNvSpPr txBox="1">
            <a:spLocks noChangeArrowheads="1"/>
          </p:cNvSpPr>
          <p:nvPr/>
        </p:nvSpPr>
        <p:spPr bwMode="auto">
          <a:xfrm>
            <a:off x="745933" y="2647890"/>
            <a:ext cx="9304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 in </a:t>
            </a:r>
            <a:r>
              <a:rPr lang="en-US" sz="2000" i="1" dirty="0">
                <a:latin typeface="Lucida Handwriting" pitchFamily="66" charset="0"/>
              </a:rPr>
              <a:t>G</a:t>
            </a:r>
          </a:p>
        </p:txBody>
      </p:sp>
      <p:sp>
        <p:nvSpPr>
          <p:cNvPr id="22" name="TextBox 343"/>
          <p:cNvSpPr txBox="1">
            <a:spLocks noChangeArrowheads="1"/>
          </p:cNvSpPr>
          <p:nvPr/>
        </p:nvSpPr>
        <p:spPr bwMode="auto">
          <a:xfrm>
            <a:off x="2209800" y="2629418"/>
            <a:ext cx="251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{z,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→z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)} </a:t>
            </a:r>
            <a:r>
              <a:rPr lang="en-US" sz="2000" dirty="0" smtClean="0">
                <a:latin typeface="Calibri" pitchFamily="34" charset="0"/>
              </a:rPr>
              <a:t>in </a:t>
            </a:r>
            <a:r>
              <a:rPr lang="en-US" sz="2000" i="1" dirty="0">
                <a:latin typeface="Lucida Handwriting" pitchFamily="66" charset="0"/>
              </a:rPr>
              <a:t>G </a:t>
            </a:r>
            <a:r>
              <a:rPr lang="en-US" sz="2000" i="1" baseline="-25000" dirty="0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3" name="Down Arrow 22"/>
          <p:cNvSpPr/>
          <p:nvPr/>
        </p:nvSpPr>
        <p:spPr>
          <a:xfrm rot="16200000">
            <a:off x="1850737" y="2607482"/>
            <a:ext cx="394855" cy="438728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17487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70" name="Rectangle 69"/>
          <p:cNvSpPr/>
          <p:nvPr/>
        </p:nvSpPr>
        <p:spPr>
          <a:xfrm rot="20177332">
            <a:off x="2009588" y="3703133"/>
            <a:ext cx="524040" cy="4284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1" name="Oval 70"/>
          <p:cNvSpPr/>
          <p:nvPr/>
        </p:nvSpPr>
        <p:spPr>
          <a:xfrm>
            <a:off x="1172902" y="3892702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2" name="Oval 71"/>
          <p:cNvSpPr/>
          <p:nvPr/>
        </p:nvSpPr>
        <p:spPr>
          <a:xfrm>
            <a:off x="3279109" y="3892702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3" name="Oval 72"/>
          <p:cNvSpPr/>
          <p:nvPr/>
        </p:nvSpPr>
        <p:spPr>
          <a:xfrm>
            <a:off x="2246454" y="4465263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4" name="Oval 73"/>
          <p:cNvSpPr/>
          <p:nvPr/>
        </p:nvSpPr>
        <p:spPr>
          <a:xfrm>
            <a:off x="2205557" y="3330366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5" name="TextBox 74"/>
          <p:cNvSpPr txBox="1"/>
          <p:nvPr/>
        </p:nvSpPr>
        <p:spPr>
          <a:xfrm>
            <a:off x="1019538" y="3892702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14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320006" y="3892702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US" sz="14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297576" y="4403918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95333" y="2972515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95333" y="3688216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 smtClean="0">
                <a:latin typeface="Times New Roman"/>
                <a:cs typeface="Times New Roman"/>
              </a:rPr>
              <a:t>ζ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2144211" y="3902927"/>
            <a:ext cx="92019" cy="9201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81" name="Straight Connector 80"/>
          <p:cNvCxnSpPr>
            <a:stCxn id="71" idx="7"/>
            <a:endCxn id="74" idx="2"/>
          </p:cNvCxnSpPr>
          <p:nvPr/>
        </p:nvCxnSpPr>
        <p:spPr>
          <a:xfrm rot="5400000" flipH="1" flipV="1">
            <a:off x="1463599" y="3164221"/>
            <a:ext cx="529803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1" idx="5"/>
            <a:endCxn id="73" idx="1"/>
          </p:cNvCxnSpPr>
          <p:nvPr/>
        </p:nvCxnSpPr>
        <p:spPr>
          <a:xfrm rot="16200000" flipH="1">
            <a:off x="1501940" y="3720750"/>
            <a:ext cx="507494" cy="1008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4" idx="6"/>
            <a:endCxn id="72" idx="1"/>
          </p:cNvCxnSpPr>
          <p:nvPr/>
        </p:nvCxnSpPr>
        <p:spPr>
          <a:xfrm>
            <a:off x="2297576" y="3376375"/>
            <a:ext cx="995009" cy="529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3" idx="7"/>
            <a:endCxn id="72" idx="2"/>
          </p:cNvCxnSpPr>
          <p:nvPr/>
        </p:nvCxnSpPr>
        <p:spPr>
          <a:xfrm rot="5400000" flipH="1" flipV="1">
            <a:off x="2532039" y="3731670"/>
            <a:ext cx="540028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3429000" y="3734515"/>
            <a:ext cx="14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unique </a:t>
            </a:r>
            <a:r>
              <a:rPr lang="en-US" sz="1400" b="1" dirty="0" smtClean="0"/>
              <a:t>goal</a:t>
            </a:r>
            <a:r>
              <a:rPr lang="en-US" sz="1400" dirty="0" smtClean="0"/>
              <a:t> state</a:t>
            </a:r>
            <a:endParaRPr lang="en-US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685800" y="3790459"/>
            <a:ext cx="14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start</a:t>
            </a:r>
            <a:endParaRPr lang="en-US" sz="1400" b="1" dirty="0"/>
          </a:p>
        </p:txBody>
      </p:sp>
      <p:sp>
        <p:nvSpPr>
          <p:cNvPr id="87" name="Rectangle 86"/>
          <p:cNvSpPr/>
          <p:nvPr/>
        </p:nvSpPr>
        <p:spPr>
          <a:xfrm rot="20177332">
            <a:off x="2009588" y="5628467"/>
            <a:ext cx="524040" cy="4284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8" name="Oval 87"/>
          <p:cNvSpPr/>
          <p:nvPr/>
        </p:nvSpPr>
        <p:spPr>
          <a:xfrm>
            <a:off x="1172902" y="5818036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9" name="Oval 88"/>
          <p:cNvSpPr/>
          <p:nvPr/>
        </p:nvSpPr>
        <p:spPr>
          <a:xfrm>
            <a:off x="3279109" y="5818036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0" name="Oval 89"/>
          <p:cNvSpPr/>
          <p:nvPr/>
        </p:nvSpPr>
        <p:spPr>
          <a:xfrm>
            <a:off x="2246454" y="6390597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1" name="Oval 90"/>
          <p:cNvSpPr/>
          <p:nvPr/>
        </p:nvSpPr>
        <p:spPr>
          <a:xfrm>
            <a:off x="2205557" y="5255699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2" name="TextBox 91"/>
          <p:cNvSpPr txBox="1"/>
          <p:nvPr/>
        </p:nvSpPr>
        <p:spPr>
          <a:xfrm>
            <a:off x="457201" y="5869157"/>
            <a:ext cx="102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0+0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195333" y="5613550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i="1" dirty="0" smtClean="0">
                <a:latin typeface="Times New Roman"/>
                <a:cs typeface="Times New Roman"/>
              </a:rPr>
              <a:t>ζ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2144211" y="5828260"/>
            <a:ext cx="92019" cy="92019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95" name="Straight Connector 94"/>
          <p:cNvCxnSpPr>
            <a:stCxn id="88" idx="7"/>
            <a:endCxn id="91" idx="2"/>
          </p:cNvCxnSpPr>
          <p:nvPr/>
        </p:nvCxnSpPr>
        <p:spPr>
          <a:xfrm rot="5400000" flipH="1" flipV="1">
            <a:off x="1463599" y="5089555"/>
            <a:ext cx="529803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88" idx="5"/>
            <a:endCxn id="90" idx="1"/>
          </p:cNvCxnSpPr>
          <p:nvPr/>
        </p:nvCxnSpPr>
        <p:spPr>
          <a:xfrm rot="16200000" flipH="1">
            <a:off x="1501940" y="5646083"/>
            <a:ext cx="507494" cy="1008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91" idx="6"/>
            <a:endCxn id="100" idx="1"/>
          </p:cNvCxnSpPr>
          <p:nvPr/>
        </p:nvCxnSpPr>
        <p:spPr>
          <a:xfrm>
            <a:off x="2297576" y="5301708"/>
            <a:ext cx="984785" cy="430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90" idx="7"/>
            <a:endCxn id="89" idx="2"/>
          </p:cNvCxnSpPr>
          <p:nvPr/>
        </p:nvCxnSpPr>
        <p:spPr>
          <a:xfrm rot="5400000" flipH="1" flipV="1">
            <a:off x="2532039" y="5657004"/>
            <a:ext cx="540028" cy="95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09600" y="5715793"/>
            <a:ext cx="1482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start</a:t>
            </a:r>
            <a:endParaRPr lang="en-US" sz="1400" b="1" dirty="0"/>
          </a:p>
        </p:txBody>
      </p:sp>
      <p:sp>
        <p:nvSpPr>
          <p:cNvPr id="100" name="Oval 99"/>
          <p:cNvSpPr/>
          <p:nvPr/>
        </p:nvSpPr>
        <p:spPr>
          <a:xfrm>
            <a:off x="3268884" y="5719187"/>
            <a:ext cx="92019" cy="920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1" name="TextBox 100"/>
          <p:cNvSpPr txBox="1"/>
          <p:nvPr/>
        </p:nvSpPr>
        <p:spPr>
          <a:xfrm>
            <a:off x="1479631" y="3432609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479631" y="4105016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757669" y="3432609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808791" y="4105016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837482" y="4891019"/>
            <a:ext cx="102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320006" y="5410915"/>
            <a:ext cx="189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)+L(e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479631" y="5351112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479631" y="6023520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757669" y="5351112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808791" y="6023520"/>
            <a:ext cx="408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837482" y="6474738"/>
            <a:ext cx="1022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320006" y="5819887"/>
            <a:ext cx="1891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400" i="1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1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)+L(e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882343" y="5692488"/>
            <a:ext cx="357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≠</a:t>
            </a:r>
            <a:endParaRPr lang="en-US" sz="1400" b="1" dirty="0"/>
          </a:p>
        </p:txBody>
      </p:sp>
      <p:sp>
        <p:nvSpPr>
          <p:cNvPr id="114" name="TextBox 113"/>
          <p:cNvSpPr txBox="1"/>
          <p:nvPr/>
        </p:nvSpPr>
        <p:spPr>
          <a:xfrm>
            <a:off x="712809" y="4403918"/>
            <a:ext cx="56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Lucida Handwriting" pitchFamily="66" charset="0"/>
              </a:rPr>
              <a:t>G</a:t>
            </a:r>
            <a:endParaRPr lang="en-US" sz="1400" i="1" dirty="0">
              <a:latin typeface="Lucida Handwriting" pitchFamily="66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12809" y="6431494"/>
            <a:ext cx="562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Lucida Handwriting" pitchFamily="66" charset="0"/>
              </a:rPr>
              <a:t>G </a:t>
            </a:r>
            <a:r>
              <a:rPr lang="en-US" sz="1400" baseline="-250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1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217762" y="6334780"/>
            <a:ext cx="3335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Goal states being distinguished by </a:t>
            </a:r>
            <a:r>
              <a:rPr lang="en-US" sz="1400" b="1" dirty="0" err="1" smtClean="0">
                <a:solidFill>
                  <a:schemeClr val="accent6">
                    <a:lumMod val="50000"/>
                  </a:schemeClr>
                </a:solidFill>
              </a:rPr>
              <a:t>homotopy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 class of path taken to reach it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7" name="Freeform 116"/>
          <p:cNvSpPr/>
          <p:nvPr/>
        </p:nvSpPr>
        <p:spPr>
          <a:xfrm>
            <a:off x="1207911" y="4724400"/>
            <a:ext cx="2111022" cy="1145822"/>
          </a:xfrm>
          <a:custGeom>
            <a:avLst/>
            <a:gdLst>
              <a:gd name="connsiteX0" fmla="*/ 0 w 2111022"/>
              <a:gd name="connsiteY0" fmla="*/ 1145822 h 1145822"/>
              <a:gd name="connsiteX1" fmla="*/ 699911 w 2111022"/>
              <a:gd name="connsiteY1" fmla="*/ 152400 h 1145822"/>
              <a:gd name="connsiteX2" fmla="*/ 1636889 w 2111022"/>
              <a:gd name="connsiteY2" fmla="*/ 231422 h 1145822"/>
              <a:gd name="connsiteX3" fmla="*/ 2111022 w 2111022"/>
              <a:gd name="connsiteY3" fmla="*/ 1021644 h 1145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1022" h="1145822">
                <a:moveTo>
                  <a:pt x="0" y="1145822"/>
                </a:moveTo>
                <a:cubicBezTo>
                  <a:pt x="213548" y="725311"/>
                  <a:pt x="427096" y="304800"/>
                  <a:pt x="699911" y="152400"/>
                </a:cubicBezTo>
                <a:cubicBezTo>
                  <a:pt x="972726" y="0"/>
                  <a:pt x="1401704" y="86548"/>
                  <a:pt x="1636889" y="231422"/>
                </a:cubicBezTo>
                <a:cubicBezTo>
                  <a:pt x="1872074" y="376296"/>
                  <a:pt x="1991548" y="698970"/>
                  <a:pt x="2111022" y="1021644"/>
                </a:cubicBezTo>
              </a:path>
            </a:pathLst>
          </a:cu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4191000" y="30112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More details on Graph construction in paper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5" name="Slide Number Placeholder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11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0" grpId="0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/>
      <p:bldP spid="80" grpId="0" animBg="1"/>
      <p:bldP spid="85" grpId="0"/>
      <p:bldP spid="86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 animBg="1"/>
      <p:bldP spid="99" grpId="0"/>
      <p:bldP spid="100" grpId="0" animBg="1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 animBg="1"/>
      <p:bldP spid="1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3810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Theoretical guarantee</a:t>
            </a:r>
            <a:endParaRPr lang="en-US" sz="3600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326" y="4738688"/>
            <a:ext cx="8603874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454769" y="4747417"/>
            <a:ext cx="228600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1200" y="4738688"/>
            <a:ext cx="228600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24800" y="4738688"/>
            <a:ext cx="228600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8600" y="1704201"/>
            <a:ext cx="4419600" cy="646331"/>
            <a:chOff x="533400" y="2362200"/>
            <a:chExt cx="4419600" cy="646331"/>
          </a:xfrm>
        </p:grpSpPr>
        <p:sp>
          <p:nvSpPr>
            <p:cNvPr id="12" name="TextBox 11"/>
            <p:cNvSpPr txBox="1"/>
            <p:nvPr/>
          </p:nvSpPr>
          <p:spPr>
            <a:xfrm>
              <a:off x="533400" y="2362200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68275" indent="-168275"/>
              <a:r>
                <a:rPr lang="en-US" dirty="0" smtClean="0"/>
                <a:t>Set                                            denotes the set of </a:t>
              </a:r>
              <a:r>
                <a:rPr lang="en-US" i="1" dirty="0" smtClean="0"/>
                <a:t>L</a:t>
              </a:r>
              <a:r>
                <a:rPr lang="en-US" dirty="0" smtClean="0"/>
                <a:t>-values of allowed </a:t>
              </a:r>
              <a:r>
                <a:rPr lang="en-US" dirty="0" err="1" smtClean="0"/>
                <a:t>homotopy</a:t>
              </a:r>
              <a:r>
                <a:rPr lang="en-US" dirty="0" smtClean="0"/>
                <a:t> classes</a:t>
              </a:r>
              <a:endParaRPr lang="en-US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90600" y="2438400"/>
              <a:ext cx="2138362" cy="271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22"/>
          <p:cNvGrpSpPr/>
          <p:nvPr/>
        </p:nvGrpSpPr>
        <p:grpSpPr>
          <a:xfrm>
            <a:off x="228600" y="2401669"/>
            <a:ext cx="4419600" cy="646331"/>
            <a:chOff x="533400" y="2743200"/>
            <a:chExt cx="4419600" cy="646331"/>
          </a:xfrm>
        </p:grpSpPr>
        <p:sp>
          <p:nvSpPr>
            <p:cNvPr id="13" name="TextBox 12"/>
            <p:cNvSpPr txBox="1"/>
            <p:nvPr/>
          </p:nvSpPr>
          <p:spPr>
            <a:xfrm>
              <a:off x="533400" y="2743200"/>
              <a:ext cx="441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68275" indent="-168275"/>
              <a:r>
                <a:rPr lang="en-US" dirty="0" smtClean="0"/>
                <a:t>Set                                            denotes the set of </a:t>
              </a:r>
              <a:r>
                <a:rPr lang="en-US" i="1" dirty="0" smtClean="0"/>
                <a:t>L</a:t>
              </a:r>
              <a:r>
                <a:rPr lang="en-US" dirty="0" smtClean="0"/>
                <a:t>-values of blocked </a:t>
              </a:r>
              <a:r>
                <a:rPr lang="en-US" dirty="0" err="1" smtClean="0"/>
                <a:t>homotopy</a:t>
              </a:r>
              <a:r>
                <a:rPr lang="en-US" dirty="0" smtClean="0"/>
                <a:t> classes</a:t>
              </a:r>
              <a:endParaRPr lang="en-US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90601" y="2813723"/>
              <a:ext cx="2133599" cy="298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TextBox 16"/>
          <p:cNvSpPr txBox="1"/>
          <p:nvPr/>
        </p:nvSpPr>
        <p:spPr>
          <a:xfrm>
            <a:off x="152400" y="1247001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Homotopy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 Class Constraints: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55383"/>
            <a:ext cx="4618927" cy="405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76200" y="76200"/>
            <a:ext cx="6019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L-augmented Graph </a:t>
            </a:r>
          </a:p>
          <a:p>
            <a:pPr marR="0" lvl="0" indent="1381125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Formal definition: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Small obstacles</a:t>
            </a:r>
          </a:p>
          <a:p>
            <a:pPr marL="690563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can ignore small obstacles or potential noise (incorrect reading from sensor data) by choosing not to put a </a:t>
            </a:r>
            <a:r>
              <a:rPr lang="el-GR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ζ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/>
              </a:rPr>
              <a:t> on an obstacle.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690563" indent="0">
              <a:buNone/>
            </a:pPr>
            <a:endParaRPr lang="en-US" sz="2400" dirty="0" smtClean="0"/>
          </a:p>
          <a:p>
            <a:pPr marL="690563" indent="0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Single search for finding least cost paths in different </a:t>
            </a:r>
            <a:r>
              <a:rPr lang="en-US" sz="2400" dirty="0" err="1" smtClean="0"/>
              <a:t>homotopy</a:t>
            </a:r>
            <a:r>
              <a:rPr lang="en-US" sz="2400" dirty="0" smtClean="0"/>
              <a:t> classes</a:t>
            </a:r>
          </a:p>
          <a:p>
            <a:pPr marL="690563" indent="0">
              <a:buNone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can perform a single graph search to achieve this by continued expansion of states.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841280" y="4295001"/>
            <a:ext cx="195932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48200" y="4295001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</a:t>
            </a:r>
            <a:endParaRPr lang="en-US" sz="1200" b="1" dirty="0"/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2269780" y="3723501"/>
            <a:ext cx="144780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88880" y="287500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Im</a:t>
            </a:r>
            <a:endParaRPr lang="en-US" sz="12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368195" y="3161223"/>
            <a:ext cx="1149485" cy="1038707"/>
            <a:chOff x="755515" y="2320047"/>
            <a:chExt cx="1149485" cy="1038707"/>
          </a:xfrm>
        </p:grpSpPr>
        <p:sp>
          <p:nvSpPr>
            <p:cNvPr id="9" name="Rectangle 8"/>
            <p:cNvSpPr/>
            <p:nvPr/>
          </p:nvSpPr>
          <p:spPr>
            <a:xfrm>
              <a:off x="755515" y="2320047"/>
              <a:ext cx="4572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20616520">
              <a:off x="1025107" y="2764953"/>
              <a:ext cx="838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/>
            <p:cNvSpPr/>
            <p:nvPr/>
          </p:nvSpPr>
          <p:spPr>
            <a:xfrm>
              <a:off x="1600200" y="2996625"/>
              <a:ext cx="304800" cy="3048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143000" y="3296970"/>
              <a:ext cx="49427" cy="617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Triangle 12"/>
            <p:cNvSpPr/>
            <p:nvPr/>
          </p:nvSpPr>
          <p:spPr>
            <a:xfrm>
              <a:off x="1600200" y="2438400"/>
              <a:ext cx="108679" cy="45719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Oval 13"/>
          <p:cNvSpPr/>
          <p:nvPr/>
        </p:nvSpPr>
        <p:spPr>
          <a:xfrm>
            <a:off x="3527080" y="3355776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36680" y="3599302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04006" y="3980302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298480" y="313313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1</a:t>
            </a:r>
            <a:endParaRPr lang="en-US" sz="12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908080" y="354193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2</a:t>
            </a:r>
            <a:endParaRPr lang="en-US" sz="1200" b="1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4289080" y="389513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3</a:t>
            </a:r>
            <a:endParaRPr lang="en-US" sz="1200" b="1" baseline="-250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Experimental Results for 8-connected Grid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Homotopy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class exploration)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5246" y="1371600"/>
            <a:ext cx="641195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249966"/>
            <a:ext cx="7109924" cy="260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(“Visibility” constraint translates to</a:t>
            </a:r>
            <a:b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homotopy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class constraint)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81200"/>
            <a:ext cx="846652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15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applications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2782669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Revisit if there is time: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13716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Subhrajit Bhattacharya, Vijay Kumar and Maxim </a:t>
            </a:r>
            <a:r>
              <a:rPr lang="en-US" sz="2000" dirty="0" err="1" smtClean="0"/>
              <a:t>Likhachev</a:t>
            </a:r>
            <a:r>
              <a:rPr lang="en-US" sz="2000" dirty="0" smtClean="0"/>
              <a:t> (2010)</a:t>
            </a:r>
          </a:p>
          <a:p>
            <a:pPr algn="ctr"/>
            <a:r>
              <a:rPr lang="en-US" sz="2000" b="1" dirty="0" smtClean="0"/>
              <a:t>“Search-based Path Planning with </a:t>
            </a:r>
            <a:r>
              <a:rPr lang="en-US" sz="2000" b="1" dirty="0" err="1" smtClean="0"/>
              <a:t>Homotopy</a:t>
            </a:r>
            <a:r>
              <a:rPr lang="en-US" sz="2000" b="1" dirty="0" smtClean="0"/>
              <a:t> Class Constraints”.</a:t>
            </a:r>
          </a:p>
          <a:p>
            <a:pPr algn="ctr"/>
            <a:r>
              <a:rPr lang="en-US" sz="2000" dirty="0" smtClean="0"/>
              <a:t>In Proceedings of The Twenty-Fourth AAAI Conference on Artificial Intelligence.</a:t>
            </a:r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096000" y="2819400"/>
            <a:ext cx="1676400" cy="609600"/>
            <a:chOff x="6477000" y="3200400"/>
            <a:chExt cx="1676400" cy="609600"/>
          </a:xfrm>
        </p:grpSpPr>
        <p:sp>
          <p:nvSpPr>
            <p:cNvPr id="5" name="Right Arrow 4">
              <a:hlinkClick r:id="rId2" action="ppaction://hlinksldjump"/>
            </p:cNvPr>
            <p:cNvSpPr/>
            <p:nvPr/>
          </p:nvSpPr>
          <p:spPr>
            <a:xfrm>
              <a:off x="6477000" y="3200400"/>
              <a:ext cx="1371600" cy="609600"/>
            </a:xfrm>
            <a:prstGeom prst="rightArrow">
              <a:avLst/>
            </a:prstGeom>
            <a:solidFill>
              <a:srgbClr val="002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53200" y="3352800"/>
              <a:ext cx="16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jump to slide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962400"/>
            <a:ext cx="2438400" cy="270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3886200"/>
            <a:ext cx="3380788" cy="130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59866" y="5257800"/>
            <a:ext cx="3536334" cy="141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16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2687"/>
            <a:ext cx="6172200" cy="31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(Demonstrating efficiency and scalability)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5341203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Exploring 20 </a:t>
            </a:r>
            <a:r>
              <a:rPr lang="en-US" sz="2400" dirty="0" err="1" smtClean="0"/>
              <a:t>homotopy</a:t>
            </a:r>
            <a:r>
              <a:rPr lang="en-US" sz="2400" dirty="0" smtClean="0"/>
              <a:t> classes in a</a:t>
            </a:r>
            <a:br>
              <a:rPr lang="en-US" sz="2400" dirty="0" smtClean="0"/>
            </a:br>
            <a:r>
              <a:rPr lang="en-US" sz="2400" dirty="0" smtClean="0"/>
              <a:t>1000x1000 uniformly </a:t>
            </a:r>
            <a:r>
              <a:rPr lang="en-US" sz="2400" dirty="0" err="1" smtClean="0"/>
              <a:t>discretized</a:t>
            </a:r>
            <a:r>
              <a:rPr lang="en-US" sz="2400" dirty="0" smtClean="0"/>
              <a:t> environment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6336268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Time required for finding all the 20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homotopy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classes &lt; 50 seconds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17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342400"/>
            <a:ext cx="4595812" cy="4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(Implementation on a Visibility Graph)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18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Homotopy</a:t>
            </a:r>
            <a:r>
              <a:rPr lang="en-US" dirty="0" smtClean="0"/>
              <a:t> Classes in</a:t>
            </a:r>
            <a:br>
              <a:rPr lang="en-US" dirty="0" smtClean="0"/>
            </a:br>
            <a:r>
              <a:rPr lang="en-US" dirty="0" smtClean="0"/>
              <a:t>3 Dimensional Configuration Spaces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224" y="2347913"/>
            <a:ext cx="8672176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9826" y="4348163"/>
            <a:ext cx="2507574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4600" y="40502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Trajectories in different </a:t>
            </a:r>
            <a:r>
              <a:rPr lang="en-US" dirty="0" err="1" smtClean="0"/>
              <a:t>homotopy</a:t>
            </a:r>
            <a:r>
              <a:rPr lang="en-US" dirty="0" smtClean="0"/>
              <a:t> </a:t>
            </a:r>
            <a:r>
              <a:rPr lang="en-US" dirty="0" err="1" smtClean="0"/>
              <a:t>classses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626006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Trajectories in same </a:t>
            </a:r>
            <a:r>
              <a:rPr lang="en-US" dirty="0" err="1" smtClean="0"/>
              <a:t>homotopy</a:t>
            </a:r>
            <a:r>
              <a:rPr lang="en-US" dirty="0" smtClean="0"/>
              <a:t> </a:t>
            </a:r>
            <a:r>
              <a:rPr lang="en-US" dirty="0" err="1" smtClean="0"/>
              <a:t>classs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371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Bhattacharya, </a:t>
            </a:r>
            <a:r>
              <a:rPr lang="en-US" sz="2800" dirty="0" err="1" smtClean="0"/>
              <a:t>Likhachev</a:t>
            </a:r>
            <a:r>
              <a:rPr lang="en-US" sz="2800" dirty="0" smtClean="0"/>
              <a:t>, Kumar</a:t>
            </a:r>
          </a:p>
          <a:p>
            <a:pPr algn="ctr"/>
            <a:r>
              <a:rPr lang="en-US" sz="2000" dirty="0" smtClean="0"/>
              <a:t>Robotics: Science and Systems </a:t>
            </a:r>
            <a:r>
              <a:rPr lang="en-US" sz="2000" b="1" dirty="0" smtClean="0"/>
              <a:t>(RSS 2011)</a:t>
            </a:r>
            <a:r>
              <a:rPr lang="en-US" sz="2000" b="1" i="1" dirty="0" smtClean="0">
                <a:solidFill>
                  <a:srgbClr val="FF0000"/>
                </a:solidFill>
              </a:rPr>
              <a:t> [to appear]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19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2238"/>
            <a:ext cx="8229600" cy="884238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Challenges and Motivation</a:t>
            </a:r>
            <a:endParaRPr lang="en-US" sz="36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746760"/>
          <a:ext cx="86106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/>
                <a:gridCol w="3581400"/>
              </a:tblGrid>
              <a:tr h="91440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Graph-search</a:t>
                      </a:r>
                      <a:r>
                        <a:rPr lang="en-US" sz="20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based approaches</a:t>
                      </a:r>
                    </a:p>
                    <a:p>
                      <a:pPr marL="223838" indent="0"/>
                      <a:r>
                        <a:rPr lang="en-US" sz="1600" baseline="0" dirty="0" smtClean="0"/>
                        <a:t>Graph construction by </a:t>
                      </a:r>
                      <a:r>
                        <a:rPr lang="en-US" sz="1600" baseline="0" dirty="0" err="1" smtClean="0"/>
                        <a:t>d</a:t>
                      </a:r>
                      <a:r>
                        <a:rPr lang="en-US" sz="1600" dirty="0" err="1" smtClean="0"/>
                        <a:t>iscretization</a:t>
                      </a:r>
                      <a:r>
                        <a:rPr lang="en-US" sz="1600" baseline="0" dirty="0" smtClean="0"/>
                        <a:t> of configuration space, and </a:t>
                      </a:r>
                      <a:r>
                        <a:rPr lang="en-US" sz="1600" baseline="0" dirty="0" err="1" smtClean="0"/>
                        <a:t>Dijkstra’s</a:t>
                      </a:r>
                      <a:r>
                        <a:rPr lang="en-US" sz="1600" baseline="0" dirty="0" smtClean="0"/>
                        <a:t>, A* search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Continuous</a:t>
                      </a:r>
                      <a:r>
                        <a:rPr lang="en-US" sz="2000" baseline="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</a:rPr>
                        <a:t> approaches</a:t>
                      </a:r>
                    </a:p>
                    <a:p>
                      <a:pPr marL="223838" indent="0"/>
                      <a:r>
                        <a:rPr lang="en-US" sz="1600" dirty="0" smtClean="0"/>
                        <a:t>Gradient descent,</a:t>
                      </a:r>
                      <a:r>
                        <a:rPr lang="en-US" sz="1600" baseline="0" dirty="0" smtClean="0"/>
                        <a:t> vector fields, solving Geodesic equation, etc.</a:t>
                      </a:r>
                      <a:endParaRPr lang="en-US" sz="1600" dirty="0"/>
                    </a:p>
                  </a:txBody>
                  <a:tcPr/>
                </a:tc>
              </a:tr>
              <a:tr h="1907512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Pros: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Fast, efficient (in low dimensions)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Complete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Indifferent to </a:t>
                      </a:r>
                      <a:r>
                        <a:rPr lang="en-US" sz="1800" b="1" i="1" dirty="0" smtClean="0"/>
                        <a:t>non-convexity, holes </a:t>
                      </a:r>
                      <a:r>
                        <a:rPr lang="en-US" sz="1800" dirty="0" smtClean="0"/>
                        <a:t>in the environment</a:t>
                      </a:r>
                    </a:p>
                    <a:p>
                      <a:pPr marL="223838" marR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Globally </a:t>
                      </a:r>
                      <a:r>
                        <a:rPr lang="en-US" sz="1800" b="1" i="1" dirty="0" smtClean="0"/>
                        <a:t>optimal</a:t>
                      </a:r>
                      <a:r>
                        <a:rPr lang="en-US" sz="1800" dirty="0" smtClean="0"/>
                        <a:t> (in the graph)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Works</a:t>
                      </a:r>
                      <a:r>
                        <a:rPr lang="en-US" sz="1800" baseline="0" dirty="0" smtClean="0"/>
                        <a:t> well for </a:t>
                      </a:r>
                      <a:r>
                        <a:rPr lang="en-US" sz="1800" b="1" i="1" baseline="0" dirty="0" smtClean="0"/>
                        <a:t>non-Euclidean metric</a:t>
                      </a:r>
                      <a:endParaRPr lang="en-US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Pros: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More suitable</a:t>
                      </a:r>
                      <a:r>
                        <a:rPr lang="en-US" baseline="0" dirty="0" smtClean="0"/>
                        <a:t> for capturing continuous topological and metric features of configuration space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Gradient descent methods scale well with dimensionality.</a:t>
                      </a:r>
                      <a:endParaRPr lang="en-US" dirty="0"/>
                    </a:p>
                  </a:txBody>
                  <a:tcPr/>
                </a:tc>
              </a:tr>
              <a:tr h="2163745">
                <a:tc>
                  <a:txBody>
                    <a:bodyPr/>
                    <a:lstStyle/>
                    <a:p>
                      <a:r>
                        <a:rPr lang="en-US" sz="2000" b="1" i="0" dirty="0" smtClean="0"/>
                        <a:t>Cons: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Topological</a:t>
                      </a:r>
                      <a:r>
                        <a:rPr lang="en-US" baseline="0" dirty="0" smtClean="0"/>
                        <a:t> information about the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environment largely lost</a:t>
                      </a:r>
                    </a:p>
                    <a:p>
                      <a:pPr marL="223838" marR="0" indent="-1682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Optimal path in the graph may not be</a:t>
                      </a:r>
                      <a:br>
                        <a:rPr lang="en-US" dirty="0" smtClean="0"/>
                      </a:br>
                      <a:r>
                        <a:rPr lang="en-US" b="1" i="1" dirty="0" smtClean="0"/>
                        <a:t>optimal in the original metric space</a:t>
                      </a:r>
                      <a:endParaRPr lang="en-US" baseline="0" dirty="0" smtClean="0"/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Graph size and search complexity </a:t>
                      </a:r>
                      <a:r>
                        <a:rPr lang="en-US" b="1" i="1" dirty="0" smtClean="0"/>
                        <a:t>increases exponentially </a:t>
                      </a:r>
                      <a:r>
                        <a:rPr lang="en-US" dirty="0" smtClean="0"/>
                        <a:t>with dimension of configuration space</a:t>
                      </a:r>
                      <a:r>
                        <a:rPr lang="en-US" baseline="0" dirty="0" smtClean="0"/>
                        <a:t> (e.g. </a:t>
                      </a:r>
                      <a:r>
                        <a:rPr lang="en-US" b="1" i="1" baseline="0" dirty="0" smtClean="0"/>
                        <a:t>multi-robot </a:t>
                      </a:r>
                      <a:r>
                        <a:rPr lang="en-US" b="1" i="1" baseline="0" dirty="0" err="1" smtClean="0"/>
                        <a:t>config</a:t>
                      </a:r>
                      <a:r>
                        <a:rPr lang="en-US" b="1" i="1" baseline="0" dirty="0" smtClean="0"/>
                        <a:t>. spaces, tasks</a:t>
                      </a:r>
                      <a:r>
                        <a:rPr lang="en-US" baseline="0" dirty="0" smtClean="0"/>
                        <a:t>).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Cons: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Inability to deal with</a:t>
                      </a:r>
                      <a:r>
                        <a:rPr lang="en-US" b="1" baseline="0" dirty="0" smtClean="0"/>
                        <a:t> non-convexity &amp;holes</a:t>
                      </a:r>
                      <a:r>
                        <a:rPr lang="en-US" baseline="0" dirty="0" smtClean="0"/>
                        <a:t> in </a:t>
                      </a:r>
                      <a:r>
                        <a:rPr lang="en-US" baseline="0" dirty="0" err="1" smtClean="0"/>
                        <a:t>config</a:t>
                      </a:r>
                      <a:r>
                        <a:rPr lang="en-US" baseline="0" dirty="0" smtClean="0"/>
                        <a:t>. space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Local minima</a:t>
                      </a:r>
                    </a:p>
                    <a:p>
                      <a:pPr marL="223838" indent="-168275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Slow convergence, computationally difficult (e.g. solving Geodesic eqn.)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Elbow Connector 12"/>
          <p:cNvCxnSpPr/>
          <p:nvPr/>
        </p:nvCxnSpPr>
        <p:spPr>
          <a:xfrm rot="10800000" flipV="1">
            <a:off x="4267201" y="2179320"/>
            <a:ext cx="1188720" cy="2468880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/>
          <p:cNvSpPr/>
          <p:nvPr/>
        </p:nvSpPr>
        <p:spPr>
          <a:xfrm>
            <a:off x="4114800" y="4156710"/>
            <a:ext cx="152400" cy="99060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 rot="10800000" flipV="1">
            <a:off x="5013961" y="3002280"/>
            <a:ext cx="365760" cy="2468880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>
            <a:off x="4495800" y="2651760"/>
            <a:ext cx="152400" cy="762000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Elbow Connector 20"/>
          <p:cNvCxnSpPr/>
          <p:nvPr/>
        </p:nvCxnSpPr>
        <p:spPr>
          <a:xfrm rot="10800000">
            <a:off x="4632961" y="3063240"/>
            <a:ext cx="822960" cy="118872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e 21"/>
          <p:cNvSpPr/>
          <p:nvPr/>
        </p:nvSpPr>
        <p:spPr>
          <a:xfrm>
            <a:off x="4191000" y="3185160"/>
            <a:ext cx="152400" cy="533400"/>
          </a:xfrm>
          <a:prstGeom prst="rightBrac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rot="10800000">
            <a:off x="4373881" y="3459480"/>
            <a:ext cx="1097280" cy="1325880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/>
          <p:cNvSpPr/>
          <p:nvPr/>
        </p:nvSpPr>
        <p:spPr>
          <a:xfrm>
            <a:off x="3962400" y="2118360"/>
            <a:ext cx="152400" cy="457200"/>
          </a:xfrm>
          <a:prstGeom prst="rightBrac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Elbow Connector 24"/>
          <p:cNvCxnSpPr/>
          <p:nvPr/>
        </p:nvCxnSpPr>
        <p:spPr>
          <a:xfrm rot="10800000">
            <a:off x="4206241" y="2346960"/>
            <a:ext cx="1188720" cy="2743200"/>
          </a:xfrm>
          <a:prstGeom prst="bentConnector3">
            <a:avLst>
              <a:gd name="adj1" fmla="val 50000"/>
            </a:avLst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" y="615309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Can we design methods using both techniques to complement each other?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 exploit theorems from Electromagnetism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81199"/>
            <a:ext cx="2743200" cy="428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343400" y="17526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Biot-Savart’s</a:t>
            </a:r>
            <a:r>
              <a:rPr lang="en-US" sz="2400" b="1" dirty="0" smtClean="0"/>
              <a:t> Law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35052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Ampere’s Law</a:t>
            </a:r>
            <a:endParaRPr lang="en-US" sz="24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349348"/>
            <a:ext cx="3967162" cy="92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2012" y="4119265"/>
            <a:ext cx="42433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10000" y="53340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9400" indent="-2794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/>
              <a:t>: Magnetic field vector</a:t>
            </a:r>
          </a:p>
          <a:p>
            <a:pPr marL="392113" indent="-392113"/>
            <a:r>
              <a:rPr lang="en-US" sz="2400" i="1" dirty="0" smtClean="0">
                <a:latin typeface="Times New Roman"/>
                <a:cs typeface="Times New Roman"/>
              </a:rPr>
              <a:t>μ</a:t>
            </a:r>
            <a:r>
              <a:rPr lang="en-US" sz="2400" baseline="-25000" dirty="0" smtClean="0">
                <a:latin typeface="Times New Roman"/>
                <a:cs typeface="Times New Roman"/>
              </a:rPr>
              <a:t>0</a:t>
            </a:r>
            <a:r>
              <a:rPr lang="en-US" sz="2400" dirty="0" smtClean="0">
                <a:latin typeface="Times New Roman"/>
                <a:cs typeface="Times New Roman"/>
              </a:rPr>
              <a:t>: </a:t>
            </a:r>
            <a:r>
              <a:rPr lang="en-US" sz="2400" dirty="0" smtClean="0">
                <a:cs typeface="Times New Roman"/>
              </a:rPr>
              <a:t>Magnetic constant (can be chosen as 1 with proper choice of units)</a:t>
            </a:r>
            <a:endParaRPr lang="en-US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20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3716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Arbitrary obstacles</a:t>
            </a:r>
            <a:endParaRPr lang="en-US" sz="2800" dirty="0"/>
          </a:p>
        </p:txBody>
      </p:sp>
      <p:sp>
        <p:nvSpPr>
          <p:cNvPr id="5" name="Right Arrow 4"/>
          <p:cNvSpPr/>
          <p:nvPr/>
        </p:nvSpPr>
        <p:spPr>
          <a:xfrm>
            <a:off x="3886200" y="1447800"/>
            <a:ext cx="762000" cy="381000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200400"/>
            <a:ext cx="2895600" cy="184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802206">
            <a:off x="5960877" y="516127"/>
            <a:ext cx="1611311" cy="2757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Constructions on 3D obstacles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5908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Close unbounded obstacles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6477000" y="3048000"/>
            <a:ext cx="457200" cy="5334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86400" y="5029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Virtually decompose</a:t>
            </a:r>
          </a:p>
          <a:p>
            <a:pPr algn="ctr"/>
            <a:r>
              <a:rPr lang="en-US" dirty="0" smtClean="0"/>
              <a:t>genus &gt; 1 obstacles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8614" y="2819400"/>
            <a:ext cx="2713786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Left Arrow 11"/>
          <p:cNvSpPr/>
          <p:nvPr/>
        </p:nvSpPr>
        <p:spPr>
          <a:xfrm>
            <a:off x="4114800" y="4038600"/>
            <a:ext cx="838200" cy="381000"/>
          </a:xfrm>
          <a:prstGeom prst="lef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66800" y="4953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simple </a:t>
            </a:r>
            <a:r>
              <a:rPr lang="en-US" dirty="0" err="1" smtClean="0"/>
              <a:t>homotopy</a:t>
            </a:r>
            <a:r>
              <a:rPr lang="en-US" dirty="0" smtClean="0"/>
              <a:t> inducing obstacle (SHIO)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2286000" y="5629275"/>
            <a:ext cx="457200" cy="3048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0960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Construct skeleton of a SHIO and model</a:t>
            </a:r>
          </a:p>
          <a:p>
            <a:pPr algn="ctr"/>
            <a:r>
              <a:rPr lang="en-US" sz="2000" b="1" dirty="0" smtClean="0"/>
              <a:t>that as a current carrying conductor</a:t>
            </a:r>
            <a:endParaRPr lang="en-US" sz="2000" b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21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2" grpId="0" animBg="1"/>
      <p:bldP spid="13" grpId="0"/>
      <p:bldP spid="14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7584" y="4114800"/>
            <a:ext cx="2375193" cy="71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Group 23"/>
          <p:cNvGrpSpPr/>
          <p:nvPr/>
        </p:nvGrpSpPr>
        <p:grpSpPr>
          <a:xfrm>
            <a:off x="6781800" y="4724400"/>
            <a:ext cx="2362200" cy="533400"/>
            <a:chOff x="6629400" y="4724400"/>
            <a:chExt cx="2362200" cy="533400"/>
          </a:xfrm>
        </p:grpSpPr>
        <p:sp>
          <p:nvSpPr>
            <p:cNvPr id="19" name="Rounded Rectangular Callout 18"/>
            <p:cNvSpPr/>
            <p:nvPr/>
          </p:nvSpPr>
          <p:spPr>
            <a:xfrm>
              <a:off x="6629400" y="4724400"/>
              <a:ext cx="2286000" cy="533400"/>
            </a:xfrm>
            <a:prstGeom prst="wedgeRoundRectCallout">
              <a:avLst>
                <a:gd name="adj1" fmla="val -18556"/>
                <a:gd name="adj2" fmla="val 165907"/>
                <a:gd name="adj3" fmla="val 16667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29400" y="4734580"/>
              <a:ext cx="2362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2">
                      <a:lumMod val="50000"/>
                    </a:schemeClr>
                  </a:solidFill>
                </a:rPr>
                <a:t>Implication/consequences – coming up in a few slides!</a:t>
              </a:r>
              <a:endParaRPr lang="en-US" sz="14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/>
              <a:t>Homotopy</a:t>
            </a:r>
            <a:r>
              <a:rPr lang="en-US" dirty="0" smtClean="0"/>
              <a:t> Signature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143000"/>
            <a:ext cx="321365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9626" y="1600200"/>
            <a:ext cx="4133374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14800" y="1230868"/>
            <a:ext cx="411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Virtual Magnetic Field due to </a:t>
            </a:r>
            <a:r>
              <a:rPr lang="en-US" sz="2000" b="1" i="1" dirty="0" err="1" smtClean="0"/>
              <a:t>i</a:t>
            </a:r>
            <a:r>
              <a:rPr lang="en-US" sz="2000" b="1" baseline="30000" dirty="0" err="1" smtClean="0"/>
              <a:t>th</a:t>
            </a:r>
            <a:r>
              <a:rPr lang="en-US" sz="2000" b="1" dirty="0" smtClean="0"/>
              <a:t> SHIO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14800" y="287649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h</a:t>
            </a:r>
            <a:r>
              <a:rPr lang="en-US" sz="2000" b="1" dirty="0" smtClean="0"/>
              <a:t>-signature of trajectory </a:t>
            </a:r>
            <a:r>
              <a:rPr lang="el-GR" sz="2000" b="1" i="1" dirty="0" smtClean="0">
                <a:latin typeface="Times New Roman"/>
                <a:cs typeface="Times New Roman"/>
              </a:rPr>
              <a:t>τ</a:t>
            </a:r>
            <a:endParaRPr lang="en-US" sz="2000" b="1" i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5" y="3390670"/>
            <a:ext cx="4038595" cy="41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495800" y="3897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where,</a:t>
            </a:r>
            <a:endParaRPr lang="en-US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5410200"/>
            <a:ext cx="4798695" cy="58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6035040"/>
            <a:ext cx="2734628" cy="67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410200" y="5150584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chemeClr val="accent2">
                    <a:lumMod val="50000"/>
                  </a:schemeClr>
                </a:solidFill>
              </a:rPr>
              <a:t>Proposition:</a:t>
            </a:r>
          </a:p>
          <a:p>
            <a:pPr marL="112713"/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Two trajectories are in same 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</a:rPr>
              <a:t>homotopy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class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     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their</a:t>
            </a:r>
            <a:b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h-signatures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are same</a:t>
            </a:r>
            <a:endParaRPr lang="en-US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391400" y="5942012"/>
            <a:ext cx="335573" cy="77788"/>
            <a:chOff x="8153400" y="4876800"/>
            <a:chExt cx="335573" cy="77788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8436586" y="4920655"/>
              <a:ext cx="52387" cy="1588"/>
            </a:xfrm>
            <a:prstGeom prst="straightConnector1">
              <a:avLst/>
            </a:prstGeom>
            <a:ln w="28575">
              <a:solidFill>
                <a:schemeClr val="accent2">
                  <a:lumMod val="50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153400" y="4876800"/>
              <a:ext cx="228600" cy="1588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153400" y="4953000"/>
              <a:ext cx="228600" cy="1588"/>
            </a:xfrm>
            <a:prstGeom prst="line">
              <a:avLst/>
            </a:prstGeom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Analytic computation of</a:t>
            </a:r>
            <a:br>
              <a:rPr lang="en-US" sz="3600" dirty="0" smtClean="0"/>
            </a:br>
            <a:r>
              <a:rPr lang="en-US" sz="3600" dirty="0" smtClean="0"/>
              <a:t>Virtual Magnetic Field</a:t>
            </a:r>
            <a:endParaRPr lang="en-US" sz="3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2928937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886200" y="1578114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Construct skeletons of SHIO such that it is made up of line segments</a:t>
            </a:r>
            <a:endParaRPr lang="en-US" sz="2000" b="1" dirty="0"/>
          </a:p>
        </p:txBody>
      </p:sp>
      <p:sp>
        <p:nvSpPr>
          <p:cNvPr id="7" name="Down Arrow 6"/>
          <p:cNvSpPr/>
          <p:nvPr/>
        </p:nvSpPr>
        <p:spPr>
          <a:xfrm>
            <a:off x="5715000" y="2438400"/>
            <a:ext cx="381000" cy="53340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9529" y="3433763"/>
            <a:ext cx="2875671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86200" y="5689937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virtual magnetic field,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000" b="1" dirty="0" smtClean="0"/>
              <a:t>, can be computed efficiently using closed form formulae.</a:t>
            </a:r>
            <a:endParaRPr lang="en-US" sz="20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5079324"/>
            <a:ext cx="2514600" cy="64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609600" y="5688924"/>
            <a:ext cx="3124200" cy="559476"/>
            <a:chOff x="762000" y="5715000"/>
            <a:chExt cx="5372100" cy="962025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2000" y="5943600"/>
              <a:ext cx="14859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62200" y="5715000"/>
              <a:ext cx="3771900" cy="96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H-signature augmented graph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002268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Definition is similar to that of L-augmented graph</a:t>
            </a:r>
            <a:endParaRPr lang="en-US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981200" y="1495425"/>
            <a:ext cx="4006327" cy="3305175"/>
            <a:chOff x="685800" y="1371600"/>
            <a:chExt cx="4006327" cy="3305175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5800" y="1371600"/>
              <a:ext cx="11430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8200" y="1752600"/>
              <a:ext cx="3743325" cy="1466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91652" y="3124200"/>
              <a:ext cx="3800475" cy="1552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TextBox 9"/>
          <p:cNvSpPr txBox="1"/>
          <p:nvPr/>
        </p:nvSpPr>
        <p:spPr>
          <a:xfrm>
            <a:off x="838200" y="5329535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Same theorem for optimality holds.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2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85812"/>
            <a:ext cx="3968914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8200" y="6019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Exploration of 4 </a:t>
            </a:r>
            <a:r>
              <a:rPr lang="en-US" dirty="0" err="1" smtClean="0"/>
              <a:t>homotopy</a:t>
            </a:r>
            <a:r>
              <a:rPr lang="en-US" dirty="0" smtClean="0"/>
              <a:t> classes</a:t>
            </a:r>
          </a:p>
          <a:p>
            <a:pPr algn="ctr"/>
            <a:r>
              <a:rPr lang="en-US" dirty="0" smtClean="0"/>
              <a:t>in presence of 2 SHIOs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9276" y="1071658"/>
            <a:ext cx="4188524" cy="433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953000" y="6019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Exploration of 4 </a:t>
            </a:r>
            <a:r>
              <a:rPr lang="en-US" dirty="0" err="1" smtClean="0"/>
              <a:t>homotopy</a:t>
            </a:r>
            <a:r>
              <a:rPr lang="en-US" dirty="0" smtClean="0"/>
              <a:t> classes</a:t>
            </a:r>
          </a:p>
          <a:p>
            <a:pPr algn="ctr"/>
            <a:r>
              <a:rPr lang="en-US" dirty="0" smtClean="0"/>
              <a:t>in presence of 4 SHIOs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25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37814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51054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Exploration of 10 </a:t>
            </a:r>
            <a:r>
              <a:rPr lang="en-US" dirty="0" err="1" smtClean="0"/>
              <a:t>homotopy</a:t>
            </a:r>
            <a:r>
              <a:rPr lang="en-US" dirty="0" smtClean="0"/>
              <a:t> classes</a:t>
            </a:r>
          </a:p>
          <a:p>
            <a:pPr algn="ctr"/>
            <a:r>
              <a:rPr lang="en-US" dirty="0" smtClean="0"/>
              <a:t>in presence of 7 SHIOs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752600"/>
            <a:ext cx="38957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953000" y="51054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44 x 44 x 44 </a:t>
            </a:r>
            <a:r>
              <a:rPr lang="en-US" dirty="0" err="1" smtClean="0"/>
              <a:t>discretized</a:t>
            </a:r>
            <a:r>
              <a:rPr lang="en-US" dirty="0" smtClean="0"/>
              <a:t> workspace – </a:t>
            </a:r>
          </a:p>
          <a:p>
            <a:pPr marL="117475"/>
            <a:r>
              <a:rPr lang="en-US" dirty="0" smtClean="0"/>
              <a:t>We </a:t>
            </a:r>
            <a:r>
              <a:rPr lang="en-US" dirty="0" err="1" smtClean="0"/>
              <a:t>precomputed</a:t>
            </a:r>
            <a:r>
              <a:rPr lang="en-US" dirty="0" smtClean="0"/>
              <a:t> the </a:t>
            </a:r>
            <a:r>
              <a:rPr lang="en-US" i="1" dirty="0" smtClean="0"/>
              <a:t>h-</a:t>
            </a:r>
            <a:r>
              <a:rPr lang="en-US" dirty="0" smtClean="0"/>
              <a:t>signatures for all edges in the graph (takes ~20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26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Planning for paths in</a:t>
            </a:r>
            <a:br>
              <a:rPr lang="en-US" sz="3600" dirty="0" smtClean="0"/>
            </a:br>
            <a:r>
              <a:rPr lang="en-US" sz="3600" dirty="0" smtClean="0"/>
              <a:t>Complementary </a:t>
            </a:r>
            <a:r>
              <a:rPr lang="en-US" sz="3600" dirty="0" err="1" smtClean="0"/>
              <a:t>homotopy</a:t>
            </a:r>
            <a:r>
              <a:rPr lang="en-US" sz="3600" dirty="0" smtClean="0"/>
              <a:t> classes</a:t>
            </a:r>
            <a:endParaRPr lang="en-US" sz="3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4675428"/>
            <a:ext cx="2895600" cy="50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49638" y="2492276"/>
            <a:ext cx="39657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two trajectories pass on the </a:t>
            </a:r>
            <a:r>
              <a:rPr lang="en-US" sz="2400" b="1" i="1" dirty="0" smtClean="0"/>
              <a:t>opposite sides</a:t>
            </a:r>
            <a:r>
              <a:rPr lang="en-US" sz="2400" b="1" dirty="0" smtClean="0"/>
              <a:t> of each and every pipe</a:t>
            </a:r>
          </a:p>
          <a:p>
            <a:endParaRPr lang="en-US" sz="2400" b="1" dirty="0" smtClean="0"/>
          </a:p>
          <a:p>
            <a:r>
              <a:rPr lang="en-US" sz="2400" dirty="0" smtClean="0"/>
              <a:t>The </a:t>
            </a:r>
            <a:r>
              <a:rPr lang="en-US" sz="2400" i="1" dirty="0" smtClean="0"/>
              <a:t>h</a:t>
            </a:r>
            <a:r>
              <a:rPr lang="en-US" sz="2400" dirty="0" smtClean="0"/>
              <a:t>-signature of trajectory complimentary to </a:t>
            </a:r>
            <a:r>
              <a:rPr lang="el-GR" sz="2400" dirty="0" smtClean="0">
                <a:latin typeface="Times New Roman"/>
                <a:cs typeface="Times New Roman"/>
              </a:rPr>
              <a:t>τ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24" y="1476375"/>
            <a:ext cx="4812876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27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Planning in X-Y-Time configuration space –</a:t>
            </a:r>
            <a:br>
              <a:rPr lang="en-US" sz="3600" dirty="0" smtClean="0"/>
            </a:br>
            <a:r>
              <a:rPr lang="en-US" sz="3600" dirty="0" smtClean="0"/>
              <a:t>Moving obstacles in 2 dimensions</a:t>
            </a:r>
            <a:endParaRPr lang="en-US" sz="3600" dirty="0"/>
          </a:p>
        </p:txBody>
      </p:sp>
      <p:pic>
        <p:nvPicPr>
          <p:cNvPr id="5" name="D3N2_MovingObstaclesIn2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62238" y="1519238"/>
            <a:ext cx="3819525" cy="3819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5200" y="5486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Movie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28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r>
              <a:rPr lang="en-US" dirty="0" err="1" smtClean="0"/>
              <a:t>Homotopy</a:t>
            </a:r>
            <a:r>
              <a:rPr lang="en-US" dirty="0" smtClean="0"/>
              <a:t> vs. Homology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2296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Does the method discussed for </a:t>
            </a:r>
            <a:r>
              <a:rPr lang="en-US" sz="2800" b="1" i="1" dirty="0" smtClean="0"/>
              <a:t>3-dimensional case </a:t>
            </a:r>
            <a:r>
              <a:rPr lang="en-US" sz="2800" dirty="0" smtClean="0"/>
              <a:t>really let us impose </a:t>
            </a:r>
            <a:r>
              <a:rPr lang="en-US" sz="2800" dirty="0" err="1" smtClean="0"/>
              <a:t>homotopy</a:t>
            </a:r>
            <a:r>
              <a:rPr lang="en-US" sz="2800" dirty="0" smtClean="0"/>
              <a:t> constraints?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981200"/>
            <a:ext cx="8915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No! </a:t>
            </a:r>
            <a:r>
              <a:rPr lang="en-US" sz="2800" dirty="0" smtClean="0"/>
              <a:t>Strictly speaking, it is </a:t>
            </a:r>
            <a:r>
              <a:rPr lang="en-US" sz="2800" b="1" i="1" dirty="0" smtClean="0"/>
              <a:t>homology</a:t>
            </a:r>
            <a:r>
              <a:rPr lang="en-US" sz="2800" dirty="0" smtClean="0"/>
              <a:t> constraints and homology classes that we are looking into.</a:t>
            </a:r>
            <a:endParaRPr lang="en-US" sz="1600" dirty="0" smtClean="0"/>
          </a:p>
          <a:p>
            <a:r>
              <a:rPr lang="en-US" sz="1600" dirty="0" smtClean="0"/>
              <a:t> </a:t>
            </a:r>
            <a:endParaRPr lang="en-US" sz="2800" dirty="0" smtClean="0"/>
          </a:p>
          <a:p>
            <a:pPr marL="285750" indent="4763"/>
            <a:r>
              <a:rPr lang="en-US" sz="2800" dirty="0" smtClean="0"/>
              <a:t>However, since trajectories belong to the </a:t>
            </a:r>
            <a:r>
              <a:rPr lang="en-US" sz="2800" b="1" dirty="0" smtClean="0"/>
              <a:t>same </a:t>
            </a:r>
            <a:r>
              <a:rPr lang="en-US" sz="2800" b="1" i="1" dirty="0" smtClean="0"/>
              <a:t>homeomorphism class 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homeomorphic</a:t>
            </a:r>
            <a:r>
              <a:rPr lang="en-US" sz="2800" b="1" dirty="0" smtClean="0"/>
              <a:t> to [0,1])</a:t>
            </a:r>
            <a:r>
              <a:rPr lang="en-US" sz="2800" dirty="0" smtClean="0"/>
              <a:t>, the identification of </a:t>
            </a:r>
            <a:r>
              <a:rPr lang="en-US" sz="2800" dirty="0" err="1" smtClean="0"/>
              <a:t>homotopy</a:t>
            </a:r>
            <a:r>
              <a:rPr lang="en-US" sz="2800" dirty="0" smtClean="0"/>
              <a:t> and homology is justified in most </a:t>
            </a:r>
            <a:r>
              <a:rPr lang="en-US" sz="2800" b="1" dirty="0" smtClean="0"/>
              <a:t>practical cases. </a:t>
            </a:r>
            <a:r>
              <a:rPr lang="en-US" sz="2800" dirty="0" smtClean="0"/>
              <a:t>e.g.,</a:t>
            </a:r>
          </a:p>
          <a:p>
            <a:pPr marL="571500" indent="-228600">
              <a:buFont typeface="Arial" pitchFamily="34" charset="0"/>
              <a:buChar char="•"/>
            </a:pPr>
            <a:r>
              <a:rPr lang="en-US" sz="2400" dirty="0" smtClean="0"/>
              <a:t>They </a:t>
            </a:r>
            <a:r>
              <a:rPr lang="en-US" sz="2400" b="1" i="1" dirty="0" smtClean="0"/>
              <a:t>exactly agree in X-Y-Time</a:t>
            </a:r>
            <a:r>
              <a:rPr lang="en-US" sz="2400" dirty="0" smtClean="0"/>
              <a:t> configuration spaces. But some pathological cases may arise in X-Y-Z spaces with linked obstacles.</a:t>
            </a:r>
          </a:p>
          <a:p>
            <a:pPr marL="571500" indent="-228600">
              <a:buFont typeface="Arial" pitchFamily="34" charset="0"/>
              <a:buChar char="•"/>
            </a:pPr>
            <a:r>
              <a:rPr lang="en-US" sz="2400" dirty="0" smtClean="0"/>
              <a:t>Since “</a:t>
            </a:r>
            <a:r>
              <a:rPr lang="en-US" sz="2400" b="1" i="1" dirty="0" smtClean="0"/>
              <a:t>NOT homologous” implies “NOT </a:t>
            </a:r>
            <a:r>
              <a:rPr lang="en-US" sz="2400" b="1" i="1" dirty="0" err="1" smtClean="0"/>
              <a:t>homotopic</a:t>
            </a:r>
            <a:r>
              <a:rPr lang="en-US" sz="2400" b="1" i="1" dirty="0" smtClean="0"/>
              <a:t>”</a:t>
            </a:r>
            <a:r>
              <a:rPr lang="en-US" sz="2400" dirty="0" smtClean="0"/>
              <a:t>, the problems of exploring different </a:t>
            </a:r>
            <a:r>
              <a:rPr lang="en-US" sz="2400" dirty="0" err="1" smtClean="0"/>
              <a:t>homotopy</a:t>
            </a:r>
            <a:r>
              <a:rPr lang="en-US" sz="2400" dirty="0" smtClean="0"/>
              <a:t> classes is not affected!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29</a:t>
            </a:fld>
            <a:r>
              <a:rPr lang="en-US" smtClean="0"/>
              <a:t> of 50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1396425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u="sng" dirty="0" smtClean="0">
                <a:solidFill>
                  <a:schemeClr val="tx2">
                    <a:lumMod val="75000"/>
                  </a:schemeClr>
                </a:solidFill>
              </a:rPr>
              <a:t>Note: 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</a:rPr>
              <a:t>This issue does not arise in the 2-D case</a:t>
            </a:r>
            <a:endParaRPr lang="en-US" sz="1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Quick overview of A* search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" y="2244030"/>
            <a:ext cx="3505200" cy="3352800"/>
            <a:chOff x="457200" y="1752600"/>
            <a:chExt cx="3505200" cy="3352800"/>
          </a:xfrm>
        </p:grpSpPr>
        <p:pic>
          <p:nvPicPr>
            <p:cNvPr id="5" name="Picture 4" descr="Astar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752600"/>
              <a:ext cx="3352800" cy="33528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838200" y="4572000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start</a:t>
              </a:r>
              <a:endParaRPr lang="en-US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76600" y="1828800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goal</a:t>
              </a:r>
              <a:endParaRPr lang="en-US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14800" y="2057400"/>
            <a:ext cx="457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3200" b="1" dirty="0" smtClean="0"/>
              <a:t>Important feature: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No need to store entire graph in memory from beginning </a:t>
            </a:r>
          </a:p>
          <a:p>
            <a:pPr marL="519113" indent="-290513"/>
            <a:r>
              <a:rPr lang="en-US" sz="3200" dirty="0" smtClean="0"/>
              <a:t>– nodes and edges are “created on the fly”, incrementally.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914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Algorithm to find least cost path in a graph (e.g. graph created by </a:t>
            </a:r>
            <a:r>
              <a:rPr lang="en-US" sz="2800" dirty="0" err="1" smtClean="0"/>
              <a:t>discretization</a:t>
            </a:r>
            <a:r>
              <a:rPr lang="en-US" sz="2800" dirty="0" smtClean="0"/>
              <a:t> of an environment)</a:t>
            </a:r>
            <a:endParaRPr lang="en-US" sz="2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Can we do similar things in 4 and higher dimensional configuration space?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11430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Yes, we can!</a:t>
            </a:r>
            <a:endParaRPr lang="en-US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8862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treatment for homology of N-1 dimensional </a:t>
            </a:r>
            <a:r>
              <a:rPr lang="en-US" sz="2400" dirty="0" err="1" smtClean="0"/>
              <a:t>boundaryless</a:t>
            </a:r>
            <a:r>
              <a:rPr lang="en-US" sz="2400" dirty="0" smtClean="0"/>
              <a:t> manifolds embedded in D dimensional Euclidean ambient manifolds with D-N dimensional discontinuities.</a:t>
            </a:r>
          </a:p>
          <a:p>
            <a:pPr marL="223838" indent="-223838">
              <a:buFont typeface="Arial" pitchFamily="34" charset="0"/>
              <a:buChar char="•"/>
            </a:pPr>
            <a:r>
              <a:rPr lang="en-US" sz="2400" b="1" dirty="0" smtClean="0"/>
              <a:t>Unification</a:t>
            </a:r>
            <a:r>
              <a:rPr lang="en-US" sz="2400" dirty="0" smtClean="0"/>
              <a:t> of theorems/laws from Complex analysis, Electromagnetism and Electrostatics.</a:t>
            </a:r>
          </a:p>
          <a:p>
            <a:pPr marL="223838" indent="-223838">
              <a:buFont typeface="Arial" pitchFamily="34" charset="0"/>
              <a:buChar char="•"/>
            </a:pPr>
            <a:r>
              <a:rPr lang="en-US" sz="2400" b="1" dirty="0" smtClean="0"/>
              <a:t>Generalization</a:t>
            </a:r>
            <a:r>
              <a:rPr lang="en-US" sz="2400" dirty="0" smtClean="0"/>
              <a:t> to higher dimensional spaces.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6019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Skip details!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905000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Bhattacharya, </a:t>
            </a:r>
            <a:r>
              <a:rPr lang="en-US" sz="2400" dirty="0" err="1" smtClean="0"/>
              <a:t>Likhachev</a:t>
            </a:r>
            <a:r>
              <a:rPr lang="en-US" sz="2400" dirty="0" smtClean="0"/>
              <a:t>, Kumar</a:t>
            </a:r>
          </a:p>
          <a:p>
            <a:pPr algn="ctr"/>
            <a:r>
              <a:rPr lang="en-US" sz="2000" i="1" dirty="0" smtClean="0"/>
              <a:t>“A </a:t>
            </a:r>
            <a:r>
              <a:rPr lang="en-US" sz="2000" i="1" dirty="0" err="1" smtClean="0"/>
              <a:t>Homotopy</a:t>
            </a:r>
            <a:r>
              <a:rPr lang="en-US" sz="2000" i="1" dirty="0" smtClean="0"/>
              <a:t>-like Class Invariant for Sub-manifolds of Punctured Euclidean Spaces”. </a:t>
            </a:r>
            <a:r>
              <a:rPr lang="en-US" dirty="0" smtClean="0"/>
              <a:t>Electronic pre-print. arXiv:1103.2488 </a:t>
            </a:r>
            <a:r>
              <a:rPr lang="en-US" i="1" dirty="0" smtClean="0">
                <a:solidFill>
                  <a:srgbClr val="FF0000"/>
                </a:solidFill>
              </a:rPr>
              <a:t>[work in progress]</a:t>
            </a:r>
          </a:p>
          <a:p>
            <a:pPr algn="ctr"/>
            <a:endParaRPr lang="en-US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/>
              <a:t>Recent collaboration with Dr. Robert </a:t>
            </a:r>
            <a:r>
              <a:rPr lang="en-US" sz="2400" dirty="0" err="1" smtClean="0"/>
              <a:t>Ghrist</a:t>
            </a:r>
            <a:r>
              <a:rPr lang="en-US" sz="2400" dirty="0" smtClean="0"/>
              <a:t> and Dr. David </a:t>
            </a:r>
            <a:r>
              <a:rPr lang="en-US" sz="2400" dirty="0" err="1" smtClean="0"/>
              <a:t>Lipsky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30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Exploration of </a:t>
            </a:r>
            <a:r>
              <a:rPr lang="en-US" sz="4000" dirty="0" err="1" smtClean="0"/>
              <a:t>homotopy</a:t>
            </a:r>
            <a:r>
              <a:rPr lang="en-US" sz="4000" dirty="0" smtClean="0"/>
              <a:t> classes in a 4 dimensional configuration space –</a:t>
            </a:r>
            <a:br>
              <a:rPr lang="en-US" sz="4000" dirty="0" smtClean="0"/>
            </a:br>
            <a:r>
              <a:rPr lang="en-US" b="1" dirty="0" smtClean="0"/>
              <a:t>X-Y-Z-Time – Moving obstacles in 3D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60314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Movie</a:t>
            </a:r>
            <a:endParaRPr lang="en-US" b="1" dirty="0"/>
          </a:p>
        </p:txBody>
      </p:sp>
      <p:pic>
        <p:nvPicPr>
          <p:cNvPr id="6" name="D4N2_MovingObstaclesIn3D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667000" y="2057400"/>
            <a:ext cx="3810000" cy="3810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31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1"/>
            <a:ext cx="815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Future directions</a:t>
            </a:r>
            <a:r>
              <a:rPr lang="en-US" sz="800" b="1" dirty="0" smtClean="0"/>
              <a:t/>
            </a:r>
            <a:br>
              <a:rPr lang="en-US" sz="800" b="1" dirty="0" smtClean="0"/>
            </a:br>
            <a:r>
              <a:rPr lang="en-US" sz="800" b="1" dirty="0" smtClean="0"/>
              <a:t> 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Reformulate some of the theoretical analysis in terms of 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homology and </a:t>
            </a:r>
            <a:r>
              <a:rPr lang="en-US" sz="32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cohomology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instead of </a:t>
            </a: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cobordism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&amp; surgery theory.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Extend to 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topologically non-Euclidean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configuration spaces (e.g. joint space of robotic arms).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43800" y="2096869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C0"/>
                </a:solidFill>
              </a:rPr>
              <a:t>(primary –</a:t>
            </a:r>
          </a:p>
          <a:p>
            <a:r>
              <a:rPr lang="en-US" b="1" i="1" dirty="0" smtClean="0">
                <a:solidFill>
                  <a:srgbClr val="0020C0"/>
                </a:solidFill>
              </a:rPr>
              <a:t>       ongoing)</a:t>
            </a:r>
            <a:endParaRPr lang="en-US" b="1" i="1" dirty="0">
              <a:solidFill>
                <a:srgbClr val="002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33400" y="2514600"/>
            <a:ext cx="8305800" cy="1600200"/>
          </a:xfrm>
          <a:prstGeom prst="roundRect">
            <a:avLst>
              <a:gd name="adj" fmla="val 9849"/>
            </a:avLst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solidFill>
              <a:schemeClr val="accent2">
                <a:lumMod val="40000"/>
                <a:lumOff val="6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 of My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5237"/>
            <a:ext cx="86868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Planning with Topological constraints – </a:t>
            </a:r>
            <a:r>
              <a:rPr lang="en-US" dirty="0" err="1" smtClean="0"/>
              <a:t>Homotopy</a:t>
            </a:r>
            <a:r>
              <a:rPr lang="en-US" dirty="0" smtClean="0"/>
              <a:t> &amp; Homology class constraints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(AAAI 2010, RSS 2011)</a:t>
            </a:r>
          </a:p>
          <a:p>
            <a:r>
              <a:rPr lang="en-US" dirty="0" smtClean="0"/>
              <a:t>Incorporating Metric Information using search-based techniques – </a:t>
            </a:r>
            <a:r>
              <a:rPr lang="en-US" dirty="0" err="1" smtClean="0"/>
              <a:t>Voronoi</a:t>
            </a:r>
            <a:r>
              <a:rPr lang="en-US" dirty="0" smtClean="0"/>
              <a:t> Tessellation in Non-convex Environment with Non-uniform metric 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(DARS 2010)</a:t>
            </a:r>
          </a:p>
          <a:p>
            <a:r>
              <a:rPr lang="en-US" dirty="0" smtClean="0"/>
              <a:t>Transformation for Efficient Optimal Planning in Environments with Non-uniform Metric</a:t>
            </a:r>
            <a:br>
              <a:rPr lang="en-US" dirty="0" smtClean="0"/>
            </a:br>
            <a:r>
              <a:rPr lang="en-US" sz="2400" dirty="0" smtClean="0"/>
              <a:t>				</a:t>
            </a:r>
            <a:endParaRPr lang="en-US" dirty="0" smtClean="0"/>
          </a:p>
          <a:p>
            <a:r>
              <a:rPr lang="en-US" dirty="0" smtClean="0"/>
              <a:t>Dimensional Decomposition – Distributed Optimization using Separable Optimal Flow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(RSS 2010, ICRA 2010)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Entropy-based metric for exploration and coverage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96051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Recall: </a:t>
            </a:r>
            <a:r>
              <a:rPr lang="en-US" b="1" dirty="0" err="1" smtClean="0"/>
              <a:t>Voronoi</a:t>
            </a:r>
            <a:r>
              <a:rPr lang="en-US" b="1" dirty="0" smtClean="0"/>
              <a:t> tessellation</a:t>
            </a:r>
            <a:endParaRPr lang="en-US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524000"/>
            <a:ext cx="5062537" cy="46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641444"/>
            <a:ext cx="2667000" cy="185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10000" y="2762872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Non-Euclidean </a:t>
            </a:r>
            <a:r>
              <a:rPr lang="en-US" i="1" dirty="0" smtClean="0"/>
              <a:t>d – </a:t>
            </a:r>
            <a:r>
              <a:rPr lang="en-US" dirty="0" smtClean="0"/>
              <a:t> weighted by entropy: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3220072"/>
            <a:ext cx="2842661" cy="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Group 23"/>
          <p:cNvGrpSpPr/>
          <p:nvPr/>
        </p:nvGrpSpPr>
        <p:grpSpPr>
          <a:xfrm>
            <a:off x="685800" y="4267200"/>
            <a:ext cx="2378001" cy="2362200"/>
            <a:chOff x="1219200" y="3629025"/>
            <a:chExt cx="2867025" cy="2847975"/>
          </a:xfrm>
        </p:grpSpPr>
        <p:grpSp>
          <p:nvGrpSpPr>
            <p:cNvPr id="10" name="Group 9"/>
            <p:cNvGrpSpPr/>
            <p:nvPr/>
          </p:nvGrpSpPr>
          <p:grpSpPr>
            <a:xfrm>
              <a:off x="1219200" y="3629025"/>
              <a:ext cx="2867025" cy="2847975"/>
              <a:chOff x="5591175" y="3629025"/>
              <a:chExt cx="2867025" cy="2847975"/>
            </a:xfrm>
          </p:grpSpPr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591175" y="3629025"/>
                <a:ext cx="2867025" cy="2847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" name="Oval 11"/>
              <p:cNvSpPr/>
              <p:nvPr/>
            </p:nvSpPr>
            <p:spPr bwMode="auto">
              <a:xfrm>
                <a:off x="7772400" y="5029200"/>
                <a:ext cx="57150" cy="57150"/>
              </a:xfrm>
              <a:prstGeom prst="ellipse">
                <a:avLst/>
              </a:prstGeom>
              <a:solidFill>
                <a:srgbClr val="FF66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6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 bwMode="auto">
              <a:xfrm>
                <a:off x="6831330" y="6096000"/>
                <a:ext cx="57150" cy="57150"/>
              </a:xfrm>
              <a:prstGeom prst="ellipse">
                <a:avLst/>
              </a:prstGeom>
              <a:solidFill>
                <a:srgbClr val="FF66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6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>
                <a:off x="6130290" y="5021580"/>
                <a:ext cx="57150" cy="57150"/>
              </a:xfrm>
              <a:prstGeom prst="ellipse">
                <a:avLst/>
              </a:prstGeom>
              <a:solidFill>
                <a:srgbClr val="FF66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06" charset="0"/>
                </a:endParaRPr>
              </a:p>
            </p:txBody>
          </p:sp>
        </p:grpSp>
        <p:cxnSp>
          <p:nvCxnSpPr>
            <p:cNvPr id="15" name="Straight Connector 14"/>
            <p:cNvCxnSpPr/>
            <p:nvPr/>
          </p:nvCxnSpPr>
          <p:spPr bwMode="auto">
            <a:xfrm rot="16200000" flipH="1">
              <a:off x="3312885" y="5145314"/>
              <a:ext cx="290286" cy="5805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3278415" y="5524500"/>
              <a:ext cx="417285" cy="15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10800000" flipV="1">
              <a:off x="3302000" y="5725886"/>
              <a:ext cx="188688" cy="12699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10800000" flipV="1">
              <a:off x="2485575" y="5849257"/>
              <a:ext cx="823683" cy="2794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oval" w="sm" len="sm"/>
              <a:tailEnd type="none" w="med" len="med"/>
            </a:ln>
            <a:effectLst/>
          </p:spPr>
        </p:cxnSp>
      </p:grpSp>
      <p:sp>
        <p:nvSpPr>
          <p:cNvPr id="25" name="TextBox 24"/>
          <p:cNvSpPr txBox="1"/>
          <p:nvPr/>
        </p:nvSpPr>
        <p:spPr>
          <a:xfrm>
            <a:off x="3352800" y="41910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non-convex environment, </a:t>
            </a:r>
            <a:r>
              <a:rPr lang="en-US" i="1" dirty="0" smtClean="0"/>
              <a:t>d</a:t>
            </a:r>
            <a:r>
              <a:rPr lang="en-US" dirty="0" smtClean="0"/>
              <a:t> is the “geodesic distance”.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267200" y="4695825"/>
            <a:ext cx="1716380" cy="1704975"/>
            <a:chOff x="5591175" y="3629025"/>
            <a:chExt cx="2867025" cy="2847975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91175" y="3629025"/>
              <a:ext cx="2867025" cy="284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Oval 27"/>
            <p:cNvSpPr/>
            <p:nvPr/>
          </p:nvSpPr>
          <p:spPr bwMode="auto">
            <a:xfrm>
              <a:off x="7772400" y="50292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831330" y="60960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6130290" y="502158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</p:grpSp>
      <p:sp>
        <p:nvSpPr>
          <p:cNvPr id="31" name="Oval 30"/>
          <p:cNvSpPr/>
          <p:nvPr/>
        </p:nvSpPr>
        <p:spPr bwMode="auto">
          <a:xfrm>
            <a:off x="5519453" y="5481378"/>
            <a:ext cx="152400" cy="1524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4948645" y="6124229"/>
            <a:ext cx="152400" cy="1524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531624" y="5466138"/>
            <a:ext cx="152400" cy="1524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5367053" y="5384396"/>
            <a:ext cx="457200" cy="3048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829496" y="6048029"/>
            <a:ext cx="381000" cy="3048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4459580" y="5305425"/>
            <a:ext cx="249382" cy="457200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489317" y="5967672"/>
            <a:ext cx="1113263" cy="360217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4326576" y="5000625"/>
            <a:ext cx="382386" cy="1055716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9" name="Oval 38"/>
          <p:cNvSpPr/>
          <p:nvPr/>
        </p:nvSpPr>
        <p:spPr bwMode="auto">
          <a:xfrm rot="6985209">
            <a:off x="5500388" y="5797412"/>
            <a:ext cx="548356" cy="246061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 rot="5400000">
            <a:off x="5451016" y="5018087"/>
            <a:ext cx="628185" cy="251292"/>
          </a:xfrm>
          <a:prstGeom prst="ellipse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4976267" y="5381625"/>
            <a:ext cx="931113" cy="316414"/>
          </a:xfrm>
          <a:prstGeom prst="rect">
            <a:avLst/>
          </a:prstGeom>
          <a:solidFill>
            <a:schemeClr val="accent6">
              <a:lumMod val="75000"/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6000" y="47244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Solution:</a:t>
            </a:r>
          </a:p>
          <a:p>
            <a:pPr marL="168275"/>
            <a:r>
              <a:rPr lang="en-US" dirty="0" smtClean="0"/>
              <a:t>Graph-search based wave-front expansion for determining </a:t>
            </a:r>
            <a:r>
              <a:rPr lang="en-US" dirty="0" err="1" smtClean="0"/>
              <a:t>Voronoi</a:t>
            </a:r>
            <a:r>
              <a:rPr lang="en-US" dirty="0" smtClean="0"/>
              <a:t> tessellations.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81000" y="19812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Uncertainty (lack of knowledge of occupancy of a </a:t>
            </a:r>
            <a:r>
              <a:rPr lang="en-US" sz="2000" dirty="0" err="1" smtClean="0"/>
              <a:t>discretized</a:t>
            </a:r>
            <a:r>
              <a:rPr lang="en-US" sz="2000" dirty="0" smtClean="0"/>
              <a:t> cell) in an environment is modeled by </a:t>
            </a:r>
            <a:r>
              <a:rPr lang="en-US" sz="2000" b="1" i="1" dirty="0" smtClean="0"/>
              <a:t>entropy:</a:t>
            </a:r>
            <a:endParaRPr lang="en-US" sz="2000" dirty="0"/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2308086"/>
            <a:ext cx="4267200" cy="31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TextBox 44"/>
          <p:cNvSpPr txBox="1"/>
          <p:nvPr/>
        </p:nvSpPr>
        <p:spPr>
          <a:xfrm>
            <a:off x="381000" y="603647"/>
            <a:ext cx="8153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Bhattacharya, Michael, Kumar</a:t>
            </a:r>
          </a:p>
          <a:p>
            <a:pPr algn="ctr"/>
            <a:r>
              <a:rPr lang="en-US" sz="1600" dirty="0" smtClean="0"/>
              <a:t>10th International Symposium on Distributed Autonomous Robotics Systems </a:t>
            </a:r>
            <a:r>
              <a:rPr lang="en-US" sz="1600" b="1" dirty="0" smtClean="0"/>
              <a:t>(DARS 2010)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" grpId="0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1295400"/>
          </a:xfrm>
        </p:spPr>
        <p:txBody>
          <a:bodyPr/>
          <a:lstStyle/>
          <a:p>
            <a:r>
              <a:rPr lang="en-US" dirty="0" smtClean="0"/>
              <a:t>We use a modified version of the </a:t>
            </a:r>
            <a:r>
              <a:rPr lang="en-US" dirty="0" err="1" smtClean="0"/>
              <a:t>Lloyed’s</a:t>
            </a:r>
            <a:r>
              <a:rPr lang="en-US" dirty="0" smtClean="0"/>
              <a:t> algorithm for exploration.</a:t>
            </a:r>
          </a:p>
        </p:txBody>
      </p:sp>
      <p:pic>
        <p:nvPicPr>
          <p:cNvPr id="5" name="ExplorationCoverag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2600" y="1714500"/>
            <a:ext cx="4057650" cy="4762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7400" y="29718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indent="-119063"/>
            <a:r>
              <a:rPr lang="en-US" b="1" dirty="0" smtClean="0"/>
              <a:t>Note:</a:t>
            </a:r>
            <a:br>
              <a:rPr lang="en-US" b="1" dirty="0" smtClean="0"/>
            </a:br>
            <a:r>
              <a:rPr lang="en-US" b="1" dirty="0" smtClean="0"/>
              <a:t>Lloyd’s algorithm guarantees convergence to a </a:t>
            </a:r>
            <a:r>
              <a:rPr lang="en-US" b="1" u="sng" dirty="0" smtClean="0"/>
              <a:t>local</a:t>
            </a:r>
            <a:r>
              <a:rPr lang="en-US" b="1" dirty="0" smtClean="0"/>
              <a:t> minima of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114800"/>
            <a:ext cx="266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35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066800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400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600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800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1000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1200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1400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1600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1800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2000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2200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2400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2600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590800" y="5943600"/>
            <a:ext cx="480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2800 </a:t>
            </a:r>
            <a:r>
              <a:rPr lang="en-US" sz="1400" dirty="0" smtClean="0"/>
              <a:t>(convergence achieved)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6629400" y="1501676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 robots in a 1000 x 783 uniformly </a:t>
            </a:r>
            <a:r>
              <a:rPr lang="en-US" sz="1600" dirty="0" err="1" smtClean="0"/>
              <a:t>discretized</a:t>
            </a:r>
            <a:r>
              <a:rPr lang="en-US" sz="1600" dirty="0" smtClean="0"/>
              <a:t> environment.</a:t>
            </a:r>
          </a:p>
          <a:p>
            <a:endParaRPr lang="en-US" sz="1600" dirty="0" smtClean="0"/>
          </a:p>
          <a:p>
            <a:r>
              <a:rPr lang="en-US" sz="1600" dirty="0" smtClean="0"/>
              <a:t>Each iteration (time-step) takes about 1.7 s.</a:t>
            </a:r>
          </a:p>
          <a:p>
            <a:endParaRPr lang="en-US" sz="1600" dirty="0" smtClean="0"/>
          </a:p>
          <a:p>
            <a:r>
              <a:rPr lang="en-US" sz="1600" dirty="0" smtClean="0"/>
              <a:t>(C++ implementation running on a single processor)</a:t>
            </a:r>
            <a:endParaRPr lang="en-US" sz="1600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36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26" grpId="0" animBg="1"/>
      <p:bldP spid="3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1"/>
            <a:ext cx="8153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Future directions</a:t>
            </a:r>
            <a:endParaRPr lang="en-US" sz="800" b="1" dirty="0" smtClean="0"/>
          </a:p>
          <a:p>
            <a:r>
              <a:rPr lang="en-US" sz="800" b="1" dirty="0" smtClean="0"/>
              <a:t> 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modified Lloyd’s algorithm for non-convex regions we use an analog of generalized </a:t>
            </a: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centroid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(projected </a:t>
            </a: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centroid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 We would like to investigate the possibility of actual computation of 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generalized </a:t>
            </a:r>
            <a:r>
              <a:rPr lang="en-US" sz="32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centroid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5068669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C0"/>
                </a:solidFill>
              </a:rPr>
              <a:t>(proposed</a:t>
            </a:r>
          </a:p>
          <a:p>
            <a:r>
              <a:rPr lang="en-US" b="1" i="1" dirty="0" smtClean="0">
                <a:solidFill>
                  <a:srgbClr val="0020C0"/>
                </a:solidFill>
              </a:rPr>
              <a:t>    -- feasibility to be investigated)</a:t>
            </a:r>
            <a:endParaRPr lang="en-US" b="1" i="1" dirty="0">
              <a:solidFill>
                <a:srgbClr val="002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399" y="4114800"/>
            <a:ext cx="4310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37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33400" y="4114800"/>
            <a:ext cx="8305800" cy="1066800"/>
          </a:xfrm>
          <a:prstGeom prst="roundRect">
            <a:avLst>
              <a:gd name="adj" fmla="val 9849"/>
            </a:avLst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solidFill>
              <a:schemeClr val="accent2">
                <a:lumMod val="40000"/>
                <a:lumOff val="6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5237"/>
            <a:ext cx="86868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Planning with Topological constraints – </a:t>
            </a:r>
            <a:r>
              <a:rPr lang="en-US" dirty="0" err="1" smtClean="0"/>
              <a:t>Homotopy</a:t>
            </a:r>
            <a:r>
              <a:rPr lang="en-US" dirty="0" smtClean="0"/>
              <a:t> &amp; Homology class constraints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(AAAI 2010, RSS 2011)</a:t>
            </a:r>
          </a:p>
          <a:p>
            <a:r>
              <a:rPr lang="en-US" dirty="0" smtClean="0"/>
              <a:t>Incorporating Metric Information using search-based techniques – </a:t>
            </a:r>
            <a:r>
              <a:rPr lang="en-US" dirty="0" err="1" smtClean="0"/>
              <a:t>Voronoi</a:t>
            </a:r>
            <a:r>
              <a:rPr lang="en-US" dirty="0" smtClean="0"/>
              <a:t> Tessellation in Non-convex Environment with Non-uniform metric 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(DARS 2010)</a:t>
            </a:r>
          </a:p>
          <a:p>
            <a:r>
              <a:rPr lang="en-US" dirty="0" smtClean="0"/>
              <a:t>Transformation for Efficient Optimal Planning in Environments with Non-uniform Metric</a:t>
            </a:r>
            <a:br>
              <a:rPr lang="en-US" dirty="0" smtClean="0"/>
            </a:br>
            <a:r>
              <a:rPr lang="en-US" sz="2400" dirty="0" smtClean="0"/>
              <a:t>				</a:t>
            </a:r>
            <a:endParaRPr lang="en-US" dirty="0" smtClean="0"/>
          </a:p>
          <a:p>
            <a:r>
              <a:rPr lang="en-US" dirty="0" smtClean="0"/>
              <a:t>Dimensional Decomposition – Distributed Optimization using Separable Optimal Flow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(RSS 2010, ICRA 2010)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 of My Work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38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381000"/>
            <a:ext cx="3352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Graph-search techniques are well-suited for: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smtClean="0"/>
              <a:t>Non-convex environments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sz="2000" dirty="0" smtClean="0"/>
              <a:t>Non-uniform (non-Euclidean) metrics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1002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3048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Although the solution is </a:t>
            </a:r>
            <a:r>
              <a:rPr lang="en-US" sz="2400" b="1" i="1" dirty="0" smtClean="0"/>
              <a:t>least-cost in the graph</a:t>
            </a:r>
            <a:r>
              <a:rPr lang="en-US" sz="2400" dirty="0" smtClean="0"/>
              <a:t>, it may not be so in the original continuous configuration space!</a:t>
            </a:r>
            <a:endParaRPr lang="en-US" sz="2400" dirty="0"/>
          </a:p>
        </p:txBody>
      </p:sp>
      <p:pic>
        <p:nvPicPr>
          <p:cNvPr id="8" name="Picture 7" descr="A19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057400"/>
            <a:ext cx="3276600" cy="3276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495300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start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2221468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goal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2328208"/>
            <a:ext cx="48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However, </a:t>
            </a:r>
            <a:r>
              <a:rPr lang="en-US" sz="2400" b="1" i="1" dirty="0" smtClean="0"/>
              <a:t>if the metric is flat</a:t>
            </a:r>
            <a:r>
              <a:rPr lang="en-US" sz="2400" dirty="0" smtClean="0"/>
              <a:t> (i.e. Euclidean), we can use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</a:rPr>
              <a:t> visibility-based approaches</a:t>
            </a:r>
            <a:r>
              <a:rPr lang="en-US" sz="2400" dirty="0" smtClean="0"/>
              <a:t>:</a:t>
            </a:r>
          </a:p>
          <a:p>
            <a:pPr indent="228600">
              <a:buFont typeface="Arial" pitchFamily="34" charset="0"/>
              <a:buChar char="•"/>
            </a:pPr>
            <a:r>
              <a:rPr lang="en-US" sz="2400" dirty="0" smtClean="0"/>
              <a:t>Do post-processing</a:t>
            </a:r>
          </a:p>
          <a:p>
            <a:pPr indent="228600">
              <a:buFont typeface="Arial" pitchFamily="34" charset="0"/>
              <a:buChar char="•"/>
            </a:pPr>
            <a:r>
              <a:rPr lang="en-US" sz="2400" dirty="0" smtClean="0"/>
              <a:t>Employ visibility graph</a:t>
            </a:r>
          </a:p>
          <a:p>
            <a:pPr indent="228600">
              <a:buFont typeface="Arial" pitchFamily="34" charset="0"/>
              <a:buChar char="•"/>
            </a:pPr>
            <a:r>
              <a:rPr lang="en-US" sz="2400" dirty="0" smtClean="0"/>
              <a:t>Use theta-star algorithm</a:t>
            </a:r>
            <a:r>
              <a:rPr lang="en-US" i="1" dirty="0" smtClean="0"/>
              <a:t> [Nash, et al.]</a:t>
            </a:r>
          </a:p>
          <a:p>
            <a:pPr indent="228600">
              <a:buFont typeface="Arial" pitchFamily="34" charset="0"/>
              <a:buChar char="•"/>
            </a:pPr>
            <a:r>
              <a:rPr lang="en-US" sz="2400" dirty="0" smtClean="0"/>
              <a:t>etc.</a:t>
            </a:r>
            <a:endParaRPr lang="en-US" sz="24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4191000"/>
            <a:ext cx="2133600" cy="83820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2133600" y="3276600"/>
            <a:ext cx="1600200" cy="22860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33800" y="505974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Question:</a:t>
            </a:r>
          </a:p>
          <a:p>
            <a:pPr marL="223838"/>
            <a:r>
              <a:rPr lang="en-US" sz="2400" dirty="0" smtClean="0"/>
              <a:t>Given an arbitrary metric space, can we find a transformation to a flat metric space?</a:t>
            </a:r>
            <a:endParaRPr lang="en-US" sz="2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39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33400" y="1219200"/>
            <a:ext cx="8305800" cy="1219200"/>
          </a:xfrm>
          <a:prstGeom prst="roundRect">
            <a:avLst>
              <a:gd name="adj" fmla="val 9849"/>
            </a:avLst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solidFill>
              <a:schemeClr val="accent2">
                <a:lumMod val="40000"/>
                <a:lumOff val="6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 of My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65237"/>
            <a:ext cx="86868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Planning with Topological constraints – </a:t>
            </a:r>
            <a:r>
              <a:rPr lang="en-US" dirty="0" err="1" smtClean="0"/>
              <a:t>Homotopy</a:t>
            </a:r>
            <a:r>
              <a:rPr lang="en-US" dirty="0" smtClean="0"/>
              <a:t> &amp; Homology class constraints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(AAAI 2010, RSS 2011)</a:t>
            </a:r>
          </a:p>
          <a:p>
            <a:r>
              <a:rPr lang="en-US" dirty="0" smtClean="0"/>
              <a:t>Incorporating Metric Information using search-based techniques – </a:t>
            </a:r>
            <a:r>
              <a:rPr lang="en-US" dirty="0" err="1" smtClean="0"/>
              <a:t>Voronoi</a:t>
            </a:r>
            <a:r>
              <a:rPr lang="en-US" dirty="0" smtClean="0"/>
              <a:t> Tessellation in Non-convex Environment with Non-uniform metric 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(DARS 2010)</a:t>
            </a:r>
          </a:p>
          <a:p>
            <a:r>
              <a:rPr lang="en-US" dirty="0" smtClean="0"/>
              <a:t>Transformation for Efficient Optimal Planning in Environments with Non-uniform Metric</a:t>
            </a:r>
            <a:br>
              <a:rPr lang="en-US" dirty="0" smtClean="0"/>
            </a:br>
            <a:r>
              <a:rPr lang="en-US" sz="2400" dirty="0" smtClean="0"/>
              <a:t>				</a:t>
            </a:r>
            <a:endParaRPr lang="en-US" dirty="0" smtClean="0"/>
          </a:p>
          <a:p>
            <a:r>
              <a:rPr lang="en-US" dirty="0" smtClean="0"/>
              <a:t>Dimensional Decomposition – Distributed Optimization using Separable Optimal Flow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(RSS 2010, ICRA 2010)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16114"/>
            <a:ext cx="82296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1219200" y="4016514"/>
            <a:ext cx="2133600" cy="714375"/>
            <a:chOff x="1371600" y="3429000"/>
            <a:chExt cx="2133600" cy="7143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90800" y="3429000"/>
              <a:ext cx="914400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371600" y="3581400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g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= (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651514"/>
            <a:ext cx="2057400" cy="256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956314"/>
            <a:ext cx="23622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Arrow Connector 11"/>
          <p:cNvCxnSpPr/>
          <p:nvPr/>
        </p:nvCxnSpPr>
        <p:spPr>
          <a:xfrm>
            <a:off x="4114800" y="4245114"/>
            <a:ext cx="990600" cy="1588"/>
          </a:xfrm>
          <a:prstGeom prst="straightConnector1">
            <a:avLst/>
          </a:prstGeom>
          <a:ln w="412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43400" y="432131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</a:t>
            </a:r>
            <a:endParaRPr lang="en-US" b="1" i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016514"/>
            <a:ext cx="9144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172200" y="4168914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=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264310" y="4282795"/>
            <a:ext cx="1524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3400" y="522106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can be written 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|z|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/>
              <a:t>. This is hence a conformal map. This is the </a:t>
            </a:r>
            <a:r>
              <a:rPr lang="en-US" b="1" i="1" u="sng" dirty="0" smtClean="0"/>
              <a:t>same metric spaces with zero scalar curvature</a:t>
            </a:r>
            <a:r>
              <a:rPr lang="en-US" b="1" i="1" dirty="0" smtClean="0"/>
              <a:t>, being described by 2 different coordinate charts.</a:t>
            </a:r>
          </a:p>
        </p:txBody>
      </p:sp>
      <p:sp>
        <p:nvSpPr>
          <p:cNvPr id="22" name="Freeform 21"/>
          <p:cNvSpPr/>
          <p:nvPr/>
        </p:nvSpPr>
        <p:spPr>
          <a:xfrm>
            <a:off x="2286000" y="4549915"/>
            <a:ext cx="381000" cy="707885"/>
          </a:xfrm>
          <a:custGeom>
            <a:avLst/>
            <a:gdLst>
              <a:gd name="connsiteX0" fmla="*/ 0 w 765110"/>
              <a:gd name="connsiteY0" fmla="*/ 0 h 933062"/>
              <a:gd name="connsiteX1" fmla="*/ 485192 w 765110"/>
              <a:gd name="connsiteY1" fmla="*/ 429208 h 933062"/>
              <a:gd name="connsiteX2" fmla="*/ 765110 w 765110"/>
              <a:gd name="connsiteY2" fmla="*/ 933062 h 93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5110" h="933062">
                <a:moveTo>
                  <a:pt x="0" y="0"/>
                </a:moveTo>
                <a:cubicBezTo>
                  <a:pt x="178837" y="136849"/>
                  <a:pt x="357674" y="273698"/>
                  <a:pt x="485192" y="429208"/>
                </a:cubicBezTo>
                <a:cubicBezTo>
                  <a:pt x="612710" y="584718"/>
                  <a:pt x="688910" y="758890"/>
                  <a:pt x="765110" y="933062"/>
                </a:cubicBezTo>
              </a:path>
            </a:pathLst>
          </a:custGeom>
          <a:ln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4800" y="58674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/>
            <a:r>
              <a:rPr lang="en-US" sz="2000" b="1" i="1" dirty="0" smtClean="0"/>
              <a:t>Relaxed question: </a:t>
            </a:r>
            <a:r>
              <a:rPr lang="en-US" sz="2000" dirty="0" smtClean="0"/>
              <a:t>Given a metric space, can we find a coordinate chart, whose natural embedding in Euclidean plane maps geodesics to straight lines (possibly </a:t>
            </a:r>
            <a:r>
              <a:rPr lang="en-US" sz="2000" b="1" i="1" dirty="0" smtClean="0"/>
              <a:t>non-</a:t>
            </a:r>
            <a:r>
              <a:rPr lang="en-US" sz="2000" b="1" i="1" dirty="0" err="1" smtClean="0"/>
              <a:t>isometrically</a:t>
            </a:r>
            <a:r>
              <a:rPr lang="en-US" sz="2000" dirty="0" smtClean="0"/>
              <a:t>)?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" y="4549914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Isotropic, but non-uniform metric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1524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C0"/>
                </a:solidFill>
              </a:rPr>
              <a:t>Study under progress – preliminary results!</a:t>
            </a:r>
            <a:endParaRPr lang="en-US" sz="2400" b="1" dirty="0">
              <a:solidFill>
                <a:srgbClr val="0020C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7391400" y="3423249"/>
            <a:ext cx="776377" cy="1301151"/>
          </a:xfrm>
          <a:custGeom>
            <a:avLst/>
            <a:gdLst>
              <a:gd name="connsiteX0" fmla="*/ 0 w 776377"/>
              <a:gd name="connsiteY0" fmla="*/ 0 h 897147"/>
              <a:gd name="connsiteX1" fmla="*/ 500332 w 776377"/>
              <a:gd name="connsiteY1" fmla="*/ 414068 h 897147"/>
              <a:gd name="connsiteX2" fmla="*/ 776377 w 776377"/>
              <a:gd name="connsiteY2" fmla="*/ 897147 h 897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377" h="897147">
                <a:moveTo>
                  <a:pt x="0" y="0"/>
                </a:moveTo>
                <a:cubicBezTo>
                  <a:pt x="185468" y="132272"/>
                  <a:pt x="370936" y="264544"/>
                  <a:pt x="500332" y="414068"/>
                </a:cubicBezTo>
                <a:cubicBezTo>
                  <a:pt x="629728" y="563592"/>
                  <a:pt x="703052" y="730369"/>
                  <a:pt x="776377" y="897147"/>
                </a:cubicBezTo>
              </a:path>
            </a:pathLst>
          </a:custGeom>
          <a:ln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781800" y="47345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Isometric embedding of</a:t>
            </a:r>
            <a:r>
              <a:rPr lang="en-US" sz="1400" b="1" i="1" dirty="0" smtClean="0"/>
              <a:t> barred coordinates </a:t>
            </a:r>
            <a:r>
              <a:rPr lang="en-US" sz="1400" b="1" dirty="0" smtClean="0"/>
              <a:t>in Euclidean plane</a:t>
            </a:r>
            <a:endParaRPr lang="en-US" sz="1400" b="1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114006" y="3123406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800600" y="3810000"/>
            <a:ext cx="1371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5943600" y="3810000"/>
            <a:ext cx="381000" cy="381000"/>
            <a:chOff x="5943600" y="3810000"/>
            <a:chExt cx="381000" cy="381000"/>
          </a:xfrm>
        </p:grpSpPr>
        <p:sp>
          <p:nvSpPr>
            <p:cNvPr id="33" name="TextBox 32"/>
            <p:cNvSpPr txBox="1"/>
            <p:nvPr/>
          </p:nvSpPr>
          <p:spPr>
            <a:xfrm>
              <a:off x="5943600" y="38100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latin typeface="Times New Roman" pitchFamily="18" charset="0"/>
                  <a:cs typeface="Times New Roman" pitchFamily="18" charset="0"/>
                </a:rPr>
                <a:t> x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035710" y="3923881"/>
              <a:ext cx="1524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495800" y="2362200"/>
            <a:ext cx="381000" cy="381000"/>
            <a:chOff x="4495800" y="2362200"/>
            <a:chExt cx="381000" cy="381000"/>
          </a:xfrm>
        </p:grpSpPr>
        <p:sp>
          <p:nvSpPr>
            <p:cNvPr id="36" name="TextBox 35"/>
            <p:cNvSpPr txBox="1"/>
            <p:nvPr/>
          </p:nvSpPr>
          <p:spPr>
            <a:xfrm>
              <a:off x="4495800" y="2362200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latin typeface="Times New Roman" pitchFamily="18" charset="0"/>
                  <a:cs typeface="Times New Roman" pitchFamily="18" charset="0"/>
                </a:rPr>
                <a:t> y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4587910" y="2476081"/>
              <a:ext cx="1524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40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/>
      <p:bldP spid="26" grpId="0" animBg="1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952143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Other metric spaces to be investigated: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177225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C0"/>
                </a:solidFill>
              </a:rPr>
              <a:t>A major future direction:</a:t>
            </a:r>
            <a:endParaRPr lang="en-US" sz="3200" b="1" dirty="0">
              <a:solidFill>
                <a:srgbClr val="0020C0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990600" y="1905000"/>
            <a:ext cx="2396613" cy="1905000"/>
            <a:chOff x="1066800" y="3505200"/>
            <a:chExt cx="2971800" cy="2362200"/>
          </a:xfrm>
        </p:grpSpPr>
        <p:sp>
          <p:nvSpPr>
            <p:cNvPr id="7" name="Oval 6"/>
            <p:cNvSpPr/>
            <p:nvPr/>
          </p:nvSpPr>
          <p:spPr>
            <a:xfrm>
              <a:off x="1066800" y="4114800"/>
              <a:ext cx="1447800" cy="14478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8" name="Oval 7"/>
            <p:cNvSpPr/>
            <p:nvPr/>
          </p:nvSpPr>
          <p:spPr>
            <a:xfrm>
              <a:off x="1066800" y="4648200"/>
              <a:ext cx="1447800" cy="457200"/>
            </a:xfrm>
            <a:prstGeom prst="ellipse">
              <a:avLst/>
            </a:prstGeom>
            <a:noFill/>
            <a:ln w="15875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1693026" y="4426528"/>
              <a:ext cx="433647" cy="3144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39240" y="4218801"/>
              <a:ext cx="914400" cy="314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(</a:t>
              </a:r>
              <a:r>
                <a:rPr lang="el-GR" sz="1050" i="1" dirty="0" smtClean="0">
                  <a:latin typeface="Times New Roman"/>
                  <a:cs typeface="Times New Roman"/>
                </a:rPr>
                <a:t>θ</a:t>
              </a:r>
              <a:r>
                <a:rPr lang="en-US" sz="1050" dirty="0" smtClean="0">
                  <a:latin typeface="Times New Roman"/>
                  <a:cs typeface="Times New Roman"/>
                </a:rPr>
                <a:t>,</a:t>
              </a:r>
              <a:r>
                <a:rPr lang="el-GR" sz="1050" i="1" dirty="0" smtClean="0">
                  <a:latin typeface="Times New Roman"/>
                  <a:cs typeface="Times New Roman"/>
                </a:rPr>
                <a:t>φ</a:t>
              </a:r>
              <a:r>
                <a:rPr lang="en-US" sz="1050" dirty="0" smtClean="0">
                  <a:latin typeface="Times New Roman"/>
                  <a:cs typeface="Times New Roman"/>
                </a:rPr>
                <a:t>)</a:t>
              </a:r>
              <a:endParaRPr lang="en-US" sz="1050" dirty="0"/>
            </a:p>
          </p:txBody>
        </p:sp>
        <p:sp>
          <p:nvSpPr>
            <p:cNvPr id="13" name="Arc 12"/>
            <p:cNvSpPr/>
            <p:nvPr/>
          </p:nvSpPr>
          <p:spPr>
            <a:xfrm>
              <a:off x="1447800" y="4114800"/>
              <a:ext cx="685800" cy="1371600"/>
            </a:xfrm>
            <a:prstGeom prst="arc">
              <a:avLst>
                <a:gd name="adj1" fmla="val 16904224"/>
                <a:gd name="adj2" fmla="val 3391309"/>
              </a:avLst>
            </a:prstGeom>
            <a:ln w="19050">
              <a:solidFill>
                <a:schemeClr val="accent2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6" name="Trapezoid 15"/>
            <p:cNvSpPr/>
            <p:nvPr/>
          </p:nvSpPr>
          <p:spPr>
            <a:xfrm rot="16200000">
              <a:off x="2209800" y="4038600"/>
              <a:ext cx="2362200" cy="1295400"/>
            </a:xfrm>
            <a:prstGeom prst="trapezoid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752601" y="3990975"/>
              <a:ext cx="1323974" cy="8096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1752600" y="4343400"/>
              <a:ext cx="152400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752600" y="4800600"/>
              <a:ext cx="1752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2667000" y="4114800"/>
              <a:ext cx="1295400" cy="685800"/>
            </a:xfrm>
            <a:prstGeom prst="line">
              <a:avLst/>
            </a:prstGeom>
            <a:ln w="19050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2781300" y="5143500"/>
              <a:ext cx="381000" cy="1588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971800" y="5334000"/>
              <a:ext cx="534194" cy="151606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429000" y="5407224"/>
              <a:ext cx="152400" cy="314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x</a:t>
              </a:r>
              <a:endParaRPr lang="en-US" sz="105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71800" y="4876800"/>
              <a:ext cx="152400" cy="314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y</a:t>
              </a:r>
              <a:endParaRPr lang="en-US" sz="1050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2093685" y="4557485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3" name="Oval 32"/>
            <p:cNvSpPr/>
            <p:nvPr/>
          </p:nvSpPr>
          <p:spPr>
            <a:xfrm>
              <a:off x="2111829" y="4666343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4" name="Oval 33"/>
            <p:cNvSpPr/>
            <p:nvPr/>
          </p:nvSpPr>
          <p:spPr>
            <a:xfrm>
              <a:off x="2108199" y="4778828"/>
              <a:ext cx="45719" cy="4571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09600" y="1535668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Real projective Plane </a:t>
            </a:r>
            <a:r>
              <a:rPr lang="en-US" dirty="0" smtClean="0"/>
              <a:t>(admits constant </a:t>
            </a:r>
            <a:r>
              <a:rPr lang="en-US" b="1" dirty="0" smtClean="0"/>
              <a:t>positive curvature </a:t>
            </a:r>
            <a:r>
              <a:rPr lang="en-US" dirty="0" smtClean="0"/>
              <a:t>metric)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9600" y="4154269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Hyperbolic Space </a:t>
            </a:r>
            <a:r>
              <a:rPr lang="en-US" dirty="0" smtClean="0"/>
              <a:t>(admits constant </a:t>
            </a:r>
            <a:r>
              <a:rPr lang="en-US" b="1" dirty="0" smtClean="0"/>
              <a:t>negative curvature </a:t>
            </a:r>
            <a:r>
              <a:rPr lang="en-US" dirty="0" smtClean="0"/>
              <a:t>metric)</a:t>
            </a:r>
          </a:p>
          <a:p>
            <a:pPr marL="344488" indent="-223838"/>
            <a:r>
              <a:rPr lang="en-US" dirty="0" smtClean="0"/>
              <a:t>Beltrami–Klein model:</a:t>
            </a:r>
          </a:p>
          <a:p>
            <a:pPr marL="344488" indent="-223838">
              <a:buFont typeface="Arial" pitchFamily="34" charset="0"/>
              <a:buChar char="•"/>
            </a:pPr>
            <a:r>
              <a:rPr lang="en-US" dirty="0" smtClean="0"/>
              <a:t>The whole hyperbolic plane is mapped to the interior of a circle</a:t>
            </a:r>
          </a:p>
          <a:p>
            <a:pPr marL="344488" indent="-223838">
              <a:buFont typeface="Arial" pitchFamily="34" charset="0"/>
              <a:buChar char="•"/>
            </a:pPr>
            <a:r>
              <a:rPr lang="en-US" dirty="0" smtClean="0"/>
              <a:t>Geodesics on hyperbolic plane maps to straight lines.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6200" y="1654314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el-GR" sz="2400" i="1" dirty="0" smtClean="0">
                <a:latin typeface="Times New Roman"/>
                <a:cs typeface="Times New Roman"/>
              </a:rPr>
              <a:t>θ</a:t>
            </a:r>
            <a:r>
              <a:rPr lang="en-US" sz="2400" dirty="0" smtClean="0">
                <a:latin typeface="Times New Roman"/>
                <a:cs typeface="Times New Roman"/>
              </a:rPr>
              <a:t>,</a:t>
            </a:r>
            <a:r>
              <a:rPr lang="el-GR" sz="2400" i="1" dirty="0" smtClean="0">
                <a:latin typeface="Times New Roman"/>
                <a:cs typeface="Times New Roman"/>
              </a:rPr>
              <a:t>φ</a:t>
            </a:r>
            <a:r>
              <a:rPr lang="en-US" sz="2400" dirty="0" smtClean="0">
                <a:latin typeface="Times New Roman"/>
                <a:cs typeface="Times New Roman"/>
              </a:rPr>
              <a:t>)    </a:t>
            </a:r>
            <a:r>
              <a:rPr lang="en-US" sz="4000" dirty="0" smtClean="0">
                <a:latin typeface="Times New Roman"/>
                <a:cs typeface="Times New Roman"/>
              </a:rPr>
              <a:t>→   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(</a:t>
            </a:r>
            <a:r>
              <a:rPr lang="en-US" sz="2400" i="1" dirty="0" smtClean="0">
                <a:latin typeface="Times New Roman"/>
                <a:cs typeface="Times New Roman"/>
              </a:rPr>
              <a:t>x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i="1" dirty="0" smtClean="0">
                <a:latin typeface="Times New Roman"/>
                <a:cs typeface="Times New Roman"/>
              </a:rPr>
              <a:t>y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  <a:endParaRPr lang="en-US" sz="24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4953000" y="3191470"/>
            <a:ext cx="411480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Geodesics map to “straight lines” on the plane (upon embedding using usual Euclidean metric), but</a:t>
            </a:r>
            <a:r>
              <a:rPr lang="en-US" b="1" i="1" dirty="0" smtClean="0"/>
              <a:t> non-</a:t>
            </a:r>
            <a:r>
              <a:rPr lang="en-US" b="1" i="1" dirty="0" err="1" smtClean="0"/>
              <a:t>isometrically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3810000" y="5692914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→</a:t>
            </a:r>
            <a:endParaRPr lang="en-US" sz="4000" dirty="0"/>
          </a:p>
        </p:txBody>
      </p:sp>
      <p:grpSp>
        <p:nvGrpSpPr>
          <p:cNvPr id="74" name="Group 73"/>
          <p:cNvGrpSpPr/>
          <p:nvPr/>
        </p:nvGrpSpPr>
        <p:grpSpPr>
          <a:xfrm>
            <a:off x="845130" y="5791200"/>
            <a:ext cx="2660070" cy="1219200"/>
            <a:chOff x="609600" y="6019799"/>
            <a:chExt cx="1828800" cy="838201"/>
          </a:xfrm>
        </p:grpSpPr>
        <p:sp>
          <p:nvSpPr>
            <p:cNvPr id="46" name="Arc 45"/>
            <p:cNvSpPr/>
            <p:nvPr/>
          </p:nvSpPr>
          <p:spPr>
            <a:xfrm>
              <a:off x="609600" y="6019800"/>
              <a:ext cx="609600" cy="838200"/>
            </a:xfrm>
            <a:prstGeom prst="arc">
              <a:avLst>
                <a:gd name="adj1" fmla="val 13004204"/>
                <a:gd name="adj2" fmla="val 36785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950026" y="6019799"/>
              <a:ext cx="1412174" cy="200025"/>
            </a:xfrm>
            <a:custGeom>
              <a:avLst/>
              <a:gdLst>
                <a:gd name="connsiteX0" fmla="*/ 0 w 1447800"/>
                <a:gd name="connsiteY0" fmla="*/ 0 h 209550"/>
                <a:gd name="connsiteX1" fmla="*/ 485775 w 1447800"/>
                <a:gd name="connsiteY1" fmla="*/ 152400 h 209550"/>
                <a:gd name="connsiteX2" fmla="*/ 1447800 w 1447800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7800" h="209550">
                  <a:moveTo>
                    <a:pt x="0" y="0"/>
                  </a:moveTo>
                  <a:cubicBezTo>
                    <a:pt x="122237" y="58737"/>
                    <a:pt x="244475" y="117475"/>
                    <a:pt x="485775" y="152400"/>
                  </a:cubicBezTo>
                  <a:cubicBezTo>
                    <a:pt x="727075" y="187325"/>
                    <a:pt x="1087437" y="198437"/>
                    <a:pt x="1447800" y="2095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>
              <a:stCxn id="46" idx="2"/>
              <a:endCxn id="53" idx="3"/>
            </p:cNvCxnSpPr>
            <p:nvPr/>
          </p:nvCxnSpPr>
          <p:spPr>
            <a:xfrm rot="5400000" flipH="1" flipV="1">
              <a:off x="1781537" y="5814677"/>
              <a:ext cx="93600" cy="12201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179286" y="6255657"/>
              <a:ext cx="1072424" cy="3465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Freeform 52"/>
            <p:cNvSpPr/>
            <p:nvPr/>
          </p:nvSpPr>
          <p:spPr>
            <a:xfrm>
              <a:off x="2255520" y="6220460"/>
              <a:ext cx="182880" cy="157480"/>
            </a:xfrm>
            <a:custGeom>
              <a:avLst/>
              <a:gdLst>
                <a:gd name="connsiteX0" fmla="*/ 0 w 194310"/>
                <a:gd name="connsiteY0" fmla="*/ 66040 h 157480"/>
                <a:gd name="connsiteX1" fmla="*/ 110490 w 194310"/>
                <a:gd name="connsiteY1" fmla="*/ 1270 h 157480"/>
                <a:gd name="connsiteX2" fmla="*/ 175260 w 194310"/>
                <a:gd name="connsiteY2" fmla="*/ 73660 h 157480"/>
                <a:gd name="connsiteX3" fmla="*/ 194310 w 194310"/>
                <a:gd name="connsiteY3" fmla="*/ 157480 h 157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310" h="157480">
                  <a:moveTo>
                    <a:pt x="0" y="66040"/>
                  </a:moveTo>
                  <a:cubicBezTo>
                    <a:pt x="40640" y="33020"/>
                    <a:pt x="81280" y="0"/>
                    <a:pt x="110490" y="1270"/>
                  </a:cubicBezTo>
                  <a:cubicBezTo>
                    <a:pt x="139700" y="2540"/>
                    <a:pt x="161290" y="47625"/>
                    <a:pt x="175260" y="73660"/>
                  </a:cubicBezTo>
                  <a:cubicBezTo>
                    <a:pt x="189230" y="99695"/>
                    <a:pt x="191770" y="128587"/>
                    <a:pt x="194310" y="15748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648588" y="6233506"/>
              <a:ext cx="527069" cy="14894"/>
            </a:xfrm>
            <a:prstGeom prst="line">
              <a:avLst/>
            </a:prstGeom>
            <a:ln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 rot="17396795">
              <a:off x="1432266" y="6150331"/>
              <a:ext cx="137840" cy="304800"/>
              <a:chOff x="2815771" y="6027057"/>
              <a:chExt cx="257629" cy="569686"/>
            </a:xfrm>
          </p:grpSpPr>
          <p:sp>
            <p:nvSpPr>
              <p:cNvPr id="61" name="Freeform 60"/>
              <p:cNvSpPr/>
              <p:nvPr/>
            </p:nvSpPr>
            <p:spPr>
              <a:xfrm>
                <a:off x="2971800" y="6030686"/>
                <a:ext cx="101600" cy="566057"/>
              </a:xfrm>
              <a:custGeom>
                <a:avLst/>
                <a:gdLst>
                  <a:gd name="connsiteX0" fmla="*/ 101600 w 101600"/>
                  <a:gd name="connsiteY0" fmla="*/ 0 h 566057"/>
                  <a:gd name="connsiteX1" fmla="*/ 10886 w 101600"/>
                  <a:gd name="connsiteY1" fmla="*/ 279400 h 566057"/>
                  <a:gd name="connsiteX2" fmla="*/ 36286 w 101600"/>
                  <a:gd name="connsiteY2" fmla="*/ 566057 h 56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600" h="566057">
                    <a:moveTo>
                      <a:pt x="101600" y="0"/>
                    </a:moveTo>
                    <a:cubicBezTo>
                      <a:pt x="61686" y="92528"/>
                      <a:pt x="21772" y="185057"/>
                      <a:pt x="10886" y="279400"/>
                    </a:cubicBezTo>
                    <a:cubicBezTo>
                      <a:pt x="0" y="373743"/>
                      <a:pt x="18143" y="469900"/>
                      <a:pt x="36286" y="566057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/>
              <p:cNvSpPr/>
              <p:nvPr/>
            </p:nvSpPr>
            <p:spPr>
              <a:xfrm rot="597353" flipH="1">
                <a:off x="2815771" y="6027057"/>
                <a:ext cx="108858" cy="566057"/>
              </a:xfrm>
              <a:custGeom>
                <a:avLst/>
                <a:gdLst>
                  <a:gd name="connsiteX0" fmla="*/ 101600 w 101600"/>
                  <a:gd name="connsiteY0" fmla="*/ 0 h 566057"/>
                  <a:gd name="connsiteX1" fmla="*/ 10886 w 101600"/>
                  <a:gd name="connsiteY1" fmla="*/ 279400 h 566057"/>
                  <a:gd name="connsiteX2" fmla="*/ 36286 w 101600"/>
                  <a:gd name="connsiteY2" fmla="*/ 566057 h 56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1600" h="566057">
                    <a:moveTo>
                      <a:pt x="101600" y="0"/>
                    </a:moveTo>
                    <a:cubicBezTo>
                      <a:pt x="61686" y="92528"/>
                      <a:pt x="21772" y="185057"/>
                      <a:pt x="10886" y="279400"/>
                    </a:cubicBezTo>
                    <a:cubicBezTo>
                      <a:pt x="0" y="373743"/>
                      <a:pt x="18143" y="469900"/>
                      <a:pt x="36286" y="566057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4" name="Rectangle 63"/>
          <p:cNvSpPr/>
          <p:nvPr/>
        </p:nvSpPr>
        <p:spPr>
          <a:xfrm>
            <a:off x="5029200" y="5486400"/>
            <a:ext cx="1676400" cy="121920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410200" y="5638800"/>
            <a:ext cx="838200" cy="838200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>
            <a:endCxn id="65" idx="3"/>
          </p:cNvCxnSpPr>
          <p:nvPr/>
        </p:nvCxnSpPr>
        <p:spPr>
          <a:xfrm rot="5400000">
            <a:off x="5243987" y="5963394"/>
            <a:ext cx="679820" cy="101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65" idx="0"/>
            <a:endCxn id="65" idx="5"/>
          </p:cNvCxnSpPr>
          <p:nvPr/>
        </p:nvCxnSpPr>
        <p:spPr>
          <a:xfrm rot="16200000" flipH="1">
            <a:off x="5619749" y="5848350"/>
            <a:ext cx="715449" cy="296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5400000" flipH="1" flipV="1">
            <a:off x="4914900" y="6362700"/>
            <a:ext cx="381000" cy="158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5105400" y="6553200"/>
            <a:ext cx="381000" cy="158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439697" y="6477000"/>
            <a:ext cx="1229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x</a:t>
            </a:r>
            <a:endParaRPr lang="en-US" sz="1050" dirty="0"/>
          </a:p>
        </p:txBody>
      </p:sp>
      <p:sp>
        <p:nvSpPr>
          <p:cNvPr id="81" name="TextBox 80"/>
          <p:cNvSpPr txBox="1"/>
          <p:nvPr/>
        </p:nvSpPr>
        <p:spPr>
          <a:xfrm>
            <a:off x="5029200" y="5943600"/>
            <a:ext cx="1229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y</a:t>
            </a:r>
            <a:endParaRPr lang="en-US" sz="1050" dirty="0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41</a:t>
            </a:fld>
            <a:r>
              <a:rPr lang="en-US" smtClean="0"/>
              <a:t> of 50</a:t>
            </a:r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3810000" y="2387025"/>
            <a:ext cx="1143000" cy="584775"/>
            <a:chOff x="3810000" y="2362200"/>
            <a:chExt cx="1143000" cy="584775"/>
          </a:xfrm>
        </p:grpSpPr>
        <p:sp>
          <p:nvSpPr>
            <p:cNvPr id="48" name="TextBox 47"/>
            <p:cNvSpPr txBox="1"/>
            <p:nvPr/>
          </p:nvSpPr>
          <p:spPr>
            <a:xfrm>
              <a:off x="3810000" y="2362200"/>
              <a:ext cx="1143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1         0</a:t>
              </a:r>
            </a:p>
            <a:p>
              <a:r>
                <a:rPr lang="en-US" sz="1600" dirty="0" smtClean="0"/>
                <a:t>0</a:t>
              </a:r>
              <a:r>
                <a:rPr lang="en-US" sz="1600" dirty="0" smtClean="0"/>
                <a:t>     sin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(</a:t>
              </a:r>
              <a:r>
                <a:rPr lang="el-GR" sz="1600" i="1" dirty="0" smtClean="0">
                  <a:latin typeface="Times New Roman"/>
                  <a:cs typeface="Times New Roman"/>
                </a:rPr>
                <a:t>θ</a:t>
              </a:r>
              <a:r>
                <a:rPr lang="en-US" sz="1600" i="1" dirty="0" smtClean="0">
                  <a:latin typeface="Times New Roman"/>
                  <a:cs typeface="Times New Roman"/>
                </a:rPr>
                <a:t>)</a:t>
              </a:r>
              <a:endParaRPr lang="en-US" sz="1600" dirty="0"/>
            </a:p>
          </p:txBody>
        </p:sp>
        <p:sp>
          <p:nvSpPr>
            <p:cNvPr id="50" name="Left Bracket 49"/>
            <p:cNvSpPr/>
            <p:nvPr/>
          </p:nvSpPr>
          <p:spPr>
            <a:xfrm>
              <a:off x="3810000" y="2362200"/>
              <a:ext cx="76200" cy="5334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Left Bracket 51"/>
            <p:cNvSpPr/>
            <p:nvPr/>
          </p:nvSpPr>
          <p:spPr>
            <a:xfrm flipH="1">
              <a:off x="4724400" y="2362200"/>
              <a:ext cx="76200" cy="533400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733800" y="2923401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(spherical metric)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1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Future directions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Characterization of metric spaces that has at least one representation (i.e. coordinate chart) whose </a:t>
            </a:r>
            <a:r>
              <a:rPr lang="en-US" sz="3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natural embedding in Euclidean space maps geodesics to straight lines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(may not be </a:t>
            </a:r>
            <a:r>
              <a:rPr lang="en-US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isometrically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0" y="3657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C0"/>
                </a:solidFill>
              </a:rPr>
              <a:t>(major future direction)</a:t>
            </a:r>
            <a:endParaRPr lang="en-US" b="1" i="1" dirty="0">
              <a:solidFill>
                <a:srgbClr val="002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33400" y="5029200"/>
            <a:ext cx="8305800" cy="1295400"/>
          </a:xfrm>
          <a:prstGeom prst="roundRect">
            <a:avLst>
              <a:gd name="adj" fmla="val 9849"/>
            </a:avLst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solidFill>
              <a:schemeClr val="accent2">
                <a:lumMod val="40000"/>
                <a:lumOff val="6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Overview of My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Planning with Topological constraints – </a:t>
            </a:r>
            <a:r>
              <a:rPr lang="en-US" dirty="0" err="1" smtClean="0"/>
              <a:t>Homotopy</a:t>
            </a:r>
            <a:r>
              <a:rPr lang="en-US" dirty="0" smtClean="0"/>
              <a:t> &amp; Homology class constraints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(AAAI 2010, RSS 2011)</a:t>
            </a:r>
          </a:p>
          <a:p>
            <a:r>
              <a:rPr lang="en-US" dirty="0" smtClean="0"/>
              <a:t>Incorporating Metric Information using search-based techniques – </a:t>
            </a:r>
            <a:r>
              <a:rPr lang="en-US" dirty="0" err="1" smtClean="0"/>
              <a:t>Voronoi</a:t>
            </a:r>
            <a:r>
              <a:rPr lang="en-US" dirty="0" smtClean="0"/>
              <a:t> Tessellation in Non-convex Environment with Non-uniform metric 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(DARS 2010)</a:t>
            </a:r>
          </a:p>
          <a:p>
            <a:r>
              <a:rPr lang="en-US" dirty="0" smtClean="0"/>
              <a:t>Transformation for Efficient Optimal Planning in Environments with Non-uniform Metric</a:t>
            </a:r>
            <a:br>
              <a:rPr lang="en-US" dirty="0" smtClean="0"/>
            </a:br>
            <a:r>
              <a:rPr lang="en-US" sz="2400" dirty="0" smtClean="0"/>
              <a:t>				</a:t>
            </a:r>
            <a:endParaRPr lang="en-US" dirty="0" smtClean="0"/>
          </a:p>
          <a:p>
            <a:r>
              <a:rPr lang="en-US" dirty="0" smtClean="0"/>
              <a:t>Dimensional Decomposition – Distributed Optimization using Separable Optimal Flow</a:t>
            </a:r>
            <a:br>
              <a:rPr lang="en-US" dirty="0" smtClean="0"/>
            </a:br>
            <a:r>
              <a:rPr lang="en-US" sz="2400" dirty="0" smtClean="0"/>
              <a:t>				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(RSS 2010, ICRA 2010)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tx2"/>
                </a:solidFill>
              </a:rPr>
              <a:t>Distributed Optimization with </a:t>
            </a:r>
            <a:r>
              <a:rPr lang="en-US" sz="3000" b="1" dirty="0" err="1" smtClean="0">
                <a:solidFill>
                  <a:schemeClr val="tx2"/>
                </a:solidFill>
              </a:rPr>
              <a:t>Pairwise</a:t>
            </a:r>
            <a:r>
              <a:rPr lang="en-US" sz="3000" b="1" dirty="0" smtClean="0">
                <a:solidFill>
                  <a:schemeClr val="tx2"/>
                </a:solidFill>
              </a:rPr>
              <a:t> Constraints and its Application to Multi-robot Path Planning</a:t>
            </a:r>
            <a:endParaRPr lang="en-US" sz="3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531203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Bhattacharya, Kumar, </a:t>
            </a:r>
            <a:r>
              <a:rPr lang="en-US" sz="2800" dirty="0" err="1" smtClean="0"/>
              <a:t>Likhachev</a:t>
            </a:r>
            <a:endParaRPr lang="en-US" sz="2800" dirty="0" smtClean="0"/>
          </a:p>
          <a:p>
            <a:pPr algn="ctr"/>
            <a:r>
              <a:rPr lang="en-US" sz="2000" dirty="0" smtClean="0"/>
              <a:t>Robotics: Science and Systems </a:t>
            </a:r>
            <a:r>
              <a:rPr lang="en-US" sz="2000" b="1" dirty="0" smtClean="0"/>
              <a:t>(RSS 2010)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359" y="4948535"/>
            <a:ext cx="3735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232C12"/>
                </a:solidFill>
              </a:rPr>
              <a:t>Planning with extended rendezvous</a:t>
            </a:r>
            <a:br>
              <a:rPr lang="en-US" sz="1200" b="1" dirty="0" smtClean="0">
                <a:solidFill>
                  <a:srgbClr val="232C12"/>
                </a:solidFill>
              </a:rPr>
            </a:br>
            <a:r>
              <a:rPr lang="en-US" sz="1200" b="1" dirty="0" smtClean="0">
                <a:solidFill>
                  <a:srgbClr val="9E7800"/>
                </a:solidFill>
              </a:rPr>
              <a:t>(constraints marked by yellow)</a:t>
            </a:r>
            <a:endParaRPr lang="en-US" sz="1200" b="1" dirty="0">
              <a:solidFill>
                <a:srgbClr val="9E7800"/>
              </a:solidFill>
            </a:endParaRPr>
          </a:p>
        </p:txBody>
      </p:sp>
      <p:grpSp>
        <p:nvGrpSpPr>
          <p:cNvPr id="3" name="Group 934"/>
          <p:cNvGrpSpPr/>
          <p:nvPr/>
        </p:nvGrpSpPr>
        <p:grpSpPr>
          <a:xfrm>
            <a:off x="36760" y="3119735"/>
            <a:ext cx="4459040" cy="2747665"/>
            <a:chOff x="192664" y="568964"/>
            <a:chExt cx="4462912" cy="2871782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664" y="568964"/>
              <a:ext cx="4267200" cy="231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15"/>
            <p:cNvSpPr txBox="1">
              <a:spLocks noChangeArrowheads="1"/>
            </p:cNvSpPr>
            <p:nvPr/>
          </p:nvSpPr>
          <p:spPr bwMode="auto">
            <a:xfrm>
              <a:off x="517820" y="2837835"/>
              <a:ext cx="1676400" cy="602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 dirty="0"/>
                <a:t>Unconstrained solution</a:t>
              </a:r>
            </a:p>
          </p:txBody>
        </p:sp>
        <p:sp>
          <p:nvSpPr>
            <p:cNvPr id="10" name="TextBox 16"/>
            <p:cNvSpPr txBox="1">
              <a:spLocks noChangeArrowheads="1"/>
            </p:cNvSpPr>
            <p:nvPr/>
          </p:nvSpPr>
          <p:spPr bwMode="auto">
            <a:xfrm>
              <a:off x="2140975" y="2804746"/>
              <a:ext cx="2514601" cy="602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 b="1" dirty="0"/>
                <a:t>Optimal plan satisfying</a:t>
              </a:r>
            </a:p>
            <a:p>
              <a:pPr algn="ctr"/>
              <a:r>
                <a:rPr lang="en-US" sz="1000" b="1" dirty="0"/>
                <a:t>communication constraints</a:t>
              </a:r>
            </a:p>
          </p:txBody>
        </p:sp>
        <p:sp>
          <p:nvSpPr>
            <p:cNvPr id="11" name="Oval 17"/>
            <p:cNvSpPr>
              <a:spLocks noChangeArrowheads="1"/>
            </p:cNvSpPr>
            <p:nvPr/>
          </p:nvSpPr>
          <p:spPr bwMode="auto">
            <a:xfrm rot="963413">
              <a:off x="2867098" y="1547814"/>
              <a:ext cx="290513" cy="838200"/>
            </a:xfrm>
            <a:prstGeom prst="ellipse">
              <a:avLst/>
            </a:prstGeom>
            <a:solidFill>
              <a:srgbClr val="FFC000">
                <a:alpha val="3215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8"/>
            <p:cNvSpPr>
              <a:spLocks noChangeArrowheads="1"/>
            </p:cNvSpPr>
            <p:nvPr/>
          </p:nvSpPr>
          <p:spPr bwMode="auto">
            <a:xfrm rot="427173">
              <a:off x="3478983" y="642939"/>
              <a:ext cx="273050" cy="838200"/>
            </a:xfrm>
            <a:prstGeom prst="ellipse">
              <a:avLst/>
            </a:prstGeom>
            <a:solidFill>
              <a:srgbClr val="FFC000">
                <a:alpha val="32156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1560" y="2678668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motivational example: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67200" y="26670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Cluttered, non-convex environment</a:t>
            </a:r>
          </a:p>
          <a:p>
            <a:pPr marL="519113" indent="-228600"/>
            <a:r>
              <a:rPr lang="en-US" sz="2400" dirty="0" smtClean="0"/>
              <a:t>– </a:t>
            </a:r>
            <a:r>
              <a:rPr lang="en-US" sz="2400" dirty="0" err="1" smtClean="0"/>
              <a:t>discretization</a:t>
            </a:r>
            <a:r>
              <a:rPr lang="en-US" sz="2400" dirty="0" smtClean="0"/>
              <a:t> and graph-search based techniques desired for fast, optimal planning.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267200" y="4461808"/>
            <a:ext cx="487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Robot configuration spaces coupled by constraints</a:t>
            </a:r>
          </a:p>
          <a:p>
            <a:pPr marL="519113" indent="-228600"/>
            <a:r>
              <a:rPr lang="en-US" sz="2400" dirty="0" smtClean="0"/>
              <a:t>– size of joint </a:t>
            </a:r>
            <a:r>
              <a:rPr lang="en-US" sz="2400" dirty="0" err="1" smtClean="0"/>
              <a:t>statespace</a:t>
            </a:r>
            <a:r>
              <a:rPr lang="en-US" sz="2400" dirty="0" smtClean="0"/>
              <a:t> increases exponentially with N (number of robots).</a:t>
            </a:r>
            <a:endParaRPr lang="en-US" sz="24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457200" y="4191000"/>
            <a:ext cx="5203878" cy="276999"/>
            <a:chOff x="9127572" y="19955100"/>
            <a:chExt cx="12686269" cy="675283"/>
          </a:xfrm>
        </p:grpSpPr>
        <p:grpSp>
          <p:nvGrpSpPr>
            <p:cNvPr id="80" name="Group 79"/>
            <p:cNvGrpSpPr/>
            <p:nvPr/>
          </p:nvGrpSpPr>
          <p:grpSpPr>
            <a:xfrm>
              <a:off x="18353949" y="19955100"/>
              <a:ext cx="3459892" cy="675283"/>
              <a:chOff x="21031200" y="10270628"/>
              <a:chExt cx="4572000" cy="887029"/>
            </a:xfrm>
          </p:grpSpPr>
          <p:pic>
            <p:nvPicPr>
              <p:cNvPr id="81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1031200" y="10287000"/>
                <a:ext cx="2476046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559006" y="10363200"/>
                <a:ext cx="443994" cy="673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3" name="TextBox 82"/>
              <p:cNvSpPr txBox="1"/>
              <p:nvPr/>
            </p:nvSpPr>
            <p:spPr>
              <a:xfrm>
                <a:off x="24079200" y="10270628"/>
                <a:ext cx="1524000" cy="887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 smtClean="0">
                    <a:latin typeface="Times New Roman" pitchFamily="18" charset="0"/>
                    <a:cs typeface="Times New Roman" pitchFamily="18" charset="0"/>
                  </a:rPr>
                  <a:t>j ≠ r</a:t>
                </a:r>
                <a:endParaRPr lang="en-US" sz="12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>
              <a:off x="9127572" y="20034913"/>
              <a:ext cx="8746585" cy="506628"/>
              <a:chOff x="8991600" y="10353609"/>
              <a:chExt cx="11557987" cy="665489"/>
            </a:xfrm>
          </p:grpSpPr>
          <p:grpSp>
            <p:nvGrpSpPr>
              <p:cNvPr id="85" name="Group 52"/>
              <p:cNvGrpSpPr>
                <a:grpSpLocks noChangeAspect="1"/>
              </p:cNvGrpSpPr>
              <p:nvPr/>
            </p:nvGrpSpPr>
            <p:grpSpPr>
              <a:xfrm>
                <a:off x="8991600" y="10353609"/>
                <a:ext cx="11557987" cy="661284"/>
                <a:chOff x="10161588" y="5115692"/>
                <a:chExt cx="42634599" cy="2439317"/>
              </a:xfrm>
            </p:grpSpPr>
            <p:pic>
              <p:nvPicPr>
                <p:cNvPr id="87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0161588" y="5115692"/>
                  <a:ext cx="13508038" cy="22034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88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3846535" y="5351559"/>
                  <a:ext cx="28949652" cy="22034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86" name="Rounded Rectangle 85"/>
              <p:cNvSpPr/>
              <p:nvPr/>
            </p:nvSpPr>
            <p:spPr>
              <a:xfrm>
                <a:off x="12725400" y="10363199"/>
                <a:ext cx="5007015" cy="655899"/>
              </a:xfrm>
              <a:prstGeom prst="roundRect">
                <a:avLst/>
              </a:prstGeom>
              <a:solidFill>
                <a:schemeClr val="accent1">
                  <a:alpha val="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</p:grpSp>
      <p:sp>
        <p:nvSpPr>
          <p:cNvPr id="63" name="Rounded Rectangular Callout 62"/>
          <p:cNvSpPr/>
          <p:nvPr/>
        </p:nvSpPr>
        <p:spPr>
          <a:xfrm>
            <a:off x="381000" y="3657600"/>
            <a:ext cx="5486400" cy="838200"/>
          </a:xfrm>
          <a:prstGeom prst="wedgeRoundRectCallout">
            <a:avLst>
              <a:gd name="adj1" fmla="val 33812"/>
              <a:gd name="adj2" fmla="val -77690"/>
              <a:gd name="adj3" fmla="val 16667"/>
            </a:avLst>
          </a:prstGeom>
          <a:solidFill>
            <a:schemeClr val="accent1">
              <a:lumMod val="75000"/>
              <a:alpha val="9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1066800" y="3124200"/>
            <a:ext cx="5029200" cy="357155"/>
            <a:chOff x="5638800" y="8334375"/>
            <a:chExt cx="19364325" cy="1367004"/>
          </a:xfrm>
        </p:grpSpPr>
        <p:pic>
          <p:nvPicPr>
            <p:cNvPr id="77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38800" y="8334375"/>
              <a:ext cx="84201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8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173200" y="8477250"/>
              <a:ext cx="10829925" cy="1123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9" name="TextBox 78"/>
            <p:cNvSpPr txBox="1"/>
            <p:nvPr/>
          </p:nvSpPr>
          <p:spPr>
            <a:xfrm>
              <a:off x="15925801" y="8856585"/>
              <a:ext cx="3004360" cy="84479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800" i="1" dirty="0" smtClean="0">
                  <a:latin typeface="Times New Roman" pitchFamily="18" charset="0"/>
                  <a:cs typeface="Times New Roman" pitchFamily="18" charset="0"/>
                </a:rPr>
                <a:t>=1…N, </a:t>
              </a:r>
              <a:r>
                <a:rPr lang="en-US" sz="800" i="1" dirty="0" err="1" smtClean="0">
                  <a:latin typeface="Times New Roman" pitchFamily="18" charset="0"/>
                  <a:cs typeface="Times New Roman" pitchFamily="18" charset="0"/>
                </a:rPr>
                <a:t>i≠r</a:t>
              </a:r>
              <a:endParaRPr lang="en-US" sz="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Rounded Rectangle 301"/>
          <p:cNvSpPr>
            <a:spLocks noChangeArrowheads="1"/>
          </p:cNvSpPr>
          <p:nvPr/>
        </p:nvSpPr>
        <p:spPr bwMode="auto">
          <a:xfrm>
            <a:off x="347240" y="3086100"/>
            <a:ext cx="5824959" cy="419100"/>
          </a:xfrm>
          <a:prstGeom prst="roundRect">
            <a:avLst>
              <a:gd name="adj" fmla="val 16667"/>
            </a:avLst>
          </a:prstGeom>
          <a:solidFill>
            <a:srgbClr val="92D050">
              <a:alpha val="10196"/>
            </a:srgbClr>
          </a:solidFill>
          <a:ln w="95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to efficiently and optimally solve this huge problem?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1524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Dimensional decomposition!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" name="Group 97"/>
          <p:cNvGrpSpPr>
            <a:grpSpLocks/>
          </p:cNvGrpSpPr>
          <p:nvPr/>
        </p:nvGrpSpPr>
        <p:grpSpPr bwMode="auto">
          <a:xfrm>
            <a:off x="2895600" y="2168843"/>
            <a:ext cx="5486400" cy="718045"/>
            <a:chOff x="3124200" y="1553447"/>
            <a:chExt cx="5791200" cy="758677"/>
          </a:xfrm>
        </p:grpSpPr>
        <p:sp>
          <p:nvSpPr>
            <p:cNvPr id="7" name="TextBox 92"/>
            <p:cNvSpPr txBox="1">
              <a:spLocks noChangeArrowheads="1"/>
            </p:cNvSpPr>
            <p:nvPr/>
          </p:nvSpPr>
          <p:spPr bwMode="auto">
            <a:xfrm>
              <a:off x="3124200" y="1824335"/>
              <a:ext cx="5486400" cy="48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en-US" sz="2400" dirty="0" err="1">
                  <a:latin typeface="Times New Roman" pitchFamily="18" charset="0"/>
                  <a:cs typeface="Times New Roman" pitchFamily="18" charset="0"/>
                </a:rPr>
                <a:t>s.t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.  </a:t>
              </a:r>
              <a:r>
                <a:rPr lang="el-GR" sz="2400" dirty="0">
                  <a:latin typeface="Times New Roman" pitchFamily="18" charset="0"/>
                  <a:cs typeface="Times New Roman" pitchFamily="18" charset="0"/>
                </a:rPr>
                <a:t>Ω</a:t>
              </a:r>
              <a:r>
                <a:rPr lang="en-US" sz="2400" i="1" baseline="-25000" dirty="0" err="1">
                  <a:latin typeface="Times New Roman" pitchFamily="18" charset="0"/>
                  <a:cs typeface="Times New Roman" pitchFamily="18" charset="0"/>
                </a:rPr>
                <a:t>ij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l-GR" sz="2400" i="1" dirty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400" i="1" baseline="-25000" dirty="0" err="1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l-GR" sz="2400" i="1" dirty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US" sz="2400" i="1" baseline="-25000" dirty="0">
                  <a:latin typeface="Times New Roman" pitchFamily="18" charset="0"/>
                  <a:cs typeface="Times New Roman" pitchFamily="18" charset="0"/>
                </a:rPr>
                <a:t>j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)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en-US" sz="2400" b="1" dirty="0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276600" y="1553447"/>
              <a:ext cx="5638800" cy="351553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</p:spPr>
        </p:pic>
      </p:grpSp>
      <p:sp>
        <p:nvSpPr>
          <p:cNvPr id="9" name="TextBox 95"/>
          <p:cNvSpPr txBox="1">
            <a:spLocks noChangeArrowheads="1"/>
          </p:cNvSpPr>
          <p:nvPr/>
        </p:nvSpPr>
        <p:spPr bwMode="auto">
          <a:xfrm>
            <a:off x="228600" y="2057400"/>
            <a:ext cx="2438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/>
              <a:t>Problem definition</a:t>
            </a:r>
            <a:r>
              <a:rPr lang="en-US" sz="2000" b="1" dirty="0" smtClean="0"/>
              <a:t>: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2549843"/>
            <a:ext cx="358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(e.g., time-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parametrized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distance constraint)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2397443"/>
            <a:ext cx="4114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(Goal directed navigation of</a:t>
            </a:r>
            <a:b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N </a:t>
            </a:r>
            <a:r>
              <a:rPr lang="en-US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heterogeneous robots)</a:t>
            </a:r>
            <a:endParaRPr lang="en-US" sz="13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8600" y="2061267"/>
            <a:ext cx="8534400" cy="869576"/>
          </a:xfrm>
          <a:prstGeom prst="roundRect">
            <a:avLst/>
          </a:prstGeom>
          <a:solidFill>
            <a:schemeClr val="accent4">
              <a:alpha val="5000"/>
            </a:schemeClr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 bwMode="auto">
          <a:xfrm>
            <a:off x="4440238" y="3092450"/>
            <a:ext cx="665162" cy="374650"/>
          </a:xfrm>
          <a:prstGeom prst="ellipse">
            <a:avLst/>
          </a:prstGeom>
          <a:noFill/>
          <a:ln>
            <a:solidFill>
              <a:srgbClr val="FF00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298"/>
          <p:cNvSpPr txBox="1">
            <a:spLocks noChangeArrowheads="1"/>
          </p:cNvSpPr>
          <p:nvPr/>
        </p:nvSpPr>
        <p:spPr bwMode="auto">
          <a:xfrm>
            <a:off x="304800" y="3141662"/>
            <a:ext cx="2743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 dirty="0" err="1"/>
              <a:t>Subproblem</a:t>
            </a:r>
            <a:r>
              <a:rPr lang="en-US" sz="1000" b="1" dirty="0"/>
              <a:t>: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5505899" y="5606322"/>
            <a:ext cx="320627" cy="215031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636" tIns="36320" rIns="72636" bIns="36320" rtlCol="0" anchor="ctr"/>
          <a:lstStyle/>
          <a:p>
            <a:pPr algn="ctr"/>
            <a:endParaRPr lang="en-US" sz="800"/>
          </a:p>
        </p:txBody>
      </p:sp>
      <p:grpSp>
        <p:nvGrpSpPr>
          <p:cNvPr id="4" name="Group 20"/>
          <p:cNvGrpSpPr/>
          <p:nvPr/>
        </p:nvGrpSpPr>
        <p:grpSpPr>
          <a:xfrm>
            <a:off x="609600" y="5029200"/>
            <a:ext cx="1385913" cy="1320977"/>
            <a:chOff x="152400" y="1397742"/>
            <a:chExt cx="2335213" cy="2212549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2400" y="1616075"/>
              <a:ext cx="2335213" cy="1828800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</p:spPr>
        </p:pic>
        <p:grpSp>
          <p:nvGrpSpPr>
            <p:cNvPr id="6" name="Group 185"/>
            <p:cNvGrpSpPr/>
            <p:nvPr/>
          </p:nvGrpSpPr>
          <p:grpSpPr>
            <a:xfrm>
              <a:off x="411170" y="1397742"/>
              <a:ext cx="2040916" cy="2212549"/>
              <a:chOff x="411170" y="1397742"/>
              <a:chExt cx="2040916" cy="2212549"/>
            </a:xfrm>
          </p:grpSpPr>
          <p:grpSp>
            <p:nvGrpSpPr>
              <p:cNvPr id="13" name="Group 33"/>
              <p:cNvGrpSpPr/>
              <p:nvPr/>
            </p:nvGrpSpPr>
            <p:grpSpPr>
              <a:xfrm>
                <a:off x="411170" y="3233487"/>
                <a:ext cx="2040916" cy="376804"/>
                <a:chOff x="411170" y="3233487"/>
                <a:chExt cx="2040916" cy="376804"/>
              </a:xfrm>
            </p:grpSpPr>
            <p:sp>
              <p:nvSpPr>
                <p:cNvPr id="49" name="Oval 48"/>
                <p:cNvSpPr/>
                <p:nvPr/>
              </p:nvSpPr>
              <p:spPr>
                <a:xfrm>
                  <a:off x="438150" y="3253740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11170" y="3404088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S1</a:t>
                  </a:r>
                  <a:endParaRPr lang="en-US" sz="800" b="1" dirty="0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775284" y="3248179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726828" y="3404086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S2</a:t>
                  </a:r>
                  <a:endParaRPr lang="en-US" sz="800" b="1" dirty="0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1070610" y="324522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1042486" y="3404086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S3</a:t>
                  </a:r>
                  <a:endParaRPr lang="en-US" sz="800" b="1" dirty="0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1497330" y="323379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1515971" y="3404086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S4</a:t>
                  </a:r>
                  <a:endParaRPr lang="en-US" sz="800" b="1" dirty="0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1809750" y="323760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1831628" y="3404086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S5</a:t>
                  </a:r>
                  <a:endParaRPr lang="en-US" sz="800" b="1" dirty="0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2110431" y="3233487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19AC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2147286" y="3404086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S6</a:t>
                  </a:r>
                  <a:endParaRPr lang="en-US" sz="800" b="1" dirty="0"/>
                </a:p>
              </p:txBody>
            </p:sp>
          </p:grpSp>
          <p:grpSp>
            <p:nvGrpSpPr>
              <p:cNvPr id="18" name="Group 34"/>
              <p:cNvGrpSpPr/>
              <p:nvPr/>
            </p:nvGrpSpPr>
            <p:grpSpPr>
              <a:xfrm>
                <a:off x="411170" y="1397742"/>
                <a:ext cx="2001793" cy="342637"/>
                <a:chOff x="411170" y="3063503"/>
                <a:chExt cx="2001793" cy="342637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438150" y="3253740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11170" y="3069178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G1</a:t>
                  </a:r>
                  <a:endParaRPr lang="en-US" sz="800" b="1" dirty="0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775284" y="3248179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720088" y="3069178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G2</a:t>
                  </a:r>
                  <a:endParaRPr lang="en-US" sz="800" b="1" dirty="0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1070610" y="324522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041365" y="3063503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G3</a:t>
                  </a:r>
                  <a:endParaRPr lang="en-US" sz="800" b="1" dirty="0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1497330" y="323379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455930" y="3063503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G4</a:t>
                  </a:r>
                  <a:endParaRPr lang="en-US" sz="800" b="1" dirty="0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1809750" y="3237606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1788947" y="3063503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G5</a:t>
                  </a:r>
                  <a:endParaRPr lang="en-US" sz="800" b="1" dirty="0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110431" y="3233487"/>
                  <a:ext cx="152400" cy="152400"/>
                </a:xfrm>
                <a:prstGeom prst="ellipse">
                  <a:avLst/>
                </a:prstGeom>
                <a:noFill/>
                <a:ln w="158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800"/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2108163" y="3063503"/>
                  <a:ext cx="304800" cy="20620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800" b="1" dirty="0" smtClean="0"/>
                    <a:t>G6</a:t>
                  </a:r>
                  <a:endParaRPr lang="en-US" sz="800" b="1" dirty="0"/>
                </a:p>
              </p:txBody>
            </p:sp>
          </p:grpSp>
        </p:grpSp>
      </p:grpSp>
      <p:sp>
        <p:nvSpPr>
          <p:cNvPr id="21" name="TextBox 20"/>
          <p:cNvSpPr txBox="1"/>
          <p:nvPr/>
        </p:nvSpPr>
        <p:spPr>
          <a:xfrm>
            <a:off x="763176" y="6303240"/>
            <a:ext cx="1124027" cy="242626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pPr algn="ctr"/>
            <a:r>
              <a:rPr lang="en-US" sz="1100" dirty="0" smtClean="0"/>
              <a:t>Iteration (</a:t>
            </a:r>
            <a:r>
              <a:rPr lang="en-US" sz="1100" b="1" i="1" dirty="0" smtClean="0"/>
              <a:t>k</a:t>
            </a:r>
            <a:r>
              <a:rPr lang="en-US" sz="1100" dirty="0" smtClean="0"/>
              <a:t>) =  </a:t>
            </a:r>
            <a:r>
              <a:rPr lang="en-US" sz="1100" b="1" i="1" dirty="0" smtClean="0"/>
              <a:t>0</a:t>
            </a:r>
            <a:endParaRPr lang="en-US" sz="1100" b="1" i="1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46886" y="5145541"/>
            <a:ext cx="1435188" cy="1119272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355548" y="6282134"/>
            <a:ext cx="1405033" cy="411904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pPr algn="ctr"/>
            <a:r>
              <a:rPr lang="en-US" sz="1100" dirty="0" smtClean="0"/>
              <a:t>Iteration (</a:t>
            </a:r>
            <a:r>
              <a:rPr lang="en-US" sz="1100" b="1" i="1" dirty="0" smtClean="0"/>
              <a:t>k</a:t>
            </a:r>
            <a:r>
              <a:rPr lang="en-US" sz="1100" dirty="0" smtClean="0"/>
              <a:t>) = </a:t>
            </a:r>
            <a:r>
              <a:rPr lang="en-US" sz="1100" b="1" i="1" dirty="0" smtClean="0"/>
              <a:t>1</a:t>
            </a:r>
          </a:p>
          <a:p>
            <a:pPr algn="ctr"/>
            <a:r>
              <a:rPr lang="en-US" sz="1100" dirty="0" smtClean="0"/>
              <a:t>Planning robot (</a:t>
            </a:r>
            <a:r>
              <a:rPr lang="en-US" sz="1100" b="1" i="1" dirty="0" smtClean="0"/>
              <a:t>r</a:t>
            </a:r>
            <a:r>
              <a:rPr lang="en-US" sz="1100" dirty="0" smtClean="0"/>
              <a:t>)</a:t>
            </a:r>
            <a:r>
              <a:rPr lang="en-US" sz="1100" b="1" i="1" dirty="0" smtClean="0"/>
              <a:t> = 1</a:t>
            </a:r>
            <a:endParaRPr lang="en-US" sz="1100" b="1" i="1" dirty="0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00233" y="5160899"/>
            <a:ext cx="1422784" cy="110587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965388" y="6280034"/>
            <a:ext cx="1444812" cy="411904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pPr algn="ctr"/>
            <a:r>
              <a:rPr lang="en-US" sz="1100" dirty="0" smtClean="0"/>
              <a:t>Iteration (</a:t>
            </a:r>
            <a:r>
              <a:rPr lang="en-US" sz="1100" b="1" i="1" dirty="0" smtClean="0"/>
              <a:t>k</a:t>
            </a:r>
            <a:r>
              <a:rPr lang="en-US" sz="1100" dirty="0" smtClean="0"/>
              <a:t>) = </a:t>
            </a:r>
            <a:r>
              <a:rPr lang="en-US" sz="1100" b="1" i="1" dirty="0" smtClean="0"/>
              <a:t>2</a:t>
            </a:r>
          </a:p>
          <a:p>
            <a:pPr algn="ctr"/>
            <a:r>
              <a:rPr lang="en-US" sz="1100" dirty="0" smtClean="0"/>
              <a:t>Planning robot (</a:t>
            </a:r>
            <a:r>
              <a:rPr lang="en-US" sz="1100" b="1" i="1" dirty="0" smtClean="0"/>
              <a:t>r</a:t>
            </a:r>
            <a:r>
              <a:rPr lang="en-US" sz="1100" dirty="0" smtClean="0"/>
              <a:t>)</a:t>
            </a:r>
            <a:r>
              <a:rPr lang="en-US" sz="1100" b="1" i="1" dirty="0" smtClean="0"/>
              <a:t> = 2</a:t>
            </a:r>
            <a:endParaRPr lang="en-US" sz="11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5486400" y="5510807"/>
            <a:ext cx="439230" cy="319571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. . .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63211" y="5126061"/>
            <a:ext cx="1450457" cy="1156074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867400" y="6268372"/>
            <a:ext cx="1600200" cy="581181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pPr algn="ctr"/>
            <a:r>
              <a:rPr lang="en-US" sz="1100" dirty="0" smtClean="0"/>
              <a:t>Iteration (</a:t>
            </a:r>
            <a:r>
              <a:rPr lang="en-US" sz="1100" b="1" i="1" dirty="0" smtClean="0"/>
              <a:t>k</a:t>
            </a:r>
            <a:r>
              <a:rPr lang="en-US" sz="1100" dirty="0" smtClean="0"/>
              <a:t>) = </a:t>
            </a:r>
            <a:r>
              <a:rPr lang="en-US" sz="1100" b="1" i="1" dirty="0" smtClean="0"/>
              <a:t>12</a:t>
            </a:r>
          </a:p>
          <a:p>
            <a:pPr algn="ctr"/>
            <a:r>
              <a:rPr lang="en-US" sz="1100" b="1" i="1" dirty="0"/>
              <a:t> </a:t>
            </a:r>
            <a:r>
              <a:rPr lang="en-US" sz="1100" dirty="0" smtClean="0"/>
              <a:t>Final  converged solution</a:t>
            </a:r>
            <a:br>
              <a:rPr lang="en-US" sz="1100" dirty="0" smtClean="0"/>
            </a:br>
            <a:r>
              <a:rPr lang="en-US" sz="1100" dirty="0" smtClean="0"/>
              <a:t>satisfying constraints</a:t>
            </a:r>
            <a:endParaRPr lang="en-US" sz="1100" dirty="0"/>
          </a:p>
        </p:txBody>
      </p:sp>
      <p:sp>
        <p:nvSpPr>
          <p:cNvPr id="29" name="Freeform 28"/>
          <p:cNvSpPr/>
          <p:nvPr/>
        </p:nvSpPr>
        <p:spPr>
          <a:xfrm>
            <a:off x="2500500" y="6158346"/>
            <a:ext cx="150677" cy="277528"/>
          </a:xfrm>
          <a:custGeom>
            <a:avLst/>
            <a:gdLst>
              <a:gd name="connsiteX0" fmla="*/ 331077 w 1182415"/>
              <a:gd name="connsiteY0" fmla="*/ 0 h 1513489"/>
              <a:gd name="connsiteX1" fmla="*/ 141890 w 1182415"/>
              <a:gd name="connsiteY1" fmla="*/ 977462 h 1513489"/>
              <a:gd name="connsiteX2" fmla="*/ 1182415 w 1182415"/>
              <a:gd name="connsiteY2" fmla="*/ 1513489 h 151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415" h="1513489">
                <a:moveTo>
                  <a:pt x="331077" y="0"/>
                </a:moveTo>
                <a:cubicBezTo>
                  <a:pt x="165538" y="362607"/>
                  <a:pt x="0" y="725214"/>
                  <a:pt x="141890" y="977462"/>
                </a:cubicBezTo>
                <a:cubicBezTo>
                  <a:pt x="283780" y="1229710"/>
                  <a:pt x="733097" y="1371599"/>
                  <a:pt x="1182415" y="1513489"/>
                </a:cubicBezTo>
              </a:path>
            </a:pathLst>
          </a:custGeom>
          <a:ln w="12700">
            <a:solidFill>
              <a:schemeClr val="accent2">
                <a:lumMod val="60000"/>
                <a:lumOff val="40000"/>
                <a:alpha val="62000"/>
              </a:schemeClr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636" tIns="36320" rIns="72636" bIns="36320" rtlCol="0" anchor="ctr"/>
          <a:lstStyle/>
          <a:p>
            <a:pPr algn="ctr"/>
            <a:endParaRPr lang="en-US" sz="800"/>
          </a:p>
        </p:txBody>
      </p:sp>
      <p:sp>
        <p:nvSpPr>
          <p:cNvPr id="30" name="Freeform 29"/>
          <p:cNvSpPr/>
          <p:nvPr/>
        </p:nvSpPr>
        <p:spPr>
          <a:xfrm rot="1080197">
            <a:off x="4315140" y="6068859"/>
            <a:ext cx="104133" cy="277528"/>
          </a:xfrm>
          <a:custGeom>
            <a:avLst/>
            <a:gdLst>
              <a:gd name="connsiteX0" fmla="*/ 331077 w 1182415"/>
              <a:gd name="connsiteY0" fmla="*/ 0 h 1513489"/>
              <a:gd name="connsiteX1" fmla="*/ 141890 w 1182415"/>
              <a:gd name="connsiteY1" fmla="*/ 977462 h 1513489"/>
              <a:gd name="connsiteX2" fmla="*/ 1182415 w 1182415"/>
              <a:gd name="connsiteY2" fmla="*/ 1513489 h 151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415" h="1513489">
                <a:moveTo>
                  <a:pt x="331077" y="0"/>
                </a:moveTo>
                <a:cubicBezTo>
                  <a:pt x="165538" y="362607"/>
                  <a:pt x="0" y="725214"/>
                  <a:pt x="141890" y="977462"/>
                </a:cubicBezTo>
                <a:cubicBezTo>
                  <a:pt x="283780" y="1229710"/>
                  <a:pt x="733097" y="1371599"/>
                  <a:pt x="1182415" y="1513489"/>
                </a:cubicBezTo>
              </a:path>
            </a:pathLst>
          </a:custGeom>
          <a:ln w="12700">
            <a:solidFill>
              <a:schemeClr val="accent2">
                <a:lumMod val="60000"/>
                <a:lumOff val="40000"/>
                <a:alpha val="62000"/>
              </a:schemeClr>
            </a:solidFill>
            <a:head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636" tIns="36320" rIns="72636" bIns="36320" rtlCol="0" anchor="ctr"/>
          <a:lstStyle/>
          <a:p>
            <a:pPr algn="ctr"/>
            <a:endParaRPr lang="en-US" sz="800"/>
          </a:p>
        </p:txBody>
      </p:sp>
      <p:sp>
        <p:nvSpPr>
          <p:cNvPr id="31" name="Right Arrow 30"/>
          <p:cNvSpPr/>
          <p:nvPr/>
        </p:nvSpPr>
        <p:spPr>
          <a:xfrm>
            <a:off x="2114231" y="5606322"/>
            <a:ext cx="152679" cy="215031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636" tIns="36320" rIns="72636" bIns="36320" rtlCol="0" anchor="ctr"/>
          <a:lstStyle/>
          <a:p>
            <a:pPr algn="ctr"/>
            <a:endParaRPr lang="en-US" sz="800"/>
          </a:p>
        </p:txBody>
      </p:sp>
      <p:sp>
        <p:nvSpPr>
          <p:cNvPr id="32" name="Right Arrow 31"/>
          <p:cNvSpPr/>
          <p:nvPr/>
        </p:nvSpPr>
        <p:spPr>
          <a:xfrm>
            <a:off x="3763898" y="5589278"/>
            <a:ext cx="152679" cy="215031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636" tIns="36320" rIns="72636" bIns="36320" rtlCol="0" anchor="ctr"/>
          <a:lstStyle/>
          <a:p>
            <a:pPr algn="ctr"/>
            <a:endParaRPr lang="en-US" sz="800"/>
          </a:p>
        </p:txBody>
      </p:sp>
      <p:sp>
        <p:nvSpPr>
          <p:cNvPr id="61" name="TextBox 60"/>
          <p:cNvSpPr txBox="1"/>
          <p:nvPr/>
        </p:nvSpPr>
        <p:spPr>
          <a:xfrm>
            <a:off x="381000" y="4420952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Six robots </a:t>
            </a:r>
            <a:r>
              <a:rPr lang="en-US" sz="1600" dirty="0" smtClean="0"/>
              <a:t>planning iteratively to satisfy </a:t>
            </a:r>
            <a:r>
              <a:rPr lang="en-US" sz="1600" b="1" dirty="0" smtClean="0"/>
              <a:t>rendezvous constraints </a:t>
            </a:r>
            <a:r>
              <a:rPr lang="en-US" sz="1600" dirty="0" smtClean="0"/>
              <a:t>in an </a:t>
            </a:r>
            <a:r>
              <a:rPr lang="en-US" sz="1600" b="1" dirty="0" smtClean="0"/>
              <a:t>empty environment</a:t>
            </a:r>
            <a:r>
              <a:rPr lang="en-US" sz="1600" dirty="0" smtClean="0"/>
              <a:t>: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533400" y="36576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How to increase the </a:t>
            </a:r>
            <a:r>
              <a:rPr lang="en-US" sz="1600" b="1" i="1" dirty="0" smtClean="0"/>
              <a:t>weight vector </a:t>
            </a:r>
            <a:r>
              <a:rPr lang="en-US" sz="1600" dirty="0" smtClean="0"/>
              <a:t>so as to guarantee</a:t>
            </a:r>
            <a:br>
              <a:rPr lang="en-US" sz="1600" dirty="0" smtClean="0"/>
            </a:br>
            <a:r>
              <a:rPr lang="en-US" sz="1600" dirty="0" err="1" smtClean="0"/>
              <a:t>i</a:t>
            </a:r>
            <a:r>
              <a:rPr lang="en-US" sz="1600" dirty="0" smtClean="0"/>
              <a:t>. convergence, ii. optimality?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6248400" y="3633978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Separable optimal flow: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94784" y="3938778"/>
            <a:ext cx="274921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" name="TextBox 66"/>
          <p:cNvSpPr txBox="1"/>
          <p:nvPr/>
        </p:nvSpPr>
        <p:spPr>
          <a:xfrm>
            <a:off x="6248400" y="4286024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Ascent direction:</a:t>
            </a: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00800" y="4548378"/>
            <a:ext cx="2247900" cy="404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Rounded Rectangle 68"/>
          <p:cNvSpPr/>
          <p:nvPr/>
        </p:nvSpPr>
        <p:spPr>
          <a:xfrm>
            <a:off x="6270171" y="3672840"/>
            <a:ext cx="2873829" cy="1280160"/>
          </a:xfrm>
          <a:prstGeom prst="roundRect">
            <a:avLst>
              <a:gd name="adj" fmla="val 9155"/>
            </a:avLst>
          </a:prstGeom>
          <a:solidFill>
            <a:schemeClr val="accent1">
              <a:alpha val="8000"/>
            </a:schemeClr>
          </a:solidFill>
          <a:ln>
            <a:solidFill>
              <a:schemeClr val="accent1">
                <a:shade val="50000"/>
                <a:alpha val="2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eft Arrow 69"/>
          <p:cNvSpPr/>
          <p:nvPr/>
        </p:nvSpPr>
        <p:spPr>
          <a:xfrm>
            <a:off x="6248400" y="32004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629400" y="30480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Solved using discrete graph search for </a:t>
            </a:r>
            <a:r>
              <a:rPr lang="en-US" sz="1600" b="1" i="1" dirty="0" err="1" smtClean="0">
                <a:solidFill>
                  <a:srgbClr val="C00000"/>
                </a:solidFill>
              </a:rPr>
              <a:t>i</a:t>
            </a:r>
            <a:r>
              <a:rPr lang="en-US" sz="1600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</a:rPr>
              <a:t> robot.</a:t>
            </a:r>
            <a:endParaRPr lang="en-US" sz="1600" b="1" dirty="0">
              <a:solidFill>
                <a:srgbClr val="C00000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7696200" y="5334000"/>
            <a:ext cx="1676400" cy="609600"/>
            <a:chOff x="6477000" y="3200400"/>
            <a:chExt cx="1676400" cy="609600"/>
          </a:xfrm>
        </p:grpSpPr>
        <p:sp>
          <p:nvSpPr>
            <p:cNvPr id="73" name="Right Arrow 72">
              <a:hlinkClick r:id="rId15" action="ppaction://hlinksldjump"/>
            </p:cNvPr>
            <p:cNvSpPr/>
            <p:nvPr/>
          </p:nvSpPr>
          <p:spPr>
            <a:xfrm>
              <a:off x="6477000" y="3200400"/>
              <a:ext cx="1371600" cy="609600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553200" y="3352800"/>
              <a:ext cx="16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hlinkClick r:id="rId16" action="ppaction://hlinksldjump"/>
                </a:rPr>
                <a:t>jump to slide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543800" y="4953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More details if time permits</a:t>
            </a:r>
            <a:endParaRPr lang="en-US" sz="1400" b="1" dirty="0"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45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7" grpId="0" animBg="1"/>
      <p:bldP spid="9" grpId="0"/>
      <p:bldP spid="10" grpId="0"/>
      <p:bldP spid="11" grpId="0"/>
      <p:bldP spid="12" grpId="0" animBg="1"/>
      <p:bldP spid="15" grpId="0" animBg="1"/>
      <p:bldP spid="16" grpId="0"/>
      <p:bldP spid="19" grpId="0" animBg="1"/>
      <p:bldP spid="21" grpId="0"/>
      <p:bldP spid="23" grpId="0"/>
      <p:bldP spid="25" grpId="0"/>
      <p:bldP spid="26" grpId="0"/>
      <p:bldP spid="28" grpId="0"/>
      <p:bldP spid="29" grpId="0" animBg="1"/>
      <p:bldP spid="30" grpId="0" animBg="1"/>
      <p:bldP spid="31" grpId="0" animBg="1"/>
      <p:bldP spid="32" grpId="0" animBg="1"/>
      <p:bldP spid="61" grpId="0"/>
      <p:bldP spid="64" grpId="0"/>
      <p:bldP spid="65" grpId="0"/>
      <p:bldP spid="67" grpId="0"/>
      <p:bldP spid="69" grpId="0" animBg="1"/>
      <p:bldP spid="70" grpId="0" animBg="1"/>
      <p:bldP spid="71" grpId="0"/>
      <p:bldP spid="7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complexity - </a:t>
            </a:r>
            <a:r>
              <a:rPr lang="en-US" b="1" i="1" dirty="0" smtClean="0"/>
              <a:t>Tasks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Bhattacharya, </a:t>
            </a:r>
            <a:r>
              <a:rPr lang="en-US" sz="2800" dirty="0" err="1" smtClean="0"/>
              <a:t>Likhachev</a:t>
            </a:r>
            <a:r>
              <a:rPr lang="en-US" sz="2800" dirty="0" smtClean="0"/>
              <a:t>, Kumar</a:t>
            </a:r>
          </a:p>
          <a:p>
            <a:pPr algn="ctr"/>
            <a:r>
              <a:rPr lang="en-US" sz="2000" dirty="0" smtClean="0"/>
              <a:t>International Conference on Robotics and Automation </a:t>
            </a:r>
            <a:r>
              <a:rPr lang="en-US" sz="2000" b="1" dirty="0" smtClean="0"/>
              <a:t>(ICRA 2010)</a:t>
            </a:r>
            <a:endParaRPr lang="en-US" sz="2000" i="1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6638" r="13310"/>
          <a:stretch>
            <a:fillRect/>
          </a:stretch>
        </p:blipFill>
        <p:spPr bwMode="auto">
          <a:xfrm>
            <a:off x="5181600" y="2133600"/>
            <a:ext cx="3710176" cy="40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743200"/>
            <a:ext cx="2295054" cy="2362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2362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Introduce the notion of </a:t>
            </a:r>
            <a:r>
              <a:rPr lang="en-US" b="1" i="1" dirty="0" smtClean="0"/>
              <a:t>task graph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54102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Modified graph to search in:</a:t>
            </a:r>
          </a:p>
          <a:p>
            <a:pPr marL="517525"/>
            <a:r>
              <a:rPr lang="en-US" sz="2400" b="1" i="1" dirty="0" smtClean="0"/>
              <a:t>Product</a:t>
            </a:r>
            <a:r>
              <a:rPr lang="en-US" sz="2400" dirty="0" smtClean="0"/>
              <a:t> of configuration space </a:t>
            </a:r>
            <a:r>
              <a:rPr lang="en-US" sz="2400" b="1" i="1" dirty="0" err="1" smtClean="0"/>
              <a:t>discretization</a:t>
            </a:r>
            <a:r>
              <a:rPr lang="en-US" sz="2400" b="1" i="1" dirty="0" smtClean="0"/>
              <a:t> graph </a:t>
            </a:r>
            <a:r>
              <a:rPr lang="en-US" sz="2400" dirty="0" smtClean="0"/>
              <a:t>&amp; the </a:t>
            </a:r>
            <a:r>
              <a:rPr lang="en-US" sz="2400" b="1" i="1" dirty="0" smtClean="0"/>
              <a:t>task graph</a:t>
            </a:r>
            <a:endParaRPr lang="en-US" sz="2400" b="1" i="1" dirty="0"/>
          </a:p>
        </p:txBody>
      </p:sp>
      <p:sp>
        <p:nvSpPr>
          <p:cNvPr id="10" name="Oval 9"/>
          <p:cNvSpPr/>
          <p:nvPr/>
        </p:nvSpPr>
        <p:spPr>
          <a:xfrm>
            <a:off x="6477000" y="3429000"/>
            <a:ext cx="533400" cy="457200"/>
          </a:xfrm>
          <a:prstGeom prst="ellipse">
            <a:avLst/>
          </a:prstGeom>
          <a:solidFill>
            <a:srgbClr val="FFFF00">
              <a:alpha val="28000"/>
            </a:srgbClr>
          </a:solidFill>
          <a:ln>
            <a:solidFill>
              <a:srgbClr val="FFC000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46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47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09601"/>
            <a:ext cx="8153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Future directions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investigate the conditions under which “separable optimal flow” and “ascent direction” are guaranteed to exist.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43400" y="2667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20C0"/>
                </a:solidFill>
              </a:rPr>
              <a:t>(proposed future direction)</a:t>
            </a:r>
            <a:endParaRPr lang="en-US" b="1" i="1" dirty="0">
              <a:solidFill>
                <a:srgbClr val="002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48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344488" indent="-344488"/>
            <a:r>
              <a:rPr lang="en-US" b="1" dirty="0" smtClean="0"/>
              <a:t>Until September/October’11:</a:t>
            </a:r>
          </a:p>
          <a:p>
            <a:pPr marL="620713" indent="-276225">
              <a:buFont typeface="+mj-lt"/>
              <a:buAutoNum type="arabicPeriod"/>
            </a:pPr>
            <a:r>
              <a:rPr lang="en-US" dirty="0" smtClean="0"/>
              <a:t>Re-writing of the chi-</a:t>
            </a:r>
            <a:r>
              <a:rPr lang="en-US" dirty="0" err="1" smtClean="0"/>
              <a:t>homotopy</a:t>
            </a:r>
            <a:r>
              <a:rPr lang="en-US" dirty="0" smtClean="0"/>
              <a:t> in terms of homology and co-homology.</a:t>
            </a:r>
          </a:p>
          <a:p>
            <a:pPr marL="620713" indent="-276225">
              <a:buFont typeface="+mj-lt"/>
              <a:buAutoNum type="arabicPeriod"/>
            </a:pPr>
            <a:r>
              <a:rPr lang="en-US" dirty="0" smtClean="0"/>
              <a:t>How to find coordinate chart on metric spaces such that it’s natural embedding in Euclidean plane maps geodesics to straight lines.</a:t>
            </a:r>
            <a:br>
              <a:rPr lang="en-US" dirty="0" smtClean="0"/>
            </a:br>
            <a:endParaRPr lang="en-US" dirty="0" smtClean="0"/>
          </a:p>
          <a:p>
            <a:pPr marL="344488" indent="-344488"/>
            <a:r>
              <a:rPr lang="en-US" b="1" dirty="0" smtClean="0"/>
              <a:t>October’11 – January’12:</a:t>
            </a:r>
          </a:p>
          <a:p>
            <a:pPr marL="620713" indent="-276225">
              <a:buFont typeface="+mj-lt"/>
              <a:buAutoNum type="arabicPeriod"/>
            </a:pPr>
            <a:r>
              <a:rPr lang="en-US" dirty="0" smtClean="0"/>
              <a:t>Investigation of conditions for existence of “separable optimal flow” and “ascent direction”.</a:t>
            </a:r>
          </a:p>
          <a:p>
            <a:pPr marL="620713" indent="-276225">
              <a:buFont typeface="+mj-lt"/>
              <a:buAutoNum type="arabicPeriod"/>
            </a:pPr>
            <a:r>
              <a:rPr lang="en-US" dirty="0" smtClean="0"/>
              <a:t>Finding generalized </a:t>
            </a:r>
            <a:r>
              <a:rPr lang="en-US" dirty="0" err="1" smtClean="0"/>
              <a:t>centroid</a:t>
            </a:r>
            <a:r>
              <a:rPr lang="en-US" dirty="0" smtClean="0"/>
              <a:t> of non-convex regions</a:t>
            </a:r>
          </a:p>
          <a:p>
            <a:pPr marL="344488" indent="-344488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49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57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Search-based Path Planning with</a:t>
            </a:r>
            <a:br>
              <a:rPr lang="en-US" sz="4000" b="1" dirty="0" smtClean="0"/>
            </a:br>
            <a:r>
              <a:rPr lang="en-US" sz="4000" b="1" dirty="0" err="1" smtClean="0"/>
              <a:t>Homotopy</a:t>
            </a:r>
            <a:r>
              <a:rPr lang="en-US" sz="4000" b="1" dirty="0" smtClean="0"/>
              <a:t> Class Constraints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37238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The 2-dimensional case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33528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Bhattacharya, Kumar, </a:t>
            </a:r>
            <a:r>
              <a:rPr lang="en-US" sz="2800" dirty="0" err="1" smtClean="0"/>
              <a:t>Likhachev</a:t>
            </a:r>
            <a:endParaRPr lang="en-US" sz="2800" dirty="0" smtClean="0"/>
          </a:p>
          <a:p>
            <a:pPr algn="ctr"/>
            <a:r>
              <a:rPr lang="en-US" sz="2000" dirty="0" smtClean="0"/>
              <a:t>The Twenty-Fourth AAAI Conference on Artificial Intelligence</a:t>
            </a:r>
            <a:r>
              <a:rPr lang="en-US" sz="2000" b="1" dirty="0" smtClean="0"/>
              <a:t> (AAAI 2010)</a:t>
            </a: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34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Acknowledgements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4290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Thank you!</a:t>
            </a:r>
          </a:p>
          <a:p>
            <a:pPr algn="ctr"/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Questions?</a:t>
            </a: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262497"/>
            <a:ext cx="777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Codes available at</a:t>
            </a:r>
          </a:p>
          <a:p>
            <a:pPr algn="ctr"/>
            <a:r>
              <a:rPr lang="en-US" b="1" u="sng" dirty="0" smtClean="0">
                <a:solidFill>
                  <a:srgbClr val="002060"/>
                </a:solidFill>
              </a:rPr>
              <a:t>http://fling.seas.upenn.edu/~subhrabh/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056382"/>
            <a:ext cx="77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344488"/>
            <a:r>
              <a:rPr lang="en-US" sz="3200" dirty="0" smtClean="0"/>
              <a:t>I would like to thank my advisors, my committee members and colleagues in the GRASP lab.</a:t>
            </a:r>
            <a:endParaRPr lang="en-US" sz="3200" dirty="0" smtClean="0"/>
          </a:p>
          <a:p>
            <a:pPr marL="344488" indent="-344488"/>
            <a:r>
              <a:rPr lang="en-US" sz="3200" dirty="0" smtClean="0"/>
              <a:t>Also, I would like to acknowledge </a:t>
            </a:r>
            <a:r>
              <a:rPr lang="en-US" sz="3200" dirty="0" smtClean="0"/>
              <a:t>support </a:t>
            </a:r>
            <a:r>
              <a:rPr lang="en-US" sz="3200" dirty="0" smtClean="0"/>
              <a:t>of ONR</a:t>
            </a:r>
            <a:r>
              <a:rPr lang="en-US" sz="3200" dirty="0" smtClean="0"/>
              <a:t>, NSF, ARO, ARL</a:t>
            </a:r>
            <a:endParaRPr lang="en-US" sz="3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50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3962400" y="3733800"/>
            <a:ext cx="1295400" cy="838200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51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(Non-Euclidean Cost function)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33055"/>
            <a:ext cx="4419600" cy="51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875800"/>
            <a:ext cx="4419600" cy="49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52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Results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(Planning with additional coordinates)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11430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Planning in </a:t>
            </a:r>
            <a:r>
              <a:rPr lang="en-US" sz="2800" i="1" dirty="0" smtClean="0"/>
              <a:t>X-Y-Time</a:t>
            </a:r>
            <a:endParaRPr lang="en-US" sz="2800" i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914525"/>
            <a:ext cx="491060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20968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in dynamic environment </a:t>
            </a:r>
            <a:r>
              <a:rPr lang="en-US" b="1" i="1" dirty="0" smtClean="0"/>
              <a:t>without</a:t>
            </a:r>
            <a:r>
              <a:rPr lang="en-US" dirty="0" smtClean="0"/>
              <a:t> </a:t>
            </a:r>
            <a:r>
              <a:rPr lang="en-US" dirty="0" err="1" smtClean="0"/>
              <a:t>homotopy</a:t>
            </a:r>
            <a:r>
              <a:rPr lang="en-US" dirty="0" smtClean="0"/>
              <a:t> class constraint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2666" y="4038601"/>
            <a:ext cx="513653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1000" y="40018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Planning in dynamic environment </a:t>
            </a:r>
            <a:r>
              <a:rPr lang="en-US" b="1" i="1" dirty="0" smtClean="0"/>
              <a:t>with </a:t>
            </a:r>
            <a:r>
              <a:rPr lang="en-US" dirty="0" smtClean="0"/>
              <a:t>a </a:t>
            </a:r>
            <a:r>
              <a:rPr lang="en-US" dirty="0" err="1" smtClean="0"/>
              <a:t>homotopy</a:t>
            </a:r>
            <a:r>
              <a:rPr lang="en-US" dirty="0" smtClean="0"/>
              <a:t> class blocked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5181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Homotopy</a:t>
            </a:r>
            <a:r>
              <a:rPr lang="en-US" dirty="0" smtClean="0"/>
              <a:t> classes defined by taking projection on </a:t>
            </a:r>
            <a:r>
              <a:rPr lang="en-US" i="1" dirty="0" smtClean="0"/>
              <a:t>X-Y</a:t>
            </a:r>
            <a:r>
              <a:rPr lang="en-US" dirty="0" smtClean="0"/>
              <a:t> plane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53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Box 142"/>
          <p:cNvSpPr txBox="1"/>
          <p:nvPr/>
        </p:nvSpPr>
        <p:spPr>
          <a:xfrm>
            <a:off x="457200" y="76200"/>
            <a:ext cx="2288322" cy="381126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2000" b="1" dirty="0" smtClean="0"/>
              <a:t>Definitions</a:t>
            </a:r>
            <a:endParaRPr lang="en-US" sz="2000" b="1" dirty="0"/>
          </a:p>
        </p:txBody>
      </p:sp>
      <p:grpSp>
        <p:nvGrpSpPr>
          <p:cNvPr id="144" name="Group 143"/>
          <p:cNvGrpSpPr/>
          <p:nvPr/>
        </p:nvGrpSpPr>
        <p:grpSpPr>
          <a:xfrm>
            <a:off x="4993912" y="457200"/>
            <a:ext cx="3809044" cy="438153"/>
            <a:chOff x="609600" y="4013536"/>
            <a:chExt cx="8991600" cy="1028142"/>
          </a:xfrm>
        </p:grpSpPr>
        <p:pic>
          <p:nvPicPr>
            <p:cNvPr id="14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4267200"/>
              <a:ext cx="3200400" cy="576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9262" y="4191000"/>
              <a:ext cx="5449538" cy="850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7" name="TextBox 146"/>
            <p:cNvSpPr txBox="1"/>
            <p:nvPr/>
          </p:nvSpPr>
          <p:spPr>
            <a:xfrm>
              <a:off x="3657599" y="4013536"/>
              <a:ext cx="381000" cy="866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</a:t>
              </a:r>
              <a:endParaRPr lang="en-US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9220200" y="4013536"/>
              <a:ext cx="381000" cy="866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]</a:t>
              </a:r>
              <a:endParaRPr lang="en-US" dirty="0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5008725" y="838201"/>
            <a:ext cx="3982875" cy="457202"/>
            <a:chOff x="656463" y="5234518"/>
            <a:chExt cx="9401937" cy="1072842"/>
          </a:xfrm>
        </p:grpSpPr>
        <p:pic>
          <p:nvPicPr>
            <p:cNvPr id="15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6463" y="5525738"/>
              <a:ext cx="3610737" cy="49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6" name="TextBox 155"/>
            <p:cNvSpPr txBox="1"/>
            <p:nvPr/>
          </p:nvSpPr>
          <p:spPr>
            <a:xfrm>
              <a:off x="4114804" y="5234520"/>
              <a:ext cx="380999" cy="87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</a:t>
              </a:r>
              <a:endParaRPr lang="en-US" dirty="0"/>
            </a:p>
          </p:txBody>
        </p:sp>
        <p:pic>
          <p:nvPicPr>
            <p:cNvPr id="157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5800" y="5486400"/>
              <a:ext cx="5412391" cy="820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8" name="TextBox 157"/>
            <p:cNvSpPr txBox="1"/>
            <p:nvPr/>
          </p:nvSpPr>
          <p:spPr>
            <a:xfrm>
              <a:off x="9677401" y="5234518"/>
              <a:ext cx="380999" cy="8710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]</a:t>
              </a:r>
              <a:endParaRPr lang="en-US" dirty="0"/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557486" y="1524000"/>
            <a:ext cx="7900713" cy="258015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200" dirty="0" smtClean="0"/>
              <a:t>For a small 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200" dirty="0" smtClean="0">
                <a:latin typeface="Arial"/>
                <a:cs typeface="Arial"/>
              </a:rPr>
              <a:t>,,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dirty="0" smtClean="0">
                <a:latin typeface="Arial"/>
                <a:cs typeface="Arial"/>
              </a:rPr>
              <a:t> is a </a:t>
            </a:r>
            <a:r>
              <a:rPr lang="en-US" sz="1200" b="1" i="1" dirty="0" smtClean="0">
                <a:latin typeface="Arial"/>
                <a:cs typeface="Arial"/>
              </a:rPr>
              <a:t>Separable Optimal Flow Direction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for         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iff</a:t>
            </a:r>
            <a:r>
              <a:rPr lang="en-US" sz="1200" dirty="0" smtClean="0">
                <a:latin typeface="Arial"/>
                <a:cs typeface="Arial"/>
              </a:rPr>
              <a:t>:</a:t>
            </a:r>
            <a:endParaRPr lang="en-US" sz="1200" dirty="0"/>
          </a:p>
        </p:txBody>
      </p:sp>
      <p:pic>
        <p:nvPicPr>
          <p:cNvPr id="16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67494" y="1580271"/>
            <a:ext cx="156506" cy="17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2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1524000"/>
            <a:ext cx="231560" cy="20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2" name="Group 191"/>
          <p:cNvGrpSpPr/>
          <p:nvPr/>
        </p:nvGrpSpPr>
        <p:grpSpPr>
          <a:xfrm>
            <a:off x="604507" y="1845123"/>
            <a:ext cx="5110495" cy="696328"/>
            <a:chOff x="761109" y="2073720"/>
            <a:chExt cx="3201161" cy="436172"/>
          </a:xfrm>
        </p:grpSpPr>
        <p:pic>
          <p:nvPicPr>
            <p:cNvPr id="163" name="Picture 1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84814" y="2073720"/>
              <a:ext cx="1291096" cy="121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4" name="Picture 1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50919" y="2073720"/>
              <a:ext cx="1911351" cy="1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5" name="Picture 1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61109" y="2382675"/>
              <a:ext cx="1769234" cy="127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6" name="Picture 1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08902" y="2206392"/>
              <a:ext cx="1338368" cy="182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91" name="Group 190"/>
          <p:cNvGrpSpPr/>
          <p:nvPr/>
        </p:nvGrpSpPr>
        <p:grpSpPr>
          <a:xfrm>
            <a:off x="615000" y="547118"/>
            <a:ext cx="3804601" cy="853896"/>
            <a:chOff x="615046" y="547118"/>
            <a:chExt cx="2644727" cy="593577"/>
          </a:xfrm>
        </p:grpSpPr>
        <p:grpSp>
          <p:nvGrpSpPr>
            <p:cNvPr id="149" name="Group 148"/>
            <p:cNvGrpSpPr/>
            <p:nvPr/>
          </p:nvGrpSpPr>
          <p:grpSpPr>
            <a:xfrm>
              <a:off x="658312" y="547118"/>
              <a:ext cx="867154" cy="276999"/>
              <a:chOff x="762000" y="3424535"/>
              <a:chExt cx="2743200" cy="871057"/>
            </a:xfrm>
          </p:grpSpPr>
          <p:pic>
            <p:nvPicPr>
              <p:cNvPr id="150" name="Picture 4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62000" y="3429000"/>
                <a:ext cx="642733" cy="3984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1" name="TextBox 150"/>
              <p:cNvSpPr txBox="1"/>
              <p:nvPr/>
            </p:nvSpPr>
            <p:spPr>
              <a:xfrm>
                <a:off x="1295399" y="3424535"/>
                <a:ext cx="304802" cy="871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=</a:t>
                </a:r>
                <a:endParaRPr lang="en-US" sz="1200" dirty="0"/>
              </a:p>
            </p:txBody>
          </p:sp>
          <p:pic>
            <p:nvPicPr>
              <p:cNvPr id="152" name="Picture 5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627632" y="3454146"/>
                <a:ext cx="1877568" cy="4320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53" name="Picture 6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47955" y="681847"/>
              <a:ext cx="2611818" cy="156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9" name="Picture 9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24798" y="820552"/>
              <a:ext cx="2158249" cy="140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7" name="TextBox 166"/>
            <p:cNvSpPr txBox="1"/>
            <p:nvPr/>
          </p:nvSpPr>
          <p:spPr>
            <a:xfrm>
              <a:off x="615046" y="961339"/>
              <a:ext cx="2432848" cy="179356"/>
            </a:xfrm>
            <a:prstGeom prst="rect">
              <a:avLst/>
            </a:prstGeom>
            <a:noFill/>
          </p:spPr>
          <p:txBody>
            <a:bodyPr wrap="square" lIns="72636" tIns="36320" rIns="72636" bIns="36320" rtlCol="0">
              <a:spAutoFit/>
            </a:bodyPr>
            <a:lstStyle/>
            <a:p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1200" dirty="0" smtClean="0"/>
                <a:t> and 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US" sz="1200" dirty="0" smtClean="0"/>
                <a:t> are vectors with 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N(N-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1200" i="1" dirty="0" smtClean="0">
                  <a:latin typeface="Times New Roman" pitchFamily="18" charset="0"/>
                  <a:cs typeface="Times New Roman" pitchFamily="18" charset="0"/>
                </a:rPr>
                <a:t>)/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200" dirty="0" smtClean="0"/>
                <a:t> elements</a:t>
              </a:r>
              <a:endParaRPr lang="en-US" sz="1200" dirty="0"/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6135338" y="1531893"/>
            <a:ext cx="2703862" cy="258015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200" dirty="0" smtClean="0">
                <a:latin typeface="Arial"/>
                <a:cs typeface="Arial"/>
              </a:rPr>
              <a:t> is an </a:t>
            </a:r>
            <a:r>
              <a:rPr lang="en-US" sz="1200" b="1" i="1" dirty="0" smtClean="0">
                <a:latin typeface="Arial"/>
                <a:cs typeface="Arial"/>
              </a:rPr>
              <a:t>Ascent Direction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at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iff</a:t>
            </a:r>
            <a:r>
              <a:rPr lang="en-US" sz="1200" dirty="0" smtClean="0">
                <a:latin typeface="Arial"/>
                <a:cs typeface="Arial"/>
              </a:rPr>
              <a:t>:</a:t>
            </a:r>
            <a:endParaRPr lang="en-US" sz="1200" dirty="0"/>
          </a:p>
        </p:txBody>
      </p:sp>
      <p:pic>
        <p:nvPicPr>
          <p:cNvPr id="169" name="Picture 2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48399" y="1828800"/>
            <a:ext cx="222973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3" name="TextBox 172"/>
          <p:cNvSpPr txBox="1"/>
          <p:nvPr/>
        </p:nvSpPr>
        <p:spPr>
          <a:xfrm>
            <a:off x="228600" y="3091808"/>
            <a:ext cx="8746588" cy="935124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Theorem 1: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If the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Step Direction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returned by procedure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ComputeStepDirection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at the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i="1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iteration of the Algorithm, along with a small step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ize,     , define a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Separable Optimal Flow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i="1" baseline="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for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				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2" name="Picture 2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525129" y="3331698"/>
            <a:ext cx="268900" cy="2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" name="Picture 27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506043" y="3429000"/>
            <a:ext cx="1637957" cy="21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5" name="Group 174"/>
          <p:cNvGrpSpPr/>
          <p:nvPr/>
        </p:nvGrpSpPr>
        <p:grpSpPr>
          <a:xfrm>
            <a:off x="304800" y="3628749"/>
            <a:ext cx="6400800" cy="409851"/>
            <a:chOff x="12344400" y="5610225"/>
            <a:chExt cx="12420600" cy="790575"/>
          </a:xfrm>
        </p:grpSpPr>
        <p:pic>
          <p:nvPicPr>
            <p:cNvPr id="176" name="Picture 29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2344400" y="5638800"/>
              <a:ext cx="2338388" cy="638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7" name="Picture 30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4739937" y="5638800"/>
              <a:ext cx="2328863" cy="671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8" name="Picture 31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7145000" y="5610225"/>
              <a:ext cx="7620000" cy="79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3" name="TextBox 182"/>
          <p:cNvSpPr txBox="1"/>
          <p:nvPr/>
        </p:nvSpPr>
        <p:spPr>
          <a:xfrm>
            <a:off x="216081" y="4369587"/>
            <a:ext cx="8699319" cy="812013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Theorem 2: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If the condition in Theorem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holds, and the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Step Direction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returned by procedure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ComputeStepDirection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at the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i="1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iteration of the Algorithm is also an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Ascent Direction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1600" i="1" baseline="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for all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then the Algorithm converges to an optimal solution, if one exists.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242006" y="5588787"/>
            <a:ext cx="8673394" cy="812013"/>
          </a:xfrm>
          <a:prstGeom prst="rect">
            <a:avLst/>
          </a:prstGeom>
          <a:noFill/>
        </p:spPr>
        <p:txBody>
          <a:bodyPr wrap="square" lIns="72636" tIns="36320" rIns="72636" bIns="36320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Theorem 3: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If the functions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600" i="1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l-GR" sz="1600" i="1" dirty="0" smtClean="0">
                <a:latin typeface="Times New Roman"/>
                <a:cs typeface="Times New Roman"/>
              </a:rPr>
              <a:t>Ω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ij</a:t>
            </a:r>
            <a:r>
              <a:rPr lang="en-US" sz="1600" i="1" dirty="0" smtClean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latin typeface="Times New Roman"/>
                <a:cs typeface="Times New Roman"/>
              </a:rPr>
              <a:t>are differentiable up to second order, and </a:t>
            </a:r>
            <a:r>
              <a:rPr lang="el-GR" sz="1600" i="1" dirty="0" smtClean="0">
                <a:latin typeface="Times New Roman"/>
                <a:cs typeface="Times New Roman"/>
              </a:rPr>
              <a:t>Ω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ij</a:t>
            </a:r>
            <a:r>
              <a:rPr lang="en-US" sz="1600" i="1" dirty="0" smtClean="0">
                <a:latin typeface="Times New Roman"/>
                <a:cs typeface="Times New Roman"/>
              </a:rPr>
              <a:t>(</a:t>
            </a:r>
            <a:r>
              <a:rPr lang="el-GR" sz="1600" i="1" dirty="0" smtClean="0">
                <a:latin typeface="Times New Roman"/>
                <a:cs typeface="Times New Roman"/>
              </a:rPr>
              <a:t>π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</a:t>
            </a:r>
            <a:r>
              <a:rPr lang="en-US" sz="1600" i="1" dirty="0" smtClean="0">
                <a:latin typeface="Times New Roman"/>
                <a:cs typeface="Times New Roman"/>
              </a:rPr>
              <a:t>,</a:t>
            </a:r>
            <a:r>
              <a:rPr lang="el-GR" sz="1600" i="1" dirty="0" smtClean="0">
                <a:latin typeface="Times New Roman"/>
                <a:cs typeface="Times New Roman"/>
              </a:rPr>
              <a:t> π</a:t>
            </a:r>
            <a:r>
              <a:rPr lang="en-US" sz="1600" i="1" baseline="-25000" dirty="0">
                <a:latin typeface="Times New Roman"/>
                <a:cs typeface="Times New Roman"/>
              </a:rPr>
              <a:t>j</a:t>
            </a:r>
            <a:r>
              <a:rPr lang="en-US" sz="1600" i="1" dirty="0" smtClean="0">
                <a:latin typeface="Times New Roman"/>
                <a:cs typeface="Times New Roman"/>
              </a:rPr>
              <a:t>) </a:t>
            </a:r>
            <a:r>
              <a:rPr lang="en-US" sz="1600" dirty="0" smtClean="0">
                <a:latin typeface="Times New Roman"/>
                <a:cs typeface="Times New Roman"/>
              </a:rPr>
              <a:t>is of the form </a:t>
            </a:r>
            <a:r>
              <a:rPr lang="en-US" sz="1600" i="1" dirty="0" err="1" smtClean="0">
                <a:latin typeface="Times New Roman"/>
                <a:cs typeface="Times New Roman"/>
              </a:rPr>
              <a:t>G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ij</a:t>
            </a:r>
            <a:r>
              <a:rPr lang="en-US" sz="1600" i="1" dirty="0" smtClean="0">
                <a:latin typeface="Times New Roman"/>
                <a:cs typeface="Times New Roman"/>
              </a:rPr>
              <a:t>(</a:t>
            </a:r>
            <a:r>
              <a:rPr lang="el-GR" sz="1600" i="1" dirty="0" smtClean="0">
                <a:latin typeface="Times New Roman"/>
                <a:cs typeface="Times New Roman"/>
              </a:rPr>
              <a:t>π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</a:t>
            </a:r>
            <a:r>
              <a:rPr lang="en-US" sz="1600" i="1" baseline="-25000" dirty="0">
                <a:latin typeface="Times New Roman"/>
                <a:cs typeface="Times New Roman"/>
              </a:rPr>
              <a:t> </a:t>
            </a:r>
            <a:r>
              <a:rPr lang="en-US" sz="1600" i="1" dirty="0" smtClean="0">
                <a:latin typeface="Times New Roman"/>
                <a:cs typeface="Times New Roman"/>
              </a:rPr>
              <a:t>–</a:t>
            </a:r>
            <a:r>
              <a:rPr lang="el-GR" sz="1600" i="1" dirty="0" smtClean="0">
                <a:latin typeface="Times New Roman"/>
                <a:cs typeface="Times New Roman"/>
              </a:rPr>
              <a:t> π</a:t>
            </a:r>
            <a:r>
              <a:rPr lang="en-US" sz="1600" i="1" baseline="-25000" dirty="0" smtClean="0">
                <a:latin typeface="Times New Roman"/>
                <a:cs typeface="Times New Roman"/>
              </a:rPr>
              <a:t>j</a:t>
            </a:r>
            <a:r>
              <a:rPr lang="en-US" sz="1600" i="1" dirty="0" smtClean="0">
                <a:latin typeface="Times New Roman"/>
                <a:cs typeface="Times New Roman"/>
              </a:rPr>
              <a:t>)</a:t>
            </a:r>
            <a:r>
              <a:rPr lang="en-US" sz="1600" dirty="0" smtClean="0">
                <a:latin typeface="Times New Roman"/>
                <a:cs typeface="Times New Roman"/>
              </a:rPr>
              <a:t>, where </a:t>
            </a:r>
            <a:r>
              <a:rPr lang="en-US" sz="1600" i="1" dirty="0" err="1" smtClean="0">
                <a:latin typeface="Times New Roman"/>
                <a:cs typeface="Times New Roman"/>
              </a:rPr>
              <a:t>G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ij</a:t>
            </a:r>
            <a:r>
              <a:rPr lang="en-US" sz="1600" dirty="0" smtClean="0">
                <a:latin typeface="Times New Roman"/>
                <a:cs typeface="Times New Roman"/>
              </a:rPr>
              <a:t> is continuous, smooth and even, then we can compute a </a:t>
            </a:r>
            <a:r>
              <a:rPr lang="en-US" sz="1600" i="1" dirty="0" smtClean="0">
                <a:latin typeface="Times New Roman"/>
                <a:cs typeface="Times New Roman"/>
              </a:rPr>
              <a:t>Step Direction</a:t>
            </a:r>
            <a:r>
              <a:rPr lang="en-US" sz="1600" dirty="0" smtClean="0">
                <a:latin typeface="Times New Roman"/>
                <a:cs typeface="Times New Roman"/>
              </a:rPr>
              <a:t>, if one exists, that satisfy Theorems 1 &amp; 2, at a given </a:t>
            </a:r>
            <a:r>
              <a:rPr lang="en-US" sz="1600" i="1" dirty="0" smtClean="0">
                <a:latin typeface="Times New Roman"/>
                <a:cs typeface="Times New Roman"/>
              </a:rPr>
              <a:t>W</a:t>
            </a:r>
            <a:r>
              <a:rPr lang="en-US" sz="1600" i="1" baseline="30000" dirty="0" smtClean="0">
                <a:latin typeface="Times New Roman"/>
                <a:cs typeface="Times New Roman"/>
              </a:rPr>
              <a:t>k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6096000" y="1479452"/>
            <a:ext cx="2590800" cy="1111348"/>
          </a:xfrm>
          <a:prstGeom prst="roundRect">
            <a:avLst>
              <a:gd name="adj" fmla="val 9282"/>
            </a:avLst>
          </a:prstGeom>
          <a:solidFill>
            <a:schemeClr val="accent1">
              <a:alpha val="6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ounded Rectangle 193"/>
          <p:cNvSpPr/>
          <p:nvPr/>
        </p:nvSpPr>
        <p:spPr>
          <a:xfrm>
            <a:off x="457200" y="1491176"/>
            <a:ext cx="5334000" cy="1111348"/>
          </a:xfrm>
          <a:prstGeom prst="roundRect">
            <a:avLst>
              <a:gd name="adj" fmla="val 9282"/>
            </a:avLst>
          </a:prstGeom>
          <a:solidFill>
            <a:schemeClr val="accent1">
              <a:alpha val="6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/>
          <p:cNvGrpSpPr/>
          <p:nvPr/>
        </p:nvGrpSpPr>
        <p:grpSpPr>
          <a:xfrm>
            <a:off x="6858000" y="3657600"/>
            <a:ext cx="2209800" cy="339113"/>
            <a:chOff x="13141878" y="6592664"/>
            <a:chExt cx="4455560" cy="679674"/>
          </a:xfrm>
        </p:grpSpPr>
        <p:pic>
          <p:nvPicPr>
            <p:cNvPr id="197" name="Picture 32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3868400" y="6629400"/>
              <a:ext cx="3729038" cy="642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8" name="TextBox 197"/>
            <p:cNvSpPr txBox="1"/>
            <p:nvPr/>
          </p:nvSpPr>
          <p:spPr>
            <a:xfrm>
              <a:off x="13141878" y="6592664"/>
              <a:ext cx="966652" cy="67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 smtClean="0">
                  <a:latin typeface="Times New Roman" pitchFamily="18" charset="0"/>
                  <a:cs typeface="Times New Roman" pitchFamily="18" charset="0"/>
                </a:rPr>
                <a:t>i.e.</a:t>
              </a:r>
              <a:endParaRPr lang="en-US" sz="16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54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66800" y="1600200"/>
            <a:ext cx="2590800" cy="1828800"/>
            <a:chOff x="914400" y="2438400"/>
            <a:chExt cx="2590800" cy="1828800"/>
          </a:xfrm>
        </p:grpSpPr>
        <p:sp>
          <p:nvSpPr>
            <p:cNvPr id="6" name="Rectangle 5"/>
            <p:cNvSpPr/>
            <p:nvPr/>
          </p:nvSpPr>
          <p:spPr>
            <a:xfrm>
              <a:off x="914400" y="2438400"/>
              <a:ext cx="7620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/>
            <p:cNvSpPr/>
            <p:nvPr/>
          </p:nvSpPr>
          <p:spPr>
            <a:xfrm>
              <a:off x="2438400" y="3352800"/>
              <a:ext cx="1066800" cy="9144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2153557">
              <a:off x="1957466" y="2646529"/>
              <a:ext cx="362982" cy="13363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reeform 8"/>
          <p:cNvSpPr/>
          <p:nvPr/>
        </p:nvSpPr>
        <p:spPr>
          <a:xfrm>
            <a:off x="1047345" y="1439693"/>
            <a:ext cx="2295727" cy="1608307"/>
          </a:xfrm>
          <a:custGeom>
            <a:avLst/>
            <a:gdLst>
              <a:gd name="connsiteX0" fmla="*/ 0 w 2295727"/>
              <a:gd name="connsiteY0" fmla="*/ 1608307 h 1608307"/>
              <a:gd name="connsiteX1" fmla="*/ 1459149 w 2295727"/>
              <a:gd name="connsiteY1" fmla="*/ 168613 h 1608307"/>
              <a:gd name="connsiteX2" fmla="*/ 2295727 w 2295727"/>
              <a:gd name="connsiteY2" fmla="*/ 596630 h 1608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5727" h="1608307">
                <a:moveTo>
                  <a:pt x="0" y="1608307"/>
                </a:moveTo>
                <a:cubicBezTo>
                  <a:pt x="538264" y="972766"/>
                  <a:pt x="1076528" y="337226"/>
                  <a:pt x="1459149" y="168613"/>
                </a:cubicBezTo>
                <a:cubicBezTo>
                  <a:pt x="1841770" y="0"/>
                  <a:pt x="2068748" y="298315"/>
                  <a:pt x="2295727" y="596630"/>
                </a:cubicBezTo>
              </a:path>
            </a:pathLst>
          </a:custGeom>
          <a:ln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047750" y="1671638"/>
            <a:ext cx="2295525" cy="1376362"/>
          </a:xfrm>
          <a:custGeom>
            <a:avLst/>
            <a:gdLst>
              <a:gd name="connsiteX0" fmla="*/ 0 w 2295525"/>
              <a:gd name="connsiteY0" fmla="*/ 1376362 h 1376362"/>
              <a:gd name="connsiteX1" fmla="*/ 1533525 w 2295525"/>
              <a:gd name="connsiteY1" fmla="*/ 166687 h 1376362"/>
              <a:gd name="connsiteX2" fmla="*/ 2295525 w 2295525"/>
              <a:gd name="connsiteY2" fmla="*/ 376237 h 137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5525" h="1376362">
                <a:moveTo>
                  <a:pt x="0" y="1376362"/>
                </a:moveTo>
                <a:cubicBezTo>
                  <a:pt x="575469" y="854868"/>
                  <a:pt x="1150938" y="333374"/>
                  <a:pt x="1533525" y="166687"/>
                </a:cubicBezTo>
                <a:cubicBezTo>
                  <a:pt x="1916112" y="0"/>
                  <a:pt x="2105818" y="188118"/>
                  <a:pt x="2295525" y="37623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38225" y="1819275"/>
            <a:ext cx="2295525" cy="1646238"/>
          </a:xfrm>
          <a:custGeom>
            <a:avLst/>
            <a:gdLst>
              <a:gd name="connsiteX0" fmla="*/ 0 w 2295525"/>
              <a:gd name="connsiteY0" fmla="*/ 1228725 h 1646238"/>
              <a:gd name="connsiteX1" fmla="*/ 1171575 w 2295525"/>
              <a:gd name="connsiteY1" fmla="*/ 1476375 h 1646238"/>
              <a:gd name="connsiteX2" fmla="*/ 1781175 w 2295525"/>
              <a:gd name="connsiteY2" fmla="*/ 209550 h 1646238"/>
              <a:gd name="connsiteX3" fmla="*/ 2295525 w 2295525"/>
              <a:gd name="connsiteY3" fmla="*/ 219075 h 164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5525" h="1646238">
                <a:moveTo>
                  <a:pt x="0" y="1228725"/>
                </a:moveTo>
                <a:cubicBezTo>
                  <a:pt x="437356" y="1437481"/>
                  <a:pt x="874713" y="1646238"/>
                  <a:pt x="1171575" y="1476375"/>
                </a:cubicBezTo>
                <a:cubicBezTo>
                  <a:pt x="1468438" y="1306513"/>
                  <a:pt x="1593850" y="419100"/>
                  <a:pt x="1781175" y="209550"/>
                </a:cubicBezTo>
                <a:cubicBezTo>
                  <a:pt x="1968500" y="0"/>
                  <a:pt x="2132012" y="109537"/>
                  <a:pt x="2295525" y="21907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43000" y="3505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Trajectories in same </a:t>
            </a:r>
            <a:r>
              <a:rPr lang="en-US" sz="1600" dirty="0" err="1" smtClean="0"/>
              <a:t>homotopy</a:t>
            </a:r>
            <a:r>
              <a:rPr lang="en-US" sz="1600" dirty="0" smtClean="0"/>
              <a:t> </a:t>
            </a:r>
            <a:r>
              <a:rPr lang="en-US" sz="1600" dirty="0" err="1" smtClean="0"/>
              <a:t>classses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35052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Trajectories in different </a:t>
            </a:r>
            <a:r>
              <a:rPr lang="en-US" sz="1600" dirty="0" err="1" smtClean="0"/>
              <a:t>homotopy</a:t>
            </a:r>
            <a:r>
              <a:rPr lang="en-US" sz="1600" dirty="0" smtClean="0"/>
              <a:t> </a:t>
            </a:r>
            <a:r>
              <a:rPr lang="en-US" sz="1600" dirty="0" err="1" smtClean="0"/>
              <a:t>classses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838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Definition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257800" y="1600200"/>
            <a:ext cx="2590800" cy="1828800"/>
            <a:chOff x="914400" y="2438400"/>
            <a:chExt cx="2590800" cy="1828800"/>
          </a:xfrm>
        </p:grpSpPr>
        <p:sp>
          <p:nvSpPr>
            <p:cNvPr id="16" name="Rectangle 15"/>
            <p:cNvSpPr/>
            <p:nvPr/>
          </p:nvSpPr>
          <p:spPr>
            <a:xfrm>
              <a:off x="914400" y="2438400"/>
              <a:ext cx="7620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Hexagon 16"/>
            <p:cNvSpPr/>
            <p:nvPr/>
          </p:nvSpPr>
          <p:spPr>
            <a:xfrm>
              <a:off x="2438400" y="3352800"/>
              <a:ext cx="1066800" cy="9144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 rot="2153557">
              <a:off x="1957466" y="2646529"/>
              <a:ext cx="362982" cy="13363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>
            <a:off x="5257800" y="304800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305301" y="3111335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334000" y="2971800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376553" y="3050969"/>
            <a:ext cx="76200" cy="76200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648200" y="1295400"/>
            <a:ext cx="914400" cy="1752600"/>
          </a:xfrm>
          <a:custGeom>
            <a:avLst/>
            <a:gdLst>
              <a:gd name="connsiteX0" fmla="*/ 540327 w 716478"/>
              <a:gd name="connsiteY0" fmla="*/ 1537854 h 1537854"/>
              <a:gd name="connsiteX1" fmla="*/ 635330 w 716478"/>
              <a:gd name="connsiteY1" fmla="*/ 1033153 h 1537854"/>
              <a:gd name="connsiteX2" fmla="*/ 53439 w 716478"/>
              <a:gd name="connsiteY2" fmla="*/ 552202 h 1537854"/>
              <a:gd name="connsiteX3" fmla="*/ 314696 w 716478"/>
              <a:gd name="connsiteY3" fmla="*/ 0 h 1537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478" h="1537854">
                <a:moveTo>
                  <a:pt x="540327" y="1537854"/>
                </a:moveTo>
                <a:cubicBezTo>
                  <a:pt x="628402" y="1367641"/>
                  <a:pt x="716478" y="1197428"/>
                  <a:pt x="635330" y="1033153"/>
                </a:cubicBezTo>
                <a:cubicBezTo>
                  <a:pt x="554182" y="868878"/>
                  <a:pt x="106878" y="724394"/>
                  <a:pt x="53439" y="552202"/>
                </a:cubicBezTo>
                <a:cubicBezTo>
                  <a:pt x="0" y="380010"/>
                  <a:pt x="157348" y="190005"/>
                  <a:pt x="314696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292436" y="1501238"/>
            <a:ext cx="1567543" cy="1591294"/>
          </a:xfrm>
          <a:custGeom>
            <a:avLst/>
            <a:gdLst>
              <a:gd name="connsiteX0" fmla="*/ 0 w 1425039"/>
              <a:gd name="connsiteY0" fmla="*/ 1377538 h 1377538"/>
              <a:gd name="connsiteX1" fmla="*/ 570016 w 1425039"/>
              <a:gd name="connsiteY1" fmla="*/ 991590 h 1377538"/>
              <a:gd name="connsiteX2" fmla="*/ 896587 w 1425039"/>
              <a:gd name="connsiteY2" fmla="*/ 285008 h 1377538"/>
              <a:gd name="connsiteX3" fmla="*/ 1425039 w 1425039"/>
              <a:gd name="connsiteY3" fmla="*/ 0 h 1377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039" h="1377538">
                <a:moveTo>
                  <a:pt x="0" y="1377538"/>
                </a:moveTo>
                <a:cubicBezTo>
                  <a:pt x="210292" y="1275608"/>
                  <a:pt x="420585" y="1173678"/>
                  <a:pt x="570016" y="991590"/>
                </a:cubicBezTo>
                <a:cubicBezTo>
                  <a:pt x="719447" y="809502"/>
                  <a:pt x="754083" y="450273"/>
                  <a:pt x="896587" y="285008"/>
                </a:cubicBezTo>
                <a:cubicBezTo>
                  <a:pt x="1039091" y="119743"/>
                  <a:pt x="1232065" y="59871"/>
                  <a:pt x="142503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417127" y="2095005"/>
            <a:ext cx="2137559" cy="1228106"/>
          </a:xfrm>
          <a:custGeom>
            <a:avLst/>
            <a:gdLst>
              <a:gd name="connsiteX0" fmla="*/ 0 w 2137559"/>
              <a:gd name="connsiteY0" fmla="*/ 991590 h 1228106"/>
              <a:gd name="connsiteX1" fmla="*/ 837211 w 2137559"/>
              <a:gd name="connsiteY1" fmla="*/ 1140031 h 1228106"/>
              <a:gd name="connsiteX2" fmla="*/ 1401289 w 2137559"/>
              <a:gd name="connsiteY2" fmla="*/ 463138 h 1228106"/>
              <a:gd name="connsiteX3" fmla="*/ 2137559 w 2137559"/>
              <a:gd name="connsiteY3" fmla="*/ 0 h 122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559" h="1228106">
                <a:moveTo>
                  <a:pt x="0" y="991590"/>
                </a:moveTo>
                <a:cubicBezTo>
                  <a:pt x="301831" y="1109848"/>
                  <a:pt x="603663" y="1228106"/>
                  <a:pt x="837211" y="1140031"/>
                </a:cubicBezTo>
                <a:cubicBezTo>
                  <a:pt x="1070759" y="1051956"/>
                  <a:pt x="1184564" y="653143"/>
                  <a:pt x="1401289" y="463138"/>
                </a:cubicBezTo>
                <a:cubicBezTo>
                  <a:pt x="1618014" y="273133"/>
                  <a:pt x="1877786" y="136566"/>
                  <a:pt x="213755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345875" y="2795649"/>
            <a:ext cx="2772889" cy="877785"/>
          </a:xfrm>
          <a:custGeom>
            <a:avLst/>
            <a:gdLst>
              <a:gd name="connsiteX0" fmla="*/ 0 w 2772889"/>
              <a:gd name="connsiteY0" fmla="*/ 362198 h 877785"/>
              <a:gd name="connsiteX1" fmla="*/ 985652 w 2772889"/>
              <a:gd name="connsiteY1" fmla="*/ 777834 h 877785"/>
              <a:gd name="connsiteX2" fmla="*/ 2470068 w 2772889"/>
              <a:gd name="connsiteY2" fmla="*/ 748146 h 877785"/>
              <a:gd name="connsiteX3" fmla="*/ 2772889 w 2772889"/>
              <a:gd name="connsiteY3" fmla="*/ 0 h 87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2889" h="877785">
                <a:moveTo>
                  <a:pt x="0" y="362198"/>
                </a:moveTo>
                <a:cubicBezTo>
                  <a:pt x="286987" y="537853"/>
                  <a:pt x="573974" y="713509"/>
                  <a:pt x="985652" y="777834"/>
                </a:cubicBezTo>
                <a:cubicBezTo>
                  <a:pt x="1397330" y="842159"/>
                  <a:pt x="2172195" y="877785"/>
                  <a:pt x="2470068" y="748146"/>
                </a:cubicBezTo>
                <a:cubicBezTo>
                  <a:pt x="2767941" y="618507"/>
                  <a:pt x="2770415" y="309253"/>
                  <a:pt x="277288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648200" y="36576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Deploying multiple agents for: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Searching/exploring the map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Pursuing an agent with uncertain paths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267200" y="838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Motivational Example</a:t>
            </a:r>
            <a:endParaRPr lang="en-US" b="1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76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Homotopy</a:t>
            </a:r>
            <a:r>
              <a:rPr lang="en-US" sz="3200" b="1" dirty="0" smtClean="0"/>
              <a:t> Classes</a:t>
            </a:r>
            <a:endParaRPr lang="en-US" sz="3200" b="1" dirty="0"/>
          </a:p>
        </p:txBody>
      </p:sp>
      <p:grpSp>
        <p:nvGrpSpPr>
          <p:cNvPr id="43" name="Group 42"/>
          <p:cNvGrpSpPr/>
          <p:nvPr/>
        </p:nvGrpSpPr>
        <p:grpSpPr>
          <a:xfrm>
            <a:off x="1371600" y="4960928"/>
            <a:ext cx="1408648" cy="994340"/>
            <a:chOff x="914400" y="2438400"/>
            <a:chExt cx="2590800" cy="1828800"/>
          </a:xfrm>
        </p:grpSpPr>
        <p:sp>
          <p:nvSpPr>
            <p:cNvPr id="44" name="Rectangle 43"/>
            <p:cNvSpPr/>
            <p:nvPr/>
          </p:nvSpPr>
          <p:spPr>
            <a:xfrm>
              <a:off x="914400" y="2438400"/>
              <a:ext cx="7620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Hexagon 44"/>
            <p:cNvSpPr/>
            <p:nvPr/>
          </p:nvSpPr>
          <p:spPr>
            <a:xfrm>
              <a:off x="2438400" y="3352800"/>
              <a:ext cx="1066800" cy="9144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2153557">
              <a:off x="1957466" y="2646529"/>
              <a:ext cx="362982" cy="13363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Freeform 46"/>
          <p:cNvSpPr/>
          <p:nvPr/>
        </p:nvSpPr>
        <p:spPr>
          <a:xfrm>
            <a:off x="1182970" y="4812268"/>
            <a:ext cx="308848" cy="952910"/>
          </a:xfrm>
          <a:custGeom>
            <a:avLst/>
            <a:gdLst>
              <a:gd name="connsiteX0" fmla="*/ 540327 w 716478"/>
              <a:gd name="connsiteY0" fmla="*/ 1537854 h 1537854"/>
              <a:gd name="connsiteX1" fmla="*/ 635330 w 716478"/>
              <a:gd name="connsiteY1" fmla="*/ 1033153 h 1537854"/>
              <a:gd name="connsiteX2" fmla="*/ 53439 w 716478"/>
              <a:gd name="connsiteY2" fmla="*/ 552202 h 1537854"/>
              <a:gd name="connsiteX3" fmla="*/ 314696 w 716478"/>
              <a:gd name="connsiteY3" fmla="*/ 0 h 1537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478" h="1537854">
                <a:moveTo>
                  <a:pt x="540327" y="1537854"/>
                </a:moveTo>
                <a:cubicBezTo>
                  <a:pt x="628402" y="1367641"/>
                  <a:pt x="716478" y="1197428"/>
                  <a:pt x="635330" y="1033153"/>
                </a:cubicBezTo>
                <a:cubicBezTo>
                  <a:pt x="554182" y="868878"/>
                  <a:pt x="106878" y="724394"/>
                  <a:pt x="53439" y="552202"/>
                </a:cubicBezTo>
                <a:cubicBezTo>
                  <a:pt x="0" y="380010"/>
                  <a:pt x="157348" y="190005"/>
                  <a:pt x="314696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1364672" y="4937663"/>
            <a:ext cx="852291" cy="865205"/>
          </a:xfrm>
          <a:custGeom>
            <a:avLst/>
            <a:gdLst>
              <a:gd name="connsiteX0" fmla="*/ 0 w 1425039"/>
              <a:gd name="connsiteY0" fmla="*/ 1377538 h 1377538"/>
              <a:gd name="connsiteX1" fmla="*/ 570016 w 1425039"/>
              <a:gd name="connsiteY1" fmla="*/ 991590 h 1377538"/>
              <a:gd name="connsiteX2" fmla="*/ 896587 w 1425039"/>
              <a:gd name="connsiteY2" fmla="*/ 285008 h 1377538"/>
              <a:gd name="connsiteX3" fmla="*/ 1425039 w 1425039"/>
              <a:gd name="connsiteY3" fmla="*/ 0 h 1377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5039" h="1377538">
                <a:moveTo>
                  <a:pt x="0" y="1377538"/>
                </a:moveTo>
                <a:cubicBezTo>
                  <a:pt x="210292" y="1275608"/>
                  <a:pt x="420585" y="1173678"/>
                  <a:pt x="570016" y="991590"/>
                </a:cubicBezTo>
                <a:cubicBezTo>
                  <a:pt x="719447" y="809502"/>
                  <a:pt x="754083" y="450273"/>
                  <a:pt x="896587" y="285008"/>
                </a:cubicBezTo>
                <a:cubicBezTo>
                  <a:pt x="1039091" y="119743"/>
                  <a:pt x="1232065" y="59871"/>
                  <a:pt x="142503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458536" y="5269468"/>
            <a:ext cx="1096034" cy="688182"/>
          </a:xfrm>
          <a:custGeom>
            <a:avLst/>
            <a:gdLst>
              <a:gd name="connsiteX0" fmla="*/ 0 w 2137559"/>
              <a:gd name="connsiteY0" fmla="*/ 991590 h 1228106"/>
              <a:gd name="connsiteX1" fmla="*/ 837211 w 2137559"/>
              <a:gd name="connsiteY1" fmla="*/ 1140031 h 1228106"/>
              <a:gd name="connsiteX2" fmla="*/ 1401289 w 2137559"/>
              <a:gd name="connsiteY2" fmla="*/ 463138 h 1228106"/>
              <a:gd name="connsiteX3" fmla="*/ 2137559 w 2137559"/>
              <a:gd name="connsiteY3" fmla="*/ 0 h 122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559" h="1228106">
                <a:moveTo>
                  <a:pt x="0" y="991590"/>
                </a:moveTo>
                <a:cubicBezTo>
                  <a:pt x="301831" y="1109848"/>
                  <a:pt x="603663" y="1228106"/>
                  <a:pt x="837211" y="1140031"/>
                </a:cubicBezTo>
                <a:cubicBezTo>
                  <a:pt x="1070759" y="1051956"/>
                  <a:pt x="1184564" y="653143"/>
                  <a:pt x="1401289" y="463138"/>
                </a:cubicBezTo>
                <a:cubicBezTo>
                  <a:pt x="1618014" y="273133"/>
                  <a:pt x="1877786" y="136566"/>
                  <a:pt x="213755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1411570" y="5650468"/>
            <a:ext cx="1507652" cy="477262"/>
          </a:xfrm>
          <a:custGeom>
            <a:avLst/>
            <a:gdLst>
              <a:gd name="connsiteX0" fmla="*/ 0 w 2772889"/>
              <a:gd name="connsiteY0" fmla="*/ 362198 h 877785"/>
              <a:gd name="connsiteX1" fmla="*/ 985652 w 2772889"/>
              <a:gd name="connsiteY1" fmla="*/ 777834 h 877785"/>
              <a:gd name="connsiteX2" fmla="*/ 2470068 w 2772889"/>
              <a:gd name="connsiteY2" fmla="*/ 748146 h 877785"/>
              <a:gd name="connsiteX3" fmla="*/ 2772889 w 2772889"/>
              <a:gd name="connsiteY3" fmla="*/ 0 h 87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2889" h="877785">
                <a:moveTo>
                  <a:pt x="0" y="362198"/>
                </a:moveTo>
                <a:cubicBezTo>
                  <a:pt x="286987" y="537853"/>
                  <a:pt x="573974" y="713509"/>
                  <a:pt x="985652" y="777834"/>
                </a:cubicBezTo>
                <a:cubicBezTo>
                  <a:pt x="1397330" y="842159"/>
                  <a:pt x="2172195" y="877785"/>
                  <a:pt x="2470068" y="748146"/>
                </a:cubicBezTo>
                <a:cubicBezTo>
                  <a:pt x="2767941" y="618507"/>
                  <a:pt x="2770415" y="309253"/>
                  <a:pt x="2772889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1295400" y="5802868"/>
            <a:ext cx="82862" cy="8286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066800" y="5955268"/>
            <a:ext cx="8019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initial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2597462" y="4840069"/>
            <a:ext cx="497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final</a:t>
            </a:r>
            <a:endParaRPr lang="en-US" sz="1200" b="1" dirty="0"/>
          </a:p>
        </p:txBody>
      </p:sp>
      <p:sp>
        <p:nvSpPr>
          <p:cNvPr id="54" name="Oval 53"/>
          <p:cNvSpPr/>
          <p:nvPr/>
        </p:nvSpPr>
        <p:spPr>
          <a:xfrm>
            <a:off x="2554570" y="4958006"/>
            <a:ext cx="82862" cy="82862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716370" y="4974848"/>
            <a:ext cx="2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?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66800" y="4947048"/>
            <a:ext cx="2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?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868770" y="5508248"/>
            <a:ext cx="2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?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64554" y="5889248"/>
            <a:ext cx="290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>
                    <a:lumMod val="65000"/>
                  </a:schemeClr>
                </a:solidFill>
              </a:rPr>
              <a:t>?</a:t>
            </a:r>
            <a:endParaRPr lang="en-US" sz="2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5848350" y="4838762"/>
            <a:ext cx="1619250" cy="1143000"/>
            <a:chOff x="914400" y="2438400"/>
            <a:chExt cx="2590800" cy="1828800"/>
          </a:xfrm>
        </p:grpSpPr>
        <p:sp>
          <p:nvSpPr>
            <p:cNvPr id="60" name="Rectangle 59"/>
            <p:cNvSpPr/>
            <p:nvPr/>
          </p:nvSpPr>
          <p:spPr>
            <a:xfrm>
              <a:off x="914400" y="2438400"/>
              <a:ext cx="762000" cy="457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>
              <a:off x="2438400" y="3352800"/>
              <a:ext cx="1066800" cy="9144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2153557">
              <a:off x="1957466" y="2646529"/>
              <a:ext cx="362982" cy="13363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Oval 62"/>
          <p:cNvSpPr/>
          <p:nvPr/>
        </p:nvSpPr>
        <p:spPr>
          <a:xfrm>
            <a:off x="6134099" y="5734111"/>
            <a:ext cx="95250" cy="952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962651" y="5780962"/>
            <a:ext cx="571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start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838949" y="4648200"/>
            <a:ext cx="571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goal</a:t>
            </a:r>
            <a:endParaRPr lang="en-US" sz="1200" b="1" dirty="0"/>
          </a:p>
        </p:txBody>
      </p:sp>
      <p:sp>
        <p:nvSpPr>
          <p:cNvPr id="66" name="Oval 65"/>
          <p:cNvSpPr/>
          <p:nvPr/>
        </p:nvSpPr>
        <p:spPr>
          <a:xfrm>
            <a:off x="7067549" y="4895911"/>
            <a:ext cx="95250" cy="9525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" name="Picture 2" descr="C:\Documents and Settings\Subhrajit\Local Settings\Temporary Internet Files\Content.IE5\UH0VUSSB\MC90023535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5050" y="4914961"/>
            <a:ext cx="329099" cy="381000"/>
          </a:xfrm>
          <a:prstGeom prst="rect">
            <a:avLst/>
          </a:prstGeom>
          <a:noFill/>
        </p:spPr>
      </p:pic>
      <p:pic>
        <p:nvPicPr>
          <p:cNvPr id="68" name="Picture 3" descr="C:\Documents and Settings\Subhrajit\Local Settings\Temporary Internet Files\Content.IE5\8KEXBZIL\MC90035156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38949" y="5295961"/>
            <a:ext cx="298669" cy="285750"/>
          </a:xfrm>
          <a:prstGeom prst="rect">
            <a:avLst/>
          </a:prstGeom>
          <a:noFill/>
        </p:spPr>
      </p:pic>
      <p:sp>
        <p:nvSpPr>
          <p:cNvPr id="69" name="TextBox 68"/>
          <p:cNvSpPr txBox="1"/>
          <p:nvPr/>
        </p:nvSpPr>
        <p:spPr>
          <a:xfrm>
            <a:off x="76200" y="432429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Other applications:</a:t>
            </a:r>
            <a:endParaRPr lang="en-US" sz="20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1143000" y="64124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 prediction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5867400" y="602123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Avoid or visit certain </a:t>
            </a:r>
            <a:r>
              <a:rPr lang="en-US" dirty="0" err="1" smtClean="0"/>
              <a:t>homotopy</a:t>
            </a:r>
            <a:r>
              <a:rPr lang="en-US" dirty="0" smtClean="0"/>
              <a:t> classes</a:t>
            </a:r>
            <a:endParaRPr lang="en-US" dirty="0"/>
          </a:p>
        </p:txBody>
      </p:sp>
      <p:grpSp>
        <p:nvGrpSpPr>
          <p:cNvPr id="75" name="Group 74"/>
          <p:cNvGrpSpPr/>
          <p:nvPr/>
        </p:nvGrpSpPr>
        <p:grpSpPr>
          <a:xfrm rot="7921022">
            <a:off x="2881122" y="6129200"/>
            <a:ext cx="317500" cy="512585"/>
            <a:chOff x="3536052" y="5964415"/>
            <a:chExt cx="317500" cy="512585"/>
          </a:xfrm>
        </p:grpSpPr>
        <p:sp>
          <p:nvSpPr>
            <p:cNvPr id="72" name="Trapezoid 71"/>
            <p:cNvSpPr/>
            <p:nvPr/>
          </p:nvSpPr>
          <p:spPr>
            <a:xfrm>
              <a:off x="3581400" y="6324600"/>
              <a:ext cx="228600" cy="152400"/>
            </a:xfrm>
            <a:prstGeom prst="trapezoid">
              <a:avLst>
                <a:gd name="adj" fmla="val 43867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536052" y="5964415"/>
              <a:ext cx="317500" cy="381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5"/>
          <a:srcRect t="30141" b="43705"/>
          <a:stretch>
            <a:fillRect/>
          </a:stretch>
        </p:blipFill>
        <p:spPr bwMode="auto">
          <a:xfrm>
            <a:off x="3200400" y="4876800"/>
            <a:ext cx="1715027" cy="988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Box 76"/>
          <p:cNvSpPr txBox="1"/>
          <p:nvPr/>
        </p:nvSpPr>
        <p:spPr>
          <a:xfrm>
            <a:off x="3124200" y="58306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e.g. in tracking dynamic agents through multiple occlusions</a:t>
            </a:r>
          </a:p>
          <a:p>
            <a:pPr algn="r"/>
            <a:r>
              <a:rPr lang="en-US" sz="1100" i="1" dirty="0" smtClean="0"/>
              <a:t>J. Shi, et al.</a:t>
            </a:r>
            <a:endParaRPr lang="en-US" sz="1100" i="1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6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9" grpId="1" animBg="1"/>
      <p:bldP spid="20" grpId="1" animBg="1"/>
      <p:bldP spid="21" grpId="1" animBg="1"/>
      <p:bldP spid="22" grpId="1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 animBg="1"/>
      <p:bldP spid="55" grpId="0"/>
      <p:bldP spid="56" grpId="0"/>
      <p:bldP spid="57" grpId="0"/>
      <p:bldP spid="58" grpId="0"/>
      <p:bldP spid="63" grpId="0" animBg="1"/>
      <p:bldP spid="64" grpId="0"/>
      <p:bldP spid="65" grpId="0"/>
      <p:bldP spid="66" grpId="0" animBg="1"/>
      <p:bldP spid="69" grpId="0"/>
      <p:bldP spid="70" grpId="0"/>
      <p:bldP spid="71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45720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Plan for optimal cost paths, cost being any </a:t>
            </a:r>
            <a:r>
              <a:rPr lang="en-US" b="1" dirty="0" smtClean="0">
                <a:solidFill>
                  <a:srgbClr val="002060"/>
                </a:solidFill>
              </a:rPr>
              <a:t>arbitrary cost function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(not necessarily Euclidean distances).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Derive an </a:t>
            </a:r>
            <a:r>
              <a:rPr lang="en-US" b="1" dirty="0" smtClean="0">
                <a:solidFill>
                  <a:srgbClr val="002060"/>
                </a:solidFill>
              </a:rPr>
              <a:t>efficient</a:t>
            </a:r>
            <a:r>
              <a:rPr lang="en-US" dirty="0" smtClean="0"/>
              <a:t> representation of </a:t>
            </a:r>
            <a:r>
              <a:rPr lang="en-US" dirty="0" err="1" smtClean="0"/>
              <a:t>homotopy</a:t>
            </a:r>
            <a:r>
              <a:rPr lang="en-US" dirty="0" smtClean="0"/>
              <a:t> classes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Avoid certain </a:t>
            </a:r>
            <a:r>
              <a:rPr lang="en-US" dirty="0" err="1" smtClean="0"/>
              <a:t>homotopy</a:t>
            </a:r>
            <a:r>
              <a:rPr lang="en-US" dirty="0" smtClean="0"/>
              <a:t> classes or constrain to certain </a:t>
            </a:r>
            <a:r>
              <a:rPr lang="en-US" dirty="0" err="1" smtClean="0"/>
              <a:t>homotopy</a:t>
            </a:r>
            <a:r>
              <a:rPr lang="en-US" dirty="0" smtClean="0"/>
              <a:t> classes – </a:t>
            </a:r>
            <a:r>
              <a:rPr lang="en-US" b="1" i="1" dirty="0" err="1" smtClean="0">
                <a:solidFill>
                  <a:schemeClr val="accent2">
                    <a:lumMod val="50000"/>
                  </a:schemeClr>
                </a:solidFill>
              </a:rPr>
              <a:t>homotopy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class constraints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Efficiently plan in </a:t>
            </a:r>
            <a:r>
              <a:rPr lang="en-US" b="1" dirty="0" smtClean="0">
                <a:solidFill>
                  <a:srgbClr val="002060"/>
                </a:solidFill>
              </a:rPr>
              <a:t>arbitrary </a:t>
            </a:r>
            <a:r>
              <a:rPr lang="en-US" b="1" dirty="0" err="1" smtClean="0">
                <a:solidFill>
                  <a:srgbClr val="002060"/>
                </a:solidFill>
              </a:rPr>
              <a:t>discretization</a:t>
            </a:r>
            <a:r>
              <a:rPr lang="en-US" b="1" dirty="0" smtClean="0">
                <a:solidFill>
                  <a:srgbClr val="002060"/>
                </a:solidFill>
              </a:rPr>
              <a:t> and graph representation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niform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discretization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unstructured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discretization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, triangulation, visibility graph, etc.)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To be able to use </a:t>
            </a:r>
            <a:r>
              <a:rPr lang="en-US" b="1" dirty="0" smtClean="0">
                <a:solidFill>
                  <a:srgbClr val="002060"/>
                </a:solidFill>
              </a:rPr>
              <a:t>any standard graph search algorithm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Dijkstra’s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A*, D*, ARA*, etc.)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6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Our Goal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5486400"/>
            <a:ext cx="883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accent2">
                    <a:lumMod val="50000"/>
                  </a:schemeClr>
                </a:solidFill>
              </a:rPr>
              <a:t>Our approach: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Exploit theorems from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Complex analysis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–</a:t>
            </a:r>
            <a:b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Cauchy Integral Theorem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and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Residue Theorem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6200" y="2554069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Constrained optimization!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7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ounded Rectangle 63"/>
          <p:cNvSpPr/>
          <p:nvPr/>
        </p:nvSpPr>
        <p:spPr>
          <a:xfrm>
            <a:off x="4038600" y="4404716"/>
            <a:ext cx="4267200" cy="1691283"/>
          </a:xfrm>
          <a:prstGeom prst="roundRect">
            <a:avLst>
              <a:gd name="adj" fmla="val 102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5105400" y="5105400"/>
            <a:ext cx="1295400" cy="377952"/>
          </a:xfrm>
          <a:prstGeom prst="roundRect">
            <a:avLst>
              <a:gd name="adj" fmla="val 8667"/>
            </a:avLst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Basic Concept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(Construction)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762000" y="3066871"/>
            <a:ext cx="160020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09800" y="301847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</a:t>
            </a:r>
            <a:endParaRPr lang="en-US" sz="1200" b="1" dirty="0"/>
          </a:p>
        </p:txBody>
      </p:sp>
      <p:cxnSp>
        <p:nvCxnSpPr>
          <p:cNvPr id="28" name="Straight Connector 27"/>
          <p:cNvCxnSpPr/>
          <p:nvPr/>
        </p:nvCxnSpPr>
        <p:spPr>
          <a:xfrm rot="5400000" flipH="1" flipV="1">
            <a:off x="190500" y="2495371"/>
            <a:ext cx="144780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9600" y="1646872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Im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33400" y="3295471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Represent the X-Y plane by a </a:t>
            </a:r>
            <a:r>
              <a:rPr lang="en-US" sz="1600" b="1" dirty="0" smtClean="0"/>
              <a:t>complex plane</a:t>
            </a:r>
          </a:p>
          <a:p>
            <a:pPr algn="ctr"/>
            <a:r>
              <a:rPr lang="en-US" sz="1600" i="1" dirty="0" smtClean="0"/>
              <a:t>i.e. </a:t>
            </a:r>
            <a:r>
              <a:rPr lang="en-US" sz="1600" dirty="0" smtClean="0"/>
              <a:t>A point (</a:t>
            </a:r>
            <a:r>
              <a:rPr lang="en-US" sz="1600" dirty="0" err="1" smtClean="0"/>
              <a:t>x,y</a:t>
            </a:r>
            <a:r>
              <a:rPr lang="en-US" sz="1600" dirty="0" smtClean="0"/>
              <a:t>) is represented as 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z = x + </a:t>
            </a:r>
            <a:r>
              <a:rPr lang="en-US" sz="1600" i="1" dirty="0" err="1" smtClean="0">
                <a:latin typeface="Times New Roman" pitchFamily="18" charset="0"/>
                <a:cs typeface="Times New Roman" pitchFamily="18" charset="0"/>
              </a:rPr>
              <a:t>iy</a:t>
            </a:r>
            <a:endParaRPr lang="en-US" sz="16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60315" y="1933093"/>
            <a:ext cx="1149485" cy="981378"/>
            <a:chOff x="755515" y="2320047"/>
            <a:chExt cx="1149485" cy="981378"/>
          </a:xfrm>
        </p:grpSpPr>
        <p:sp>
          <p:nvSpPr>
            <p:cNvPr id="32" name="Rectangle 31"/>
            <p:cNvSpPr/>
            <p:nvPr/>
          </p:nvSpPr>
          <p:spPr>
            <a:xfrm>
              <a:off x="755515" y="2320047"/>
              <a:ext cx="4572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20616520">
              <a:off x="1025107" y="2764953"/>
              <a:ext cx="838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Hexagon 33"/>
            <p:cNvSpPr/>
            <p:nvPr/>
          </p:nvSpPr>
          <p:spPr>
            <a:xfrm>
              <a:off x="1600200" y="2996625"/>
              <a:ext cx="304800" cy="3048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Oval 36"/>
          <p:cNvSpPr/>
          <p:nvPr/>
        </p:nvSpPr>
        <p:spPr>
          <a:xfrm>
            <a:off x="1219200" y="2127646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828800" y="2371172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996126" y="2752172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1238250" y="1727596"/>
            <a:ext cx="809625" cy="428625"/>
          </a:xfrm>
          <a:custGeom>
            <a:avLst/>
            <a:gdLst>
              <a:gd name="connsiteX0" fmla="*/ 9525 w 809625"/>
              <a:gd name="connsiteY0" fmla="*/ 428625 h 428625"/>
              <a:gd name="connsiteX1" fmla="*/ 133350 w 809625"/>
              <a:gd name="connsiteY1" fmla="*/ 95250 h 428625"/>
              <a:gd name="connsiteX2" fmla="*/ 809625 w 809625"/>
              <a:gd name="connsiteY2" fmla="*/ 0 h 42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9625" h="428625">
                <a:moveTo>
                  <a:pt x="9525" y="428625"/>
                </a:moveTo>
                <a:cubicBezTo>
                  <a:pt x="4762" y="297656"/>
                  <a:pt x="0" y="166687"/>
                  <a:pt x="133350" y="95250"/>
                </a:cubicBezTo>
                <a:cubicBezTo>
                  <a:pt x="266700" y="23813"/>
                  <a:pt x="538162" y="11906"/>
                  <a:pt x="809625" y="0"/>
                </a:cubicBezTo>
              </a:path>
            </a:pathLst>
          </a:custGeom>
          <a:ln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1886309" y="2189469"/>
            <a:ext cx="437072" cy="236747"/>
          </a:xfrm>
          <a:custGeom>
            <a:avLst/>
            <a:gdLst>
              <a:gd name="connsiteX0" fmla="*/ 0 w 437072"/>
              <a:gd name="connsiteY0" fmla="*/ 212785 h 236747"/>
              <a:gd name="connsiteX1" fmla="*/ 339306 w 437072"/>
              <a:gd name="connsiteY1" fmla="*/ 201283 h 236747"/>
              <a:gd name="connsiteX2" fmla="*/ 437072 w 437072"/>
              <a:gd name="connsiteY2" fmla="*/ 0 h 236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7072" h="236747">
                <a:moveTo>
                  <a:pt x="0" y="212785"/>
                </a:moveTo>
                <a:cubicBezTo>
                  <a:pt x="133230" y="224766"/>
                  <a:pt x="266461" y="236747"/>
                  <a:pt x="339306" y="201283"/>
                </a:cubicBezTo>
                <a:cubicBezTo>
                  <a:pt x="412151" y="165819"/>
                  <a:pt x="424611" y="82909"/>
                  <a:pt x="437072" y="0"/>
                </a:cubicBezTo>
              </a:path>
            </a:pathLst>
          </a:cu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2041585" y="2557529"/>
            <a:ext cx="350807" cy="233872"/>
          </a:xfrm>
          <a:custGeom>
            <a:avLst/>
            <a:gdLst>
              <a:gd name="connsiteX0" fmla="*/ 0 w 350807"/>
              <a:gd name="connsiteY0" fmla="*/ 230038 h 233872"/>
              <a:gd name="connsiteX1" fmla="*/ 195532 w 350807"/>
              <a:gd name="connsiteY1" fmla="*/ 195532 h 233872"/>
              <a:gd name="connsiteX2" fmla="*/ 350807 w 350807"/>
              <a:gd name="connsiteY2" fmla="*/ 0 h 23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807" h="233872">
                <a:moveTo>
                  <a:pt x="0" y="230038"/>
                </a:moveTo>
                <a:cubicBezTo>
                  <a:pt x="68532" y="231955"/>
                  <a:pt x="137064" y="233872"/>
                  <a:pt x="195532" y="195532"/>
                </a:cubicBezTo>
                <a:cubicBezTo>
                  <a:pt x="254000" y="157192"/>
                  <a:pt x="302403" y="78596"/>
                  <a:pt x="350807" y="0"/>
                </a:cubicBezTo>
              </a:path>
            </a:pathLst>
          </a:cu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981200" y="1594246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1</a:t>
            </a:r>
            <a:endParaRPr lang="en-US" sz="1200" b="1" baseline="-25000" dirty="0"/>
          </a:p>
        </p:txBody>
      </p:sp>
      <p:sp>
        <p:nvSpPr>
          <p:cNvPr id="44" name="TextBox 43"/>
          <p:cNvSpPr txBox="1"/>
          <p:nvPr/>
        </p:nvSpPr>
        <p:spPr>
          <a:xfrm>
            <a:off x="2209800" y="1926847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2</a:t>
            </a:r>
            <a:endParaRPr lang="en-US" sz="1200" b="1" baseline="-25000" dirty="0"/>
          </a:p>
        </p:txBody>
      </p:sp>
      <p:sp>
        <p:nvSpPr>
          <p:cNvPr id="45" name="TextBox 44"/>
          <p:cNvSpPr txBox="1"/>
          <p:nvPr/>
        </p:nvSpPr>
        <p:spPr>
          <a:xfrm>
            <a:off x="2286000" y="2307847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3</a:t>
            </a:r>
            <a:endParaRPr lang="en-US" sz="1200" b="1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381000" y="4971871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Place “representative points”, </a:t>
            </a:r>
            <a:r>
              <a:rPr lang="el-GR" sz="1600" dirty="0" smtClean="0">
                <a:latin typeface="Times New Roman"/>
                <a:cs typeface="Times New Roman"/>
              </a:rPr>
              <a:t>ζ</a:t>
            </a:r>
            <a:r>
              <a:rPr lang="en-US" sz="1600" i="1" baseline="-25000" dirty="0" err="1" smtClean="0">
                <a:latin typeface="Times New Roman"/>
                <a:cs typeface="Times New Roman"/>
              </a:rPr>
              <a:t>i</a:t>
            </a:r>
            <a:r>
              <a:rPr lang="en-US" sz="1600" dirty="0" smtClean="0"/>
              <a:t>, inside </a:t>
            </a:r>
            <a:r>
              <a:rPr lang="en-US" sz="1600" i="1" dirty="0" smtClean="0"/>
              <a:t>significant</a:t>
            </a:r>
            <a:r>
              <a:rPr lang="en-US" sz="1600" dirty="0" smtClean="0"/>
              <a:t> obstacles</a:t>
            </a:r>
          </a:p>
        </p:txBody>
      </p:sp>
      <p:sp>
        <p:nvSpPr>
          <p:cNvPr id="47" name="Down Arrow 46"/>
          <p:cNvSpPr/>
          <p:nvPr/>
        </p:nvSpPr>
        <p:spPr>
          <a:xfrm>
            <a:off x="1676400" y="4419600"/>
            <a:ext cx="228600" cy="603646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822846"/>
            <a:ext cx="3352800" cy="5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3352800" y="2584846"/>
            <a:ext cx="3733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Define an </a:t>
            </a:r>
            <a:r>
              <a:rPr lang="en-US" sz="1600" i="1" dirty="0" smtClean="0"/>
              <a:t>Obstacle Marker function </a:t>
            </a:r>
            <a:r>
              <a:rPr lang="en-US" sz="1600" dirty="0" smtClean="0"/>
              <a:t>such that it is </a:t>
            </a:r>
            <a:r>
              <a:rPr lang="en-US" sz="1600" b="1" dirty="0" smtClean="0"/>
              <a:t>Complex Analytic </a:t>
            </a:r>
            <a:r>
              <a:rPr lang="en-US" sz="1600" dirty="0" smtClean="0"/>
              <a:t>everywhere,</a:t>
            </a:r>
            <a:endParaRPr lang="en-US" sz="600" dirty="0" smtClean="0"/>
          </a:p>
          <a:p>
            <a:pPr algn="ctr"/>
            <a:r>
              <a:rPr lang="en-US" sz="600" dirty="0" smtClean="0"/>
              <a:t> </a:t>
            </a:r>
          </a:p>
          <a:p>
            <a:pPr algn="ctr"/>
            <a:r>
              <a:rPr lang="en-US" sz="1600" dirty="0" smtClean="0"/>
              <a:t>except for having </a:t>
            </a:r>
            <a:r>
              <a:rPr lang="en-US" sz="1600" b="1" dirty="0" smtClean="0"/>
              <a:t>poles (singularities)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at the </a:t>
            </a:r>
            <a:r>
              <a:rPr lang="en-US" sz="1600" i="1" dirty="0" smtClean="0"/>
              <a:t>representative points</a:t>
            </a:r>
            <a:endParaRPr lang="en-US" sz="1600" i="1" dirty="0"/>
          </a:p>
        </p:txBody>
      </p:sp>
      <p:sp>
        <p:nvSpPr>
          <p:cNvPr id="50" name="Down Arrow 49"/>
          <p:cNvSpPr/>
          <p:nvPr/>
        </p:nvSpPr>
        <p:spPr>
          <a:xfrm rot="12367583">
            <a:off x="3240117" y="3472350"/>
            <a:ext cx="227638" cy="1507546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5486400" y="1365646"/>
            <a:ext cx="1905000" cy="914400"/>
          </a:xfrm>
          <a:prstGeom prst="arc">
            <a:avLst>
              <a:gd name="adj1" fmla="val 10937115"/>
              <a:gd name="adj2" fmla="val 16172560"/>
            </a:avLst>
          </a:prstGeom>
          <a:ln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477000" y="1161871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f</a:t>
            </a:r>
            <a:r>
              <a:rPr lang="en-US" sz="1600" i="1" baseline="-25000" dirty="0" smtClean="0"/>
              <a:t>0</a:t>
            </a:r>
            <a:r>
              <a:rPr lang="en-US" sz="1600" i="1" dirty="0" smtClean="0"/>
              <a:t> , </a:t>
            </a:r>
            <a:r>
              <a:rPr lang="en-US" sz="1600" dirty="0" smtClean="0"/>
              <a:t>for example, can be any arbitrary polynomial in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en-US" sz="16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4038600" y="4404717"/>
            <a:ext cx="4648200" cy="1754326"/>
            <a:chOff x="4038600" y="3352800"/>
            <a:chExt cx="4648200" cy="1754326"/>
          </a:xfrm>
        </p:grpSpPr>
        <p:sp>
          <p:nvSpPr>
            <p:cNvPr id="53" name="TextBox 52"/>
            <p:cNvSpPr txBox="1"/>
            <p:nvPr/>
          </p:nvSpPr>
          <p:spPr>
            <a:xfrm>
              <a:off x="4038600" y="3352800"/>
              <a:ext cx="46482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Complex Analytic Function </a:t>
              </a:r>
              <a:r>
                <a:rPr lang="en-US" sz="1400" b="1" dirty="0" smtClean="0">
                  <a:latin typeface="Times New Roman"/>
                  <a:cs typeface="Times New Roman"/>
                </a:rPr>
                <a:t>≡</a:t>
              </a:r>
              <a:br>
                <a:rPr lang="en-US" sz="1400" b="1" dirty="0" smtClean="0">
                  <a:latin typeface="Times New Roman"/>
                  <a:cs typeface="Times New Roman"/>
                </a:rPr>
              </a:br>
              <a:r>
                <a:rPr lang="en-US" sz="1400" b="1" dirty="0" smtClean="0">
                  <a:latin typeface="Times New Roman"/>
                  <a:cs typeface="Times New Roman"/>
                </a:rPr>
                <a:t>                </a:t>
              </a:r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  <a:cs typeface="Times New Roman"/>
                </a:rPr>
                <a:t>Complex Differentiable Functions</a:t>
              </a:r>
              <a:r>
                <a:rPr lang="en-US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:</a:t>
              </a:r>
            </a:p>
            <a:p>
              <a:r>
                <a:rPr lang="en-US" sz="1400" dirty="0" smtClean="0">
                  <a:latin typeface="Lucida Calligraphy" pitchFamily="66" charset="0"/>
                  <a:cs typeface="Times New Roman" pitchFamily="18" charset="0"/>
                </a:rPr>
                <a:t>                 F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 ≡ </a:t>
              </a:r>
              <a:r>
                <a:rPr lang="en-US" sz="1400" dirty="0" smtClean="0">
                  <a:latin typeface="Lucida Calligraphy" pitchFamily="66" charset="0"/>
                  <a:cs typeface="Times New Roman" pitchFamily="18" charset="0"/>
                </a:rPr>
                <a:t>F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x + </a:t>
              </a:r>
              <a:r>
                <a:rPr lang="en-US" sz="1400" i="1" dirty="0" err="1" smtClean="0">
                  <a:latin typeface="Times New Roman" pitchFamily="18" charset="0"/>
                  <a:cs typeface="Times New Roman" pitchFamily="18" charset="0"/>
                </a:rPr>
                <a:t>iy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 ≡ u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x, y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 + i v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x, y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r>
                <a:rPr lang="en-US" sz="1400" dirty="0" smtClean="0">
                  <a:cs typeface="Times New Roman" pitchFamily="18" charset="0"/>
                </a:rPr>
                <a:t>Equivalently, </a:t>
              </a:r>
              <a:r>
                <a:rPr lang="en-US" sz="1400" dirty="0" smtClean="0">
                  <a:latin typeface="Lucida Calligraphy" pitchFamily="66" charset="0"/>
                  <a:cs typeface="Times New Roman" pitchFamily="18" charset="0"/>
                </a:rPr>
                <a:t>F </a:t>
              </a:r>
              <a:r>
                <a:rPr lang="en-US" sz="2400" dirty="0" smtClean="0">
                  <a:cs typeface="Times New Roman" pitchFamily="18" charset="0"/>
                </a:rPr>
                <a:t>(</a:t>
              </a:r>
              <a:r>
                <a:rPr lang="en-US" sz="2000" dirty="0" smtClean="0">
                  <a:cs typeface="Times New Roman" pitchFamily="18" charset="0"/>
                </a:rPr>
                <a:t>  </a:t>
              </a:r>
              <a:r>
                <a:rPr lang="en-US" sz="2400" dirty="0" smtClean="0">
                  <a:cs typeface="Times New Roman" pitchFamily="18" charset="0"/>
                </a:rPr>
                <a:t>)</a:t>
              </a:r>
              <a:r>
                <a:rPr lang="en-US" sz="1400" dirty="0" smtClean="0">
                  <a:cs typeface="Times New Roman" pitchFamily="18" charset="0"/>
                </a:rPr>
                <a:t> = </a:t>
              </a:r>
              <a:r>
                <a:rPr lang="en-US" sz="2400" dirty="0" smtClean="0">
                  <a:cs typeface="Times New Roman" pitchFamily="18" charset="0"/>
                </a:rPr>
                <a:t>(       )</a:t>
              </a:r>
            </a:p>
            <a:p>
              <a:r>
                <a:rPr lang="en-US" sz="1400" dirty="0" smtClean="0"/>
                <a:t>with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400" dirty="0" smtClean="0"/>
                <a:t>,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1400" dirty="0" smtClean="0"/>
                <a:t> following certain properties (    </a:t>
              </a:r>
              <a:r>
                <a:rPr lang="en-US" sz="1400" baseline="30000" dirty="0" smtClean="0"/>
                <a:t>2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u</a:t>
              </a:r>
              <a:r>
                <a:rPr lang="en-US" sz="1400" dirty="0" smtClean="0"/>
                <a:t> =    </a:t>
              </a:r>
              <a:r>
                <a:rPr lang="en-US" sz="1400" baseline="30000" dirty="0" smtClean="0"/>
                <a:t>2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1400" dirty="0" smtClean="0"/>
                <a:t> = 0)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        which are guaranteed when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400" dirty="0" smtClean="0"/>
                <a:t> &amp;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en-US" sz="1400" dirty="0" smtClean="0"/>
                <a:t> are implicitly used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        within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US" sz="1400" dirty="0" smtClean="0"/>
                <a:t> in construction of </a:t>
              </a:r>
              <a:r>
                <a:rPr lang="en-US" sz="1400" dirty="0" smtClean="0">
                  <a:latin typeface="Lucida Calligraphy" pitchFamily="66" charset="0"/>
                  <a:cs typeface="Times New Roman" pitchFamily="18" charset="0"/>
                </a:rPr>
                <a:t>F</a:t>
              </a:r>
              <a:r>
                <a:rPr lang="en-US" sz="1400" dirty="0" smtClean="0"/>
                <a:t>.</a:t>
              </a:r>
              <a:endParaRPr lang="en-US" sz="1400" dirty="0"/>
            </a:p>
          </p:txBody>
        </p:sp>
        <p:sp>
          <p:nvSpPr>
            <p:cNvPr id="55" name="Isosceles Triangle 54"/>
            <p:cNvSpPr/>
            <p:nvPr/>
          </p:nvSpPr>
          <p:spPr>
            <a:xfrm flipV="1">
              <a:off x="6896100" y="4472583"/>
              <a:ext cx="114300" cy="114300"/>
            </a:xfrm>
            <a:prstGeom prst="triangl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/>
            <p:cNvSpPr/>
            <p:nvPr/>
          </p:nvSpPr>
          <p:spPr>
            <a:xfrm flipV="1">
              <a:off x="7353300" y="4472583"/>
              <a:ext cx="114300" cy="114300"/>
            </a:xfrm>
            <a:prstGeom prst="triangl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280727" y="3974306"/>
              <a:ext cx="228600" cy="460177"/>
              <a:chOff x="5334000" y="3961494"/>
              <a:chExt cx="228600" cy="460177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5334000" y="3961494"/>
                <a:ext cx="228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sz="1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334000" y="4113894"/>
                <a:ext cx="228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sz="1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5771644" y="3974306"/>
              <a:ext cx="685800" cy="460177"/>
              <a:chOff x="5334000" y="3943566"/>
              <a:chExt cx="685800" cy="460177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5334000" y="3943566"/>
                <a:ext cx="685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u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400" i="1" dirty="0" err="1" smtClean="0">
                    <a:latin typeface="Times New Roman" pitchFamily="18" charset="0"/>
                    <a:cs typeface="Times New Roman" pitchFamily="18" charset="0"/>
                  </a:rPr>
                  <a:t>x,y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334000" y="4095966"/>
                <a:ext cx="6858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dirty="0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sz="1400" i="1" dirty="0" err="1" smtClean="0">
                    <a:latin typeface="Times New Roman" pitchFamily="18" charset="0"/>
                    <a:cs typeface="Times New Roman" pitchFamily="18" charset="0"/>
                  </a:rPr>
                  <a:t>x,y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8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 animBg="1"/>
      <p:bldP spid="49" grpId="0"/>
      <p:bldP spid="50" grpId="0" animBg="1"/>
      <p:bldP spid="51" grpId="0" animBg="1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62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Basic Concept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(Properties of Complex Analytic functions)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860080" y="3505200"/>
            <a:ext cx="195932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67000" y="3505200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</a:t>
            </a:r>
            <a:endParaRPr lang="en-US" sz="1200" b="1" dirty="0"/>
          </a:p>
        </p:txBody>
      </p:sp>
      <p:cxnSp>
        <p:nvCxnSpPr>
          <p:cNvPr id="22" name="Straight Connector 21"/>
          <p:cNvCxnSpPr/>
          <p:nvPr/>
        </p:nvCxnSpPr>
        <p:spPr>
          <a:xfrm rot="5400000" flipH="1" flipV="1">
            <a:off x="288580" y="2933700"/>
            <a:ext cx="1447800" cy="1588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7680" y="2085201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Im</a:t>
            </a:r>
            <a:endParaRPr lang="en-US" sz="12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1386995" y="2371422"/>
            <a:ext cx="1149485" cy="1038707"/>
            <a:chOff x="755515" y="2320047"/>
            <a:chExt cx="1149485" cy="1038707"/>
          </a:xfrm>
        </p:grpSpPr>
        <p:sp>
          <p:nvSpPr>
            <p:cNvPr id="25" name="Rectangle 24"/>
            <p:cNvSpPr/>
            <p:nvPr/>
          </p:nvSpPr>
          <p:spPr>
            <a:xfrm>
              <a:off x="755515" y="2320047"/>
              <a:ext cx="4572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20616520">
              <a:off x="1025107" y="2764953"/>
              <a:ext cx="8382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Hexagon 26"/>
            <p:cNvSpPr/>
            <p:nvPr/>
          </p:nvSpPr>
          <p:spPr>
            <a:xfrm>
              <a:off x="1600200" y="2996625"/>
              <a:ext cx="304800" cy="3048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143000" y="3296970"/>
              <a:ext cx="49427" cy="617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Triangle 28"/>
            <p:cNvSpPr/>
            <p:nvPr/>
          </p:nvSpPr>
          <p:spPr>
            <a:xfrm>
              <a:off x="1600200" y="2438400"/>
              <a:ext cx="108679" cy="45719"/>
            </a:xfrm>
            <a:prstGeom prst="rt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Oval 29"/>
          <p:cNvSpPr/>
          <p:nvPr/>
        </p:nvSpPr>
        <p:spPr>
          <a:xfrm>
            <a:off x="1545880" y="2565975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155480" y="2809501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322806" y="3190501"/>
            <a:ext cx="61274" cy="61274"/>
          </a:xfrm>
          <a:prstGeom prst="ellips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317280" y="234332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1</a:t>
            </a:r>
            <a:endParaRPr lang="en-US" sz="1200" b="1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926880" y="275213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2</a:t>
            </a:r>
            <a:endParaRPr lang="en-US" sz="1200" b="1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2307880" y="3105329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i="1" dirty="0" smtClean="0">
                <a:latin typeface="Times New Roman"/>
                <a:cs typeface="Times New Roman"/>
              </a:rPr>
              <a:t>ζ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3</a:t>
            </a:r>
            <a:endParaRPr lang="en-US" sz="1200" b="1" baseline="-25000" dirty="0"/>
          </a:p>
        </p:txBody>
      </p:sp>
      <p:sp>
        <p:nvSpPr>
          <p:cNvPr id="39" name="Freeform 38"/>
          <p:cNvSpPr/>
          <p:nvPr/>
        </p:nvSpPr>
        <p:spPr>
          <a:xfrm>
            <a:off x="1241867" y="2512192"/>
            <a:ext cx="1318803" cy="666492"/>
          </a:xfrm>
          <a:custGeom>
            <a:avLst/>
            <a:gdLst>
              <a:gd name="connsiteX0" fmla="*/ 0 w 1244476"/>
              <a:gd name="connsiteY0" fmla="*/ 628929 h 628929"/>
              <a:gd name="connsiteX1" fmla="*/ 499575 w 1244476"/>
              <a:gd name="connsiteY1" fmla="*/ 321156 h 628929"/>
              <a:gd name="connsiteX2" fmla="*/ 1106201 w 1244476"/>
              <a:gd name="connsiteY2" fmla="*/ 191801 h 628929"/>
              <a:gd name="connsiteX3" fmla="*/ 1244476 w 1244476"/>
              <a:gd name="connsiteY3" fmla="*/ 0 h 628929"/>
              <a:gd name="connsiteX0" fmla="*/ 0 w 1244476"/>
              <a:gd name="connsiteY0" fmla="*/ 628929 h 628929"/>
              <a:gd name="connsiteX1" fmla="*/ 499575 w 1244476"/>
              <a:gd name="connsiteY1" fmla="*/ 321156 h 628929"/>
              <a:gd name="connsiteX2" fmla="*/ 1083899 w 1244476"/>
              <a:gd name="connsiteY2" fmla="*/ 170985 h 628929"/>
              <a:gd name="connsiteX3" fmla="*/ 1244476 w 1244476"/>
              <a:gd name="connsiteY3" fmla="*/ 0 h 62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4476" h="628929">
                <a:moveTo>
                  <a:pt x="0" y="628929"/>
                </a:moveTo>
                <a:cubicBezTo>
                  <a:pt x="157604" y="511470"/>
                  <a:pt x="318925" y="397480"/>
                  <a:pt x="499575" y="321156"/>
                </a:cubicBezTo>
                <a:cubicBezTo>
                  <a:pt x="680225" y="244832"/>
                  <a:pt x="959749" y="224511"/>
                  <a:pt x="1083899" y="170985"/>
                </a:cubicBezTo>
                <a:cubicBezTo>
                  <a:pt x="1208049" y="117459"/>
                  <a:pt x="1237413" y="69137"/>
                  <a:pt x="1244476" y="0"/>
                </a:cubicBezTo>
              </a:path>
            </a:pathLst>
          </a:cu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1246595" y="2516919"/>
            <a:ext cx="1314076" cy="652311"/>
          </a:xfrm>
          <a:custGeom>
            <a:avLst/>
            <a:gdLst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793966 w 1240015"/>
              <a:gd name="connsiteY2" fmla="*/ 173959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87340 w 1240015"/>
              <a:gd name="connsiteY1" fmla="*/ 245327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  <a:gd name="connsiteX0" fmla="*/ 0 w 1240015"/>
              <a:gd name="connsiteY0" fmla="*/ 615547 h 615547"/>
              <a:gd name="connsiteX1" fmla="*/ 178419 w 1240015"/>
              <a:gd name="connsiteY1" fmla="*/ 318182 h 615547"/>
              <a:gd name="connsiteX2" fmla="*/ 827048 w 1240015"/>
              <a:gd name="connsiteY2" fmla="*/ 122292 h 615547"/>
              <a:gd name="connsiteX3" fmla="*/ 1240015 w 1240015"/>
              <a:gd name="connsiteY3" fmla="*/ 0 h 615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0015" h="615547">
                <a:moveTo>
                  <a:pt x="0" y="615547"/>
                </a:moveTo>
                <a:cubicBezTo>
                  <a:pt x="27506" y="467236"/>
                  <a:pt x="40578" y="400391"/>
                  <a:pt x="178419" y="318182"/>
                </a:cubicBezTo>
                <a:cubicBezTo>
                  <a:pt x="316260" y="235973"/>
                  <a:pt x="650115" y="175322"/>
                  <a:pt x="827048" y="122292"/>
                </a:cubicBezTo>
                <a:cubicBezTo>
                  <a:pt x="1003981" y="69262"/>
                  <a:pt x="1104713" y="66535"/>
                  <a:pt x="1240015" y="0"/>
                </a:cubicBezTo>
              </a:path>
            </a:pathLst>
          </a:custGeom>
          <a:ln w="15875">
            <a:solidFill>
              <a:schemeClr val="accent2">
                <a:lumMod val="50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1241080" y="2518495"/>
            <a:ext cx="1383273" cy="739234"/>
          </a:xfrm>
          <a:custGeom>
            <a:avLst/>
            <a:gdLst>
              <a:gd name="connsiteX0" fmla="*/ 0 w 1305312"/>
              <a:gd name="connsiteY0" fmla="*/ 613317 h 697571"/>
              <a:gd name="connsiteX1" fmla="*/ 628185 w 1305312"/>
              <a:gd name="connsiteY1" fmla="*/ 665356 h 697571"/>
              <a:gd name="connsiteX2" fmla="*/ 1085385 w 1305312"/>
              <a:gd name="connsiteY2" fmla="*/ 420029 h 697571"/>
              <a:gd name="connsiteX3" fmla="*/ 1278673 w 1305312"/>
              <a:gd name="connsiteY3" fmla="*/ 319668 h 697571"/>
              <a:gd name="connsiteX4" fmla="*/ 1245219 w 1305312"/>
              <a:gd name="connsiteY4" fmla="*/ 0 h 69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5312" h="697571">
                <a:moveTo>
                  <a:pt x="0" y="613317"/>
                </a:moveTo>
                <a:cubicBezTo>
                  <a:pt x="223644" y="655444"/>
                  <a:pt x="447288" y="697571"/>
                  <a:pt x="628185" y="665356"/>
                </a:cubicBezTo>
                <a:cubicBezTo>
                  <a:pt x="809083" y="633141"/>
                  <a:pt x="976970" y="477644"/>
                  <a:pt x="1085385" y="420029"/>
                </a:cubicBezTo>
                <a:cubicBezTo>
                  <a:pt x="1193800" y="362414"/>
                  <a:pt x="1252034" y="389673"/>
                  <a:pt x="1278673" y="319668"/>
                </a:cubicBezTo>
                <a:cubicBezTo>
                  <a:pt x="1305312" y="249663"/>
                  <a:pt x="1275265" y="124831"/>
                  <a:pt x="1245219" y="0"/>
                </a:cubicBezTo>
              </a:path>
            </a:pathLst>
          </a:cu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77241" y="2020201"/>
            <a:ext cx="323004" cy="29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>
                <a:latin typeface="Times New Roman"/>
                <a:cs typeface="Times New Roman"/>
              </a:rPr>
              <a:t>τ</a:t>
            </a:r>
            <a:r>
              <a:rPr lang="en-US" sz="1200" baseline="-25000" dirty="0" smtClean="0">
                <a:latin typeface="Times New Roman"/>
                <a:cs typeface="Times New Roman"/>
              </a:rPr>
              <a:t>1</a:t>
            </a:r>
            <a:endParaRPr lang="en-US" sz="1200" baseline="-25000" dirty="0"/>
          </a:p>
        </p:txBody>
      </p:sp>
      <p:sp>
        <p:nvSpPr>
          <p:cNvPr id="43" name="Freeform 42"/>
          <p:cNvSpPr/>
          <p:nvPr/>
        </p:nvSpPr>
        <p:spPr>
          <a:xfrm>
            <a:off x="1966404" y="2242267"/>
            <a:ext cx="62245" cy="413850"/>
          </a:xfrm>
          <a:custGeom>
            <a:avLst/>
            <a:gdLst>
              <a:gd name="connsiteX0" fmla="*/ 49212 w 58737"/>
              <a:gd name="connsiteY0" fmla="*/ 0 h 390525"/>
              <a:gd name="connsiteX1" fmla="*/ 1587 w 58737"/>
              <a:gd name="connsiteY1" fmla="*/ 171450 h 390525"/>
              <a:gd name="connsiteX2" fmla="*/ 58737 w 58737"/>
              <a:gd name="connsiteY2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737" h="390525">
                <a:moveTo>
                  <a:pt x="49212" y="0"/>
                </a:moveTo>
                <a:cubicBezTo>
                  <a:pt x="24606" y="53181"/>
                  <a:pt x="0" y="106363"/>
                  <a:pt x="1587" y="171450"/>
                </a:cubicBezTo>
                <a:cubicBezTo>
                  <a:pt x="3174" y="236537"/>
                  <a:pt x="30955" y="313531"/>
                  <a:pt x="58737" y="390525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280996" y="2130414"/>
            <a:ext cx="323004" cy="29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>
                <a:latin typeface="Times New Roman"/>
                <a:cs typeface="Times New Roman"/>
              </a:rPr>
              <a:t>τ</a:t>
            </a:r>
            <a:r>
              <a:rPr lang="en-US" sz="1200" baseline="-25000" dirty="0" smtClean="0">
                <a:latin typeface="Times New Roman"/>
                <a:cs typeface="Times New Roman"/>
              </a:rPr>
              <a:t>2</a:t>
            </a:r>
            <a:endParaRPr lang="en-US" sz="1200" baseline="-25000" dirty="0"/>
          </a:p>
        </p:txBody>
      </p:sp>
      <p:sp>
        <p:nvSpPr>
          <p:cNvPr id="45" name="Freeform 44"/>
          <p:cNvSpPr/>
          <p:nvPr/>
        </p:nvSpPr>
        <p:spPr>
          <a:xfrm>
            <a:off x="2301184" y="2363393"/>
            <a:ext cx="111033" cy="353286"/>
          </a:xfrm>
          <a:custGeom>
            <a:avLst/>
            <a:gdLst>
              <a:gd name="connsiteX0" fmla="*/ 104775 w 104775"/>
              <a:gd name="connsiteY0" fmla="*/ 0 h 333375"/>
              <a:gd name="connsiteX1" fmla="*/ 85725 w 104775"/>
              <a:gd name="connsiteY1" fmla="*/ 123825 h 333375"/>
              <a:gd name="connsiteX2" fmla="*/ 0 w 104775"/>
              <a:gd name="connsiteY2" fmla="*/ 333375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75" h="333375">
                <a:moveTo>
                  <a:pt x="104775" y="0"/>
                </a:moveTo>
                <a:cubicBezTo>
                  <a:pt x="103981" y="34131"/>
                  <a:pt x="103188" y="68262"/>
                  <a:pt x="85725" y="123825"/>
                </a:cubicBezTo>
                <a:cubicBezTo>
                  <a:pt x="68262" y="179388"/>
                  <a:pt x="34131" y="256381"/>
                  <a:pt x="0" y="333375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2604001" y="2857174"/>
            <a:ext cx="323004" cy="293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>
                <a:latin typeface="Times New Roman"/>
                <a:cs typeface="Times New Roman"/>
              </a:rPr>
              <a:t>τ</a:t>
            </a:r>
            <a:r>
              <a:rPr lang="en-US" sz="1200" baseline="-25000" dirty="0" smtClean="0">
                <a:latin typeface="Times New Roman"/>
                <a:cs typeface="Times New Roman"/>
              </a:rPr>
              <a:t>3</a:t>
            </a:r>
            <a:endParaRPr lang="en-US" sz="1200" baseline="-25000" dirty="0"/>
          </a:p>
        </p:txBody>
      </p:sp>
      <p:sp>
        <p:nvSpPr>
          <p:cNvPr id="47" name="Freeform 46"/>
          <p:cNvSpPr/>
          <p:nvPr/>
        </p:nvSpPr>
        <p:spPr>
          <a:xfrm>
            <a:off x="2503062" y="2918557"/>
            <a:ext cx="181690" cy="141314"/>
          </a:xfrm>
          <a:custGeom>
            <a:avLst/>
            <a:gdLst>
              <a:gd name="connsiteX0" fmla="*/ 171450 w 171450"/>
              <a:gd name="connsiteY0" fmla="*/ 114300 h 133350"/>
              <a:gd name="connsiteX1" fmla="*/ 47625 w 171450"/>
              <a:gd name="connsiteY1" fmla="*/ 114300 h 133350"/>
              <a:gd name="connsiteX2" fmla="*/ 0 w 171450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" h="133350">
                <a:moveTo>
                  <a:pt x="171450" y="114300"/>
                </a:moveTo>
                <a:cubicBezTo>
                  <a:pt x="123825" y="123825"/>
                  <a:pt x="76200" y="133350"/>
                  <a:pt x="47625" y="114300"/>
                </a:cubicBezTo>
                <a:cubicBezTo>
                  <a:pt x="19050" y="95250"/>
                  <a:pt x="9525" y="47625"/>
                  <a:pt x="0" y="0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060480" y="2873752"/>
            <a:ext cx="968720" cy="612577"/>
            <a:chOff x="6400800" y="5181600"/>
            <a:chExt cx="968720" cy="612577"/>
          </a:xfrm>
        </p:grpSpPr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00800" y="5181600"/>
              <a:ext cx="96872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" name="Rectangle 50"/>
            <p:cNvSpPr/>
            <p:nvPr/>
          </p:nvSpPr>
          <p:spPr>
            <a:xfrm>
              <a:off x="6561006" y="5606461"/>
              <a:ext cx="152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477000" y="5486400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i="1" dirty="0" smtClean="0">
                  <a:latin typeface="Times New Roman"/>
                  <a:cs typeface="Times New Roman"/>
                </a:rPr>
                <a:t>τ</a:t>
              </a:r>
              <a:r>
                <a:rPr lang="en-US" sz="1400" baseline="-25000" dirty="0" smtClean="0">
                  <a:latin typeface="Times New Roman"/>
                  <a:cs typeface="Times New Roman"/>
                </a:rPr>
                <a:t>1</a:t>
              </a:r>
              <a:endParaRPr lang="en-US" sz="1400" baseline="-250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79680" y="2873752"/>
            <a:ext cx="968720" cy="612577"/>
            <a:chOff x="6400800" y="5181600"/>
            <a:chExt cx="968720" cy="612577"/>
          </a:xfrm>
        </p:grpSpPr>
        <p:pic>
          <p:nvPicPr>
            <p:cNvPr id="5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00800" y="5181600"/>
              <a:ext cx="96872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5" name="Rectangle 54"/>
            <p:cNvSpPr/>
            <p:nvPr/>
          </p:nvSpPr>
          <p:spPr>
            <a:xfrm>
              <a:off x="6561006" y="5606461"/>
              <a:ext cx="152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77000" y="5486400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i="1" dirty="0" smtClean="0">
                  <a:latin typeface="Times New Roman"/>
                  <a:cs typeface="Times New Roman"/>
                </a:rPr>
                <a:t>τ</a:t>
              </a:r>
              <a:r>
                <a:rPr lang="en-US" sz="1400" baseline="-25000" dirty="0" smtClean="0">
                  <a:latin typeface="Times New Roman"/>
                  <a:cs typeface="Times New Roman"/>
                </a:rPr>
                <a:t>2</a:t>
              </a:r>
              <a:endParaRPr lang="en-US" sz="1400" baseline="-250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498880" y="2873752"/>
            <a:ext cx="968720" cy="612577"/>
            <a:chOff x="6400800" y="5181600"/>
            <a:chExt cx="968720" cy="612577"/>
          </a:xfrm>
        </p:grpSpPr>
        <p:pic>
          <p:nvPicPr>
            <p:cNvPr id="5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00800" y="5181600"/>
              <a:ext cx="96872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9" name="Rectangle 58"/>
            <p:cNvSpPr/>
            <p:nvPr/>
          </p:nvSpPr>
          <p:spPr>
            <a:xfrm>
              <a:off x="6561006" y="5606461"/>
              <a:ext cx="152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477000" y="5486400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i="1" dirty="0" smtClean="0">
                  <a:latin typeface="Times New Roman"/>
                  <a:cs typeface="Times New Roman"/>
                </a:rPr>
                <a:t>τ</a:t>
              </a:r>
              <a:r>
                <a:rPr lang="en-US" sz="1400" baseline="-25000" dirty="0" smtClean="0">
                  <a:latin typeface="Times New Roman"/>
                  <a:cs typeface="Times New Roman"/>
                </a:rPr>
                <a:t>3</a:t>
              </a:r>
              <a:endParaRPr lang="en-US" sz="1400" baseline="-250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5029200" y="2949952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=</a:t>
            </a:r>
            <a:endParaRPr lang="en-US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248400" y="2949952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≠</a:t>
            </a:r>
            <a:endParaRPr lang="en-US" b="1" dirty="0"/>
          </a:p>
        </p:txBody>
      </p: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0480" y="2105960"/>
            <a:ext cx="3352800" cy="56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" name="TextBox 63"/>
          <p:cNvSpPr txBox="1"/>
          <p:nvPr/>
        </p:nvSpPr>
        <p:spPr>
          <a:xfrm>
            <a:off x="609600" y="150489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direct consequence of </a:t>
            </a:r>
            <a:r>
              <a:rPr lang="en-US" sz="2000" b="1" dirty="0" smtClean="0"/>
              <a:t>Cauchy Integral Theorem </a:t>
            </a:r>
            <a:r>
              <a:rPr lang="en-US" sz="2000" dirty="0" smtClean="0"/>
              <a:t>and </a:t>
            </a:r>
            <a:r>
              <a:rPr lang="en-US" sz="2000" b="1" dirty="0" smtClean="0"/>
              <a:t>Residue Theorem</a:t>
            </a:r>
            <a:endParaRPr lang="en-US" sz="20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838200" y="3810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But the singularities lie on the obstacles!!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8313" y="4648200"/>
            <a:ext cx="2071687" cy="6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" name="TextBox 67"/>
          <p:cNvSpPr txBox="1"/>
          <p:nvPr/>
        </p:nvSpPr>
        <p:spPr>
          <a:xfrm>
            <a:off x="457200" y="4343400"/>
            <a:ext cx="510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value of    </a:t>
            </a:r>
            <a:r>
              <a:rPr lang="en-US" sz="3200" dirty="0" smtClean="0"/>
              <a:t>           </a:t>
            </a:r>
            <a:r>
              <a:rPr lang="en-US" sz="5400" dirty="0" smtClean="0"/>
              <a:t>   </a:t>
            </a:r>
            <a:r>
              <a:rPr lang="en-US" sz="4400" dirty="0" smtClean="0"/>
              <a:t> </a:t>
            </a:r>
            <a:r>
              <a:rPr lang="en-US" sz="3200" dirty="0" smtClean="0"/>
              <a:t>   </a:t>
            </a:r>
            <a:r>
              <a:rPr lang="en-US" dirty="0" smtClean="0"/>
              <a:t>  uniquely defines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homotopy</a:t>
            </a:r>
            <a:r>
              <a:rPr lang="en-US" dirty="0" smtClean="0"/>
              <a:t> class of a trajectory </a:t>
            </a:r>
            <a:r>
              <a:rPr lang="el-GR" i="1" dirty="0" smtClean="0">
                <a:latin typeface="Times New Roman"/>
                <a:cs typeface="Times New Roman"/>
              </a:rPr>
              <a:t>τ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129" name="Rounded Rectangle 128"/>
          <p:cNvSpPr/>
          <p:nvPr/>
        </p:nvSpPr>
        <p:spPr>
          <a:xfrm>
            <a:off x="457200" y="4572000"/>
            <a:ext cx="5181600" cy="1066800"/>
          </a:xfrm>
          <a:prstGeom prst="roundRect">
            <a:avLst/>
          </a:prstGeom>
          <a:solidFill>
            <a:srgbClr val="FF0000">
              <a:alpha val="5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4191000"/>
            <a:ext cx="179707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Rounded Rectangular Callout 65"/>
          <p:cNvSpPr/>
          <p:nvPr/>
        </p:nvSpPr>
        <p:spPr>
          <a:xfrm>
            <a:off x="6864927" y="3581400"/>
            <a:ext cx="1974273" cy="2743200"/>
          </a:xfrm>
          <a:prstGeom prst="wedgeRoundRectCallout">
            <a:avLst>
              <a:gd name="adj1" fmla="val -50223"/>
              <a:gd name="adj2" fmla="val -90673"/>
              <a:gd name="adj3" fmla="val 16667"/>
            </a:avLst>
          </a:prstGeom>
          <a:solidFill>
            <a:schemeClr val="accent6">
              <a:alpha val="9000"/>
            </a:schemeClr>
          </a:solidFill>
          <a:ln>
            <a:solidFill>
              <a:schemeClr val="accent6">
                <a:lumMod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6934200" y="3657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 alternative </a:t>
            </a:r>
            <a:r>
              <a:rPr lang="en-US" dirty="0" smtClean="0"/>
              <a:t>(preferred)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33400" y="57150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Note: </a:t>
            </a:r>
            <a:r>
              <a:rPr lang="en-US" dirty="0" smtClean="0"/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 is an additive function of the trajectory:</a:t>
            </a:r>
          </a:p>
          <a:p>
            <a:pPr marL="56515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+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565150"/>
            <a:r>
              <a:rPr lang="en-US" dirty="0" smtClean="0"/>
              <a:t>     – we will exploit this for graph-search algorithm</a:t>
            </a:r>
            <a:endParaRPr lang="en-US" dirty="0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B11-7BB2-40B6-9FB7-A2390EB2ACF5}" type="slidenum">
              <a:rPr lang="en-US" smtClean="0"/>
              <a:pPr/>
              <a:t>9</a:t>
            </a:fld>
            <a:r>
              <a:rPr lang="en-US" smtClean="0"/>
              <a:t> of 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/>
      <p:bldP spid="47" grpId="0" animBg="1"/>
      <p:bldP spid="62" grpId="0"/>
      <p:bldP spid="65" grpId="0"/>
      <p:bldP spid="68" grpId="0"/>
      <p:bldP spid="129" grpId="0" animBg="1"/>
      <p:bldP spid="66" grpId="0" animBg="1"/>
      <p:bldP spid="67" grpId="0"/>
      <p:bldP spid="7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9904</TotalTime>
  <Words>2816</Words>
  <Application>Microsoft Office PowerPoint</Application>
  <PresentationFormat>On-screen Show (4:3)</PresentationFormat>
  <Paragraphs>534</Paragraphs>
  <Slides>54</Slides>
  <Notes>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Geometric and Topological Techniques in Graph Search-based Robot Planning</vt:lpstr>
      <vt:lpstr>Challenges and Motivation</vt:lpstr>
      <vt:lpstr>Quick overview of A* search</vt:lpstr>
      <vt:lpstr>Overview of My Work</vt:lpstr>
      <vt:lpstr>Slide 5</vt:lpstr>
      <vt:lpstr>Slide 6</vt:lpstr>
      <vt:lpstr>Slide 7</vt:lpstr>
      <vt:lpstr>Slide 8</vt:lpstr>
      <vt:lpstr>Slide 9</vt:lpstr>
      <vt:lpstr>Slide 10</vt:lpstr>
      <vt:lpstr>Slide 11</vt:lpstr>
      <vt:lpstr>Theoretical guarantee</vt:lpstr>
      <vt:lpstr>Implementation details</vt:lpstr>
      <vt:lpstr>Slide 14</vt:lpstr>
      <vt:lpstr>Slide 15</vt:lpstr>
      <vt:lpstr>More applications</vt:lpstr>
      <vt:lpstr>Slide 17</vt:lpstr>
      <vt:lpstr>Slide 18</vt:lpstr>
      <vt:lpstr>Homotopy Classes in 3 Dimensional Configuration Spaces</vt:lpstr>
      <vt:lpstr>We exploit theorems from Electromagnetism</vt:lpstr>
      <vt:lpstr>Constructions on 3D obstacles</vt:lpstr>
      <vt:lpstr>Homotopy Signature</vt:lpstr>
      <vt:lpstr>Analytic computation of Virtual Magnetic Field</vt:lpstr>
      <vt:lpstr>H-signature augmented graph</vt:lpstr>
      <vt:lpstr>Results</vt:lpstr>
      <vt:lpstr>Results</vt:lpstr>
      <vt:lpstr>Planning for paths in Complementary homotopy classes</vt:lpstr>
      <vt:lpstr>Planning in X-Y-Time configuration space – Moving obstacles in 2 dimensions</vt:lpstr>
      <vt:lpstr>Homotopy vs. Homology</vt:lpstr>
      <vt:lpstr>Can we do similar things in 4 and higher dimensional configuration space?</vt:lpstr>
      <vt:lpstr>Exploration of homotopy classes in a 4 dimensional configuration space – X-Y-Z-Time – Moving obstacles in 3D</vt:lpstr>
      <vt:lpstr>Slide 32</vt:lpstr>
      <vt:lpstr>Overview of My Work</vt:lpstr>
      <vt:lpstr>Entropy-based metric for exploration and coverage</vt:lpstr>
      <vt:lpstr>Slide 35</vt:lpstr>
      <vt:lpstr>Result</vt:lpstr>
      <vt:lpstr>Slide 37</vt:lpstr>
      <vt:lpstr>Overview of My Work</vt:lpstr>
      <vt:lpstr>Slide 39</vt:lpstr>
      <vt:lpstr>Slide 40</vt:lpstr>
      <vt:lpstr>Slide 41</vt:lpstr>
      <vt:lpstr>Slide 42</vt:lpstr>
      <vt:lpstr>Overview of My Work</vt:lpstr>
      <vt:lpstr>Distributed Optimization with Pairwise Constraints and its Application to Multi-robot Path Planning</vt:lpstr>
      <vt:lpstr>How to efficiently and optimally solve this huge problem?</vt:lpstr>
      <vt:lpstr>Additional complexity - Tasks</vt:lpstr>
      <vt:lpstr>Movies</vt:lpstr>
      <vt:lpstr>Slide 48</vt:lpstr>
      <vt:lpstr>Proposed timeline</vt:lpstr>
      <vt:lpstr>Slide 50</vt:lpstr>
      <vt:lpstr>Additional slides</vt:lpstr>
      <vt:lpstr>Slide 52</vt:lpstr>
      <vt:lpstr>Slide 53</vt:lpstr>
      <vt:lpstr>Slide 54</vt:lpstr>
    </vt:vector>
  </TitlesOfParts>
  <Company>Self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Subhrajit</dc:creator>
  <cp:lastModifiedBy>Subhrajit</cp:lastModifiedBy>
  <cp:revision>514</cp:revision>
  <dcterms:created xsi:type="dcterms:W3CDTF">2010-07-06T00:26:28Z</dcterms:created>
  <dcterms:modified xsi:type="dcterms:W3CDTF">2011-05-02T10:47:15Z</dcterms:modified>
</cp:coreProperties>
</file>