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7432000" cy="20574000"/>
  <p:notesSz cx="6858000" cy="9144000"/>
  <p:defaultTextStyle>
    <a:defPPr>
      <a:defRPr lang="en-US"/>
    </a:defPPr>
    <a:lvl1pPr marL="0" algn="l" defTabSz="27432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1pPr>
    <a:lvl2pPr marL="1371600" algn="l" defTabSz="27432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2pPr>
    <a:lvl3pPr marL="2743200" algn="l" defTabSz="27432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3pPr>
    <a:lvl4pPr marL="4114800" algn="l" defTabSz="27432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4pPr>
    <a:lvl5pPr marL="5486400" algn="l" defTabSz="27432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5pPr>
    <a:lvl6pPr marL="6858000" algn="l" defTabSz="27432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6pPr>
    <a:lvl7pPr marL="8229600" algn="l" defTabSz="27432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7pPr>
    <a:lvl8pPr marL="9601200" algn="l" defTabSz="27432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8pPr>
    <a:lvl9pPr marL="10972800" algn="l" defTabSz="2743200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27" autoAdjust="0"/>
  </p:normalViewPr>
  <p:slideViewPr>
    <p:cSldViewPr>
      <p:cViewPr>
        <p:scale>
          <a:sx n="28" d="100"/>
          <a:sy n="28" d="100"/>
        </p:scale>
        <p:origin x="48" y="810"/>
      </p:cViewPr>
      <p:guideLst>
        <p:guide orient="horz" pos="6480"/>
        <p:guide pos="86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6391277"/>
            <a:ext cx="23317200" cy="4410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658600"/>
            <a:ext cx="19202400" cy="5257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85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601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888200" y="823916"/>
            <a:ext cx="6172200" cy="17554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823916"/>
            <a:ext cx="18059400" cy="17554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39" y="13220702"/>
            <a:ext cx="23317200" cy="4086225"/>
          </a:xfrm>
        </p:spPr>
        <p:txBody>
          <a:bodyPr anchor="t"/>
          <a:lstStyle>
            <a:lvl1pPr algn="l">
              <a:defRPr sz="12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39" y="8720140"/>
            <a:ext cx="23317200" cy="4500561"/>
          </a:xfrm>
        </p:spPr>
        <p:txBody>
          <a:bodyPr anchor="b"/>
          <a:lstStyle>
            <a:lvl1pPr marL="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4800602"/>
            <a:ext cx="12115800" cy="13577889"/>
          </a:xfrm>
        </p:spPr>
        <p:txBody>
          <a:bodyPr/>
          <a:lstStyle>
            <a:lvl1pPr>
              <a:defRPr sz="8400"/>
            </a:lvl1pPr>
            <a:lvl2pPr>
              <a:defRPr sz="7200"/>
            </a:lvl2pPr>
            <a:lvl3pPr>
              <a:defRPr sz="60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944600" y="4800602"/>
            <a:ext cx="12115800" cy="13577889"/>
          </a:xfrm>
        </p:spPr>
        <p:txBody>
          <a:bodyPr/>
          <a:lstStyle>
            <a:lvl1pPr>
              <a:defRPr sz="8400"/>
            </a:lvl1pPr>
            <a:lvl2pPr>
              <a:defRPr sz="7200"/>
            </a:lvl2pPr>
            <a:lvl3pPr>
              <a:defRPr sz="60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605339"/>
            <a:ext cx="12120564" cy="191928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6524625"/>
            <a:ext cx="12120564" cy="11853864"/>
          </a:xfrm>
        </p:spPr>
        <p:txBody>
          <a:bodyPr/>
          <a:lstStyle>
            <a:lvl1pPr>
              <a:defRPr sz="7200"/>
            </a:lvl1pPr>
            <a:lvl2pPr>
              <a:defRPr sz="60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935077" y="4605339"/>
            <a:ext cx="12125325" cy="191928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935077" y="6524625"/>
            <a:ext cx="12125325" cy="11853864"/>
          </a:xfrm>
        </p:spPr>
        <p:txBody>
          <a:bodyPr/>
          <a:lstStyle>
            <a:lvl1pPr>
              <a:defRPr sz="7200"/>
            </a:lvl1pPr>
            <a:lvl2pPr>
              <a:defRPr sz="60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819150"/>
            <a:ext cx="9024939" cy="348615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5150" y="819152"/>
            <a:ext cx="15335250" cy="17559339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2" y="4305302"/>
            <a:ext cx="9024939" cy="14073189"/>
          </a:xfrm>
        </p:spPr>
        <p:txBody>
          <a:bodyPr/>
          <a:lstStyle>
            <a:lvl1pPr marL="0" indent="0">
              <a:buNone/>
              <a:defRPr sz="4200"/>
            </a:lvl1pPr>
            <a:lvl2pPr marL="1371600" indent="0">
              <a:buNone/>
              <a:defRPr sz="3600"/>
            </a:lvl2pPr>
            <a:lvl3pPr marL="2743200" indent="0">
              <a:buNone/>
              <a:defRPr sz="3000"/>
            </a:lvl3pPr>
            <a:lvl4pPr marL="4114800" indent="0">
              <a:buNone/>
              <a:defRPr sz="2700"/>
            </a:lvl4pPr>
            <a:lvl5pPr marL="5486400" indent="0">
              <a:buNone/>
              <a:defRPr sz="2700"/>
            </a:lvl5pPr>
            <a:lvl6pPr marL="6858000" indent="0">
              <a:buNone/>
              <a:defRPr sz="2700"/>
            </a:lvl6pPr>
            <a:lvl7pPr marL="8229600" indent="0">
              <a:buNone/>
              <a:defRPr sz="2700"/>
            </a:lvl7pPr>
            <a:lvl8pPr marL="9601200" indent="0">
              <a:buNone/>
              <a:defRPr sz="2700"/>
            </a:lvl8pPr>
            <a:lvl9pPr marL="10972800" indent="0">
              <a:buNone/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6864" y="14401800"/>
            <a:ext cx="16459200" cy="1700214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76864" y="1838325"/>
            <a:ext cx="16459200" cy="12344400"/>
          </a:xfrm>
        </p:spPr>
        <p:txBody>
          <a:bodyPr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76864" y="16102014"/>
            <a:ext cx="16459200" cy="2414586"/>
          </a:xfrm>
        </p:spPr>
        <p:txBody>
          <a:bodyPr/>
          <a:lstStyle>
            <a:lvl1pPr marL="0" indent="0">
              <a:buNone/>
              <a:defRPr sz="4200"/>
            </a:lvl1pPr>
            <a:lvl2pPr marL="1371600" indent="0">
              <a:buNone/>
              <a:defRPr sz="3600"/>
            </a:lvl2pPr>
            <a:lvl3pPr marL="2743200" indent="0">
              <a:buNone/>
              <a:defRPr sz="3000"/>
            </a:lvl3pPr>
            <a:lvl4pPr marL="4114800" indent="0">
              <a:buNone/>
              <a:defRPr sz="2700"/>
            </a:lvl4pPr>
            <a:lvl5pPr marL="5486400" indent="0">
              <a:buNone/>
              <a:defRPr sz="2700"/>
            </a:lvl5pPr>
            <a:lvl6pPr marL="6858000" indent="0">
              <a:buNone/>
              <a:defRPr sz="2700"/>
            </a:lvl6pPr>
            <a:lvl7pPr marL="8229600" indent="0">
              <a:buNone/>
              <a:defRPr sz="2700"/>
            </a:lvl7pPr>
            <a:lvl8pPr marL="9601200" indent="0">
              <a:buNone/>
              <a:defRPr sz="2700"/>
            </a:lvl8pPr>
            <a:lvl9pPr marL="10972800" indent="0">
              <a:buNone/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823914"/>
            <a:ext cx="24688800" cy="3429000"/>
          </a:xfrm>
          <a:prstGeom prst="rect">
            <a:avLst/>
          </a:prstGeom>
        </p:spPr>
        <p:txBody>
          <a:bodyPr vert="horz" lIns="274320" tIns="137160" rIns="274320" bIns="13716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800602"/>
            <a:ext cx="24688800" cy="13577889"/>
          </a:xfrm>
          <a:prstGeom prst="rect">
            <a:avLst/>
          </a:prstGeom>
        </p:spPr>
        <p:txBody>
          <a:bodyPr vert="horz" lIns="274320" tIns="137160" rIns="274320" bIns="13716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1600" y="19069052"/>
            <a:ext cx="6400800" cy="1095375"/>
          </a:xfrm>
          <a:prstGeom prst="rect">
            <a:avLst/>
          </a:prstGeom>
        </p:spPr>
        <p:txBody>
          <a:bodyPr vert="horz" lIns="274320" tIns="137160" rIns="274320" bIns="13716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97366-6D14-4CA8-A7BB-6E6183DD814D}" type="datetimeFigureOut">
              <a:rPr lang="en-US" smtClean="0"/>
              <a:pPr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72600" y="19069052"/>
            <a:ext cx="8686800" cy="1095375"/>
          </a:xfrm>
          <a:prstGeom prst="rect">
            <a:avLst/>
          </a:prstGeom>
        </p:spPr>
        <p:txBody>
          <a:bodyPr vert="horz" lIns="274320" tIns="137160" rIns="274320" bIns="13716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659600" y="19069052"/>
            <a:ext cx="6400800" cy="1095375"/>
          </a:xfrm>
          <a:prstGeom prst="rect">
            <a:avLst/>
          </a:prstGeom>
        </p:spPr>
        <p:txBody>
          <a:bodyPr vert="horz" lIns="274320" tIns="137160" rIns="274320" bIns="13716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5EBE3-C88A-4A29-8B6A-BF166F308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743200" rtl="0" eaLnBrk="1" latinLnBrk="0" hangingPunct="1"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0" indent="-1028700" algn="l" defTabSz="27432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1pPr>
      <a:lvl2pPr marL="2228850" indent="-857250" algn="l" defTabSz="2743200" rtl="0" eaLnBrk="1" latinLnBrk="0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spcBef>
          <a:spcPct val="20000"/>
        </a:spcBef>
        <a:buFont typeface="Arial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spcBef>
          <a:spcPct val="20000"/>
        </a:spcBef>
        <a:buFont typeface="Arial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spcBef>
          <a:spcPct val="20000"/>
        </a:spcBef>
        <a:buFont typeface="Arial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spcBef>
          <a:spcPct val="20000"/>
        </a:spcBef>
        <a:buFont typeface="Arial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6" Type="http://schemas.openxmlformats.org/officeDocument/2006/relationships/image" Target="../media/image22.png"/><Relationship Id="rId39" Type="http://schemas.openxmlformats.org/officeDocument/2006/relationships/image" Target="../media/image35.png"/><Relationship Id="rId3" Type="http://schemas.openxmlformats.org/officeDocument/2006/relationships/video" Target="file:///\\vboxsvr\VShared\My%20Project%20works\homotopy\papers\RSS_2011\presentation\xyzt.wmv" TargetMode="External"/><Relationship Id="rId21" Type="http://schemas.openxmlformats.org/officeDocument/2006/relationships/image" Target="../media/image17.png"/><Relationship Id="rId34" Type="http://schemas.openxmlformats.org/officeDocument/2006/relationships/image" Target="../media/image30.png"/><Relationship Id="rId42" Type="http://schemas.openxmlformats.org/officeDocument/2006/relationships/image" Target="../media/image38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33" Type="http://schemas.openxmlformats.org/officeDocument/2006/relationships/image" Target="../media/image29.png"/><Relationship Id="rId38" Type="http://schemas.openxmlformats.org/officeDocument/2006/relationships/image" Target="../media/image34.png"/><Relationship Id="rId2" Type="http://schemas.openxmlformats.org/officeDocument/2006/relationships/video" Target="file:///\\vboxsvr\VShared\My%20Project%20works\homotopy\papers\RSS_2011\presentation\xyt.wmv" TargetMode="Externa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29" Type="http://schemas.openxmlformats.org/officeDocument/2006/relationships/image" Target="../media/image25.png"/><Relationship Id="rId41" Type="http://schemas.openxmlformats.org/officeDocument/2006/relationships/image" Target="../media/image37.png"/><Relationship Id="rId1" Type="http://schemas.openxmlformats.org/officeDocument/2006/relationships/video" Target="file:///\\vboxsvr\VShared\My%20Project%20works\homotopy\papers\RSS_2011\presentation\window.wmv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24" Type="http://schemas.openxmlformats.org/officeDocument/2006/relationships/image" Target="../media/image20.png"/><Relationship Id="rId32" Type="http://schemas.openxmlformats.org/officeDocument/2006/relationships/image" Target="../media/image28.png"/><Relationship Id="rId37" Type="http://schemas.openxmlformats.org/officeDocument/2006/relationships/image" Target="../media/image33.png"/><Relationship Id="rId40" Type="http://schemas.openxmlformats.org/officeDocument/2006/relationships/image" Target="../media/image36.png"/><Relationship Id="rId5" Type="http://schemas.openxmlformats.org/officeDocument/2006/relationships/image" Target="../media/image1.png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36" Type="http://schemas.openxmlformats.org/officeDocument/2006/relationships/image" Target="../media/image32.pn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31" Type="http://schemas.openxmlformats.org/officeDocument/2006/relationships/image" Target="../media/image27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6.png"/><Relationship Id="rId35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roup 242"/>
          <p:cNvGrpSpPr/>
          <p:nvPr/>
        </p:nvGrpSpPr>
        <p:grpSpPr>
          <a:xfrm>
            <a:off x="20032663" y="9220200"/>
            <a:ext cx="2751137" cy="609600"/>
            <a:chOff x="3040063" y="1676400"/>
            <a:chExt cx="2751137" cy="609600"/>
          </a:xfrm>
        </p:grpSpPr>
        <p:pic>
          <p:nvPicPr>
            <p:cNvPr id="244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0063" y="1676400"/>
              <a:ext cx="2751137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" name="TextBox 10"/>
            <p:cNvSpPr txBox="1">
              <a:spLocks noChangeArrowheads="1"/>
            </p:cNvSpPr>
            <p:nvPr/>
          </p:nvSpPr>
          <p:spPr bwMode="auto">
            <a:xfrm>
              <a:off x="3352800" y="1905000"/>
              <a:ext cx="2286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000" i="1" dirty="0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246" name="TextBox 11"/>
            <p:cNvSpPr txBox="1">
              <a:spLocks noChangeArrowheads="1"/>
            </p:cNvSpPr>
            <p:nvPr/>
          </p:nvSpPr>
          <p:spPr bwMode="auto">
            <a:xfrm>
              <a:off x="4840288" y="1928813"/>
              <a:ext cx="173037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000" i="1" dirty="0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247" name="TextBox 13"/>
            <p:cNvSpPr txBox="1">
              <a:spLocks noChangeArrowheads="1"/>
            </p:cNvSpPr>
            <p:nvPr/>
          </p:nvSpPr>
          <p:spPr bwMode="auto">
            <a:xfrm>
              <a:off x="5397500" y="1928813"/>
              <a:ext cx="1524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000" i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</p:grpSp>
      <p:sp>
        <p:nvSpPr>
          <p:cNvPr id="350" name="Rounded Rectangle 349"/>
          <p:cNvSpPr/>
          <p:nvPr/>
        </p:nvSpPr>
        <p:spPr>
          <a:xfrm>
            <a:off x="457200" y="18688050"/>
            <a:ext cx="12115800" cy="1605731"/>
          </a:xfrm>
          <a:prstGeom prst="roundRect">
            <a:avLst>
              <a:gd name="adj" fmla="val 1139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97000" y="10776728"/>
            <a:ext cx="2286000" cy="271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6350" y="6477000"/>
            <a:ext cx="174625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5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21046" y="14249400"/>
            <a:ext cx="3822979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3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24200" y="14253865"/>
            <a:ext cx="2783510" cy="288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9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917400" y="12420600"/>
            <a:ext cx="2110005" cy="1673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4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4155400" y="9576543"/>
            <a:ext cx="2819400" cy="2920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3" name="TextBox 182"/>
          <p:cNvSpPr txBox="1"/>
          <p:nvPr/>
        </p:nvSpPr>
        <p:spPr>
          <a:xfrm>
            <a:off x="16535401" y="8915400"/>
            <a:ext cx="60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Given the graph                           laid upon the environment, we construct,</a:t>
            </a:r>
            <a:endParaRPr lang="en-US" sz="2400" dirty="0"/>
          </a:p>
        </p:txBody>
      </p:sp>
      <p:sp>
        <p:nvSpPr>
          <p:cNvPr id="113" name="Rounded Rectangle 112"/>
          <p:cNvSpPr/>
          <p:nvPr/>
        </p:nvSpPr>
        <p:spPr>
          <a:xfrm>
            <a:off x="533399" y="6629400"/>
            <a:ext cx="9592733" cy="7620000"/>
          </a:xfrm>
          <a:prstGeom prst="roundRect">
            <a:avLst>
              <a:gd name="adj" fmla="val 4167"/>
            </a:avLst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ounded Rectangle 132"/>
          <p:cNvSpPr/>
          <p:nvPr/>
        </p:nvSpPr>
        <p:spPr>
          <a:xfrm>
            <a:off x="9893508" y="8229600"/>
            <a:ext cx="17081292" cy="6019800"/>
          </a:xfrm>
          <a:prstGeom prst="roundRect">
            <a:avLst>
              <a:gd name="adj" fmla="val 4167"/>
            </a:avLst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9677400" y="8232169"/>
            <a:ext cx="609600" cy="60934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ounded Rectangle 116"/>
          <p:cNvSpPr/>
          <p:nvPr/>
        </p:nvSpPr>
        <p:spPr>
          <a:xfrm>
            <a:off x="25037934" y="1981200"/>
            <a:ext cx="1784465" cy="703811"/>
          </a:xfrm>
          <a:prstGeom prst="round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479000" y="3604169"/>
            <a:ext cx="3962400" cy="66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673605" y="4876800"/>
            <a:ext cx="219415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TextBox 87"/>
          <p:cNvSpPr txBox="1">
            <a:spLocks noChangeArrowheads="1"/>
          </p:cNvSpPr>
          <p:nvPr/>
        </p:nvSpPr>
        <p:spPr bwMode="auto">
          <a:xfrm>
            <a:off x="19735800" y="2625725"/>
            <a:ext cx="73152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5425" indent="-225425">
              <a:buFont typeface="+mj-lt"/>
              <a:buAutoNum type="arabicPeriod"/>
            </a:pPr>
            <a:r>
              <a:rPr lang="en-US" sz="2400" dirty="0" smtClean="0"/>
              <a:t>Represent </a:t>
            </a:r>
            <a:r>
              <a:rPr lang="en-US" sz="2400" dirty="0"/>
              <a:t>the configuration space by a </a:t>
            </a:r>
            <a:r>
              <a:rPr lang="en-US" sz="2400" b="1" dirty="0"/>
              <a:t>complex </a:t>
            </a:r>
            <a:r>
              <a:rPr lang="en-US" sz="2400" b="1" dirty="0" smtClean="0"/>
              <a:t>plane</a:t>
            </a:r>
          </a:p>
          <a:p>
            <a:pPr marL="225425" indent="-225425">
              <a:buFont typeface="+mj-lt"/>
              <a:buAutoNum type="arabicPeriod"/>
            </a:pPr>
            <a:r>
              <a:rPr lang="en-US" sz="2400" dirty="0" smtClean="0"/>
              <a:t>Construct an </a:t>
            </a:r>
            <a:r>
              <a:rPr lang="en-US" sz="2400" b="1" dirty="0" smtClean="0"/>
              <a:t>analytic function </a:t>
            </a:r>
            <a:r>
              <a:rPr lang="en-US" sz="2400" dirty="0" smtClean="0"/>
              <a:t>with singularities at “representative points”.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</a:t>
            </a:r>
          </a:p>
          <a:p>
            <a:pPr marL="225425" indent="-225425">
              <a:buFont typeface="+mj-lt"/>
              <a:buAutoNum type="arabicPeriod"/>
            </a:pPr>
            <a:r>
              <a:rPr lang="en-US" sz="2400" dirty="0" smtClean="0"/>
              <a:t>Leverage Cauchy Integral and Residue Theorems to design an </a:t>
            </a:r>
            <a:r>
              <a:rPr lang="en-US" sz="2400" u="sng" dirty="0" smtClean="0"/>
              <a:t>additive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homotopy</a:t>
            </a:r>
            <a:r>
              <a:rPr lang="en-US" sz="2400" i="1" dirty="0" smtClean="0"/>
              <a:t> class invariant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762000"/>
            <a:ext cx="23500080" cy="664797"/>
          </a:xfrm>
          <a:prstGeom prst="rect">
            <a:avLst/>
          </a:prstGeom>
          <a:noFill/>
        </p:spPr>
        <p:txBody>
          <a:bodyPr wrap="square" lIns="109728" tIns="54864" rIns="109728" bIns="54864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502604"/>
                </a:solidFill>
              </a:rPr>
              <a:t>Subhrajit Bhattacharya  </a:t>
            </a:r>
            <a:r>
              <a:rPr lang="en-US" sz="3600" b="1" dirty="0" smtClean="0">
                <a:solidFill>
                  <a:schemeClr val="bg1">
                    <a:lumMod val="65000"/>
                  </a:schemeClr>
                </a:solidFill>
              </a:rPr>
              <a:t>|</a:t>
            </a:r>
            <a:r>
              <a:rPr lang="en-US" sz="3600" b="1" dirty="0" smtClean="0">
                <a:solidFill>
                  <a:srgbClr val="502604"/>
                </a:solidFill>
              </a:rPr>
              <a:t> Maxim </a:t>
            </a:r>
            <a:r>
              <a:rPr lang="en-US" sz="3600" b="1" dirty="0" err="1" smtClean="0">
                <a:solidFill>
                  <a:srgbClr val="502604"/>
                </a:solidFill>
              </a:rPr>
              <a:t>Likhachev</a:t>
            </a:r>
            <a:r>
              <a:rPr lang="en-US" sz="3600" b="1" dirty="0" smtClean="0">
                <a:solidFill>
                  <a:srgbClr val="502604"/>
                </a:solidFill>
              </a:rPr>
              <a:t>  </a:t>
            </a:r>
            <a:r>
              <a:rPr lang="en-US" sz="3600" b="1" dirty="0" smtClean="0">
                <a:solidFill>
                  <a:schemeClr val="bg1">
                    <a:lumMod val="65000"/>
                  </a:schemeClr>
                </a:solidFill>
              </a:rPr>
              <a:t>|</a:t>
            </a:r>
            <a:r>
              <a:rPr lang="en-US" sz="3600" b="1" dirty="0" smtClean="0">
                <a:solidFill>
                  <a:srgbClr val="502604"/>
                </a:solidFill>
              </a:rPr>
              <a:t>  Vijay Kumar</a:t>
            </a:r>
            <a:endParaRPr lang="en-US" sz="3600" b="1" dirty="0">
              <a:solidFill>
                <a:srgbClr val="50260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76200"/>
            <a:ext cx="27432000" cy="9334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700" b="1" dirty="0" smtClean="0">
                <a:solidFill>
                  <a:schemeClr val="tx2"/>
                </a:solidFill>
              </a:rPr>
              <a:t>Identification and Representation of Homotopy Classes of Trajectories for Search-based Path Planning in 3D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33400" y="1935540"/>
            <a:ext cx="9525000" cy="4572000"/>
          </a:xfrm>
          <a:prstGeom prst="roundRect">
            <a:avLst>
              <a:gd name="adj" fmla="val 4167"/>
            </a:avLst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" y="1935540"/>
            <a:ext cx="906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Motivation</a:t>
            </a:r>
            <a:endParaRPr lang="en-US" sz="4000" b="1" dirty="0"/>
          </a:p>
        </p:txBody>
      </p:sp>
      <p:grpSp>
        <p:nvGrpSpPr>
          <p:cNvPr id="31" name="Group 30"/>
          <p:cNvGrpSpPr/>
          <p:nvPr/>
        </p:nvGrpSpPr>
        <p:grpSpPr>
          <a:xfrm>
            <a:off x="533400" y="2773741"/>
            <a:ext cx="5715000" cy="3581400"/>
            <a:chOff x="1193334" y="4657725"/>
            <a:chExt cx="4456651" cy="2792833"/>
          </a:xfrm>
        </p:grpSpPr>
        <p:sp>
          <p:nvSpPr>
            <p:cNvPr id="10" name="Rectangle 9"/>
            <p:cNvSpPr/>
            <p:nvPr/>
          </p:nvSpPr>
          <p:spPr bwMode="auto">
            <a:xfrm>
              <a:off x="1676400" y="4806950"/>
              <a:ext cx="414338" cy="24923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Hexagon 10"/>
            <p:cNvSpPr/>
            <p:nvPr/>
          </p:nvSpPr>
          <p:spPr bwMode="auto">
            <a:xfrm>
              <a:off x="2505075" y="5303837"/>
              <a:ext cx="579438" cy="496888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val 11"/>
            <p:cNvSpPr/>
            <p:nvPr/>
          </p:nvSpPr>
          <p:spPr bwMode="auto">
            <a:xfrm rot="2153557">
              <a:off x="2243138" y="4919662"/>
              <a:ext cx="196850" cy="7270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487488" y="4657725"/>
              <a:ext cx="309562" cy="954087"/>
            </a:xfrm>
            <a:custGeom>
              <a:avLst/>
              <a:gdLst>
                <a:gd name="connsiteX0" fmla="*/ 540327 w 716478"/>
                <a:gd name="connsiteY0" fmla="*/ 1537854 h 1537854"/>
                <a:gd name="connsiteX1" fmla="*/ 635330 w 716478"/>
                <a:gd name="connsiteY1" fmla="*/ 1033153 h 1537854"/>
                <a:gd name="connsiteX2" fmla="*/ 53439 w 716478"/>
                <a:gd name="connsiteY2" fmla="*/ 552202 h 1537854"/>
                <a:gd name="connsiteX3" fmla="*/ 314696 w 716478"/>
                <a:gd name="connsiteY3" fmla="*/ 0 h 153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6478" h="1537854">
                  <a:moveTo>
                    <a:pt x="540327" y="1537854"/>
                  </a:moveTo>
                  <a:cubicBezTo>
                    <a:pt x="628402" y="1367641"/>
                    <a:pt x="716478" y="1197428"/>
                    <a:pt x="635330" y="1033153"/>
                  </a:cubicBezTo>
                  <a:cubicBezTo>
                    <a:pt x="554182" y="868878"/>
                    <a:pt x="106878" y="724394"/>
                    <a:pt x="53439" y="552202"/>
                  </a:cubicBezTo>
                  <a:cubicBezTo>
                    <a:pt x="0" y="380010"/>
                    <a:pt x="157348" y="190005"/>
                    <a:pt x="314696" y="0"/>
                  </a:cubicBez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670050" y="4783137"/>
              <a:ext cx="852488" cy="865188"/>
            </a:xfrm>
            <a:custGeom>
              <a:avLst/>
              <a:gdLst>
                <a:gd name="connsiteX0" fmla="*/ 0 w 1425039"/>
                <a:gd name="connsiteY0" fmla="*/ 1377538 h 1377538"/>
                <a:gd name="connsiteX1" fmla="*/ 570016 w 1425039"/>
                <a:gd name="connsiteY1" fmla="*/ 991590 h 1377538"/>
                <a:gd name="connsiteX2" fmla="*/ 896587 w 1425039"/>
                <a:gd name="connsiteY2" fmla="*/ 285008 h 1377538"/>
                <a:gd name="connsiteX3" fmla="*/ 1425039 w 1425039"/>
                <a:gd name="connsiteY3" fmla="*/ 0 h 137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5039" h="1377538">
                  <a:moveTo>
                    <a:pt x="0" y="1377538"/>
                  </a:moveTo>
                  <a:cubicBezTo>
                    <a:pt x="210292" y="1275608"/>
                    <a:pt x="420585" y="1173678"/>
                    <a:pt x="570016" y="991590"/>
                  </a:cubicBezTo>
                  <a:cubicBezTo>
                    <a:pt x="719447" y="809502"/>
                    <a:pt x="754083" y="450273"/>
                    <a:pt x="896587" y="285008"/>
                  </a:cubicBezTo>
                  <a:cubicBezTo>
                    <a:pt x="1039091" y="119743"/>
                    <a:pt x="1232065" y="59871"/>
                    <a:pt x="1425039" y="0"/>
                  </a:cubicBez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763713" y="5114925"/>
              <a:ext cx="1095375" cy="688975"/>
            </a:xfrm>
            <a:custGeom>
              <a:avLst/>
              <a:gdLst>
                <a:gd name="connsiteX0" fmla="*/ 0 w 2137559"/>
                <a:gd name="connsiteY0" fmla="*/ 991590 h 1228106"/>
                <a:gd name="connsiteX1" fmla="*/ 837211 w 2137559"/>
                <a:gd name="connsiteY1" fmla="*/ 1140031 h 1228106"/>
                <a:gd name="connsiteX2" fmla="*/ 1401289 w 2137559"/>
                <a:gd name="connsiteY2" fmla="*/ 463138 h 1228106"/>
                <a:gd name="connsiteX3" fmla="*/ 2137559 w 2137559"/>
                <a:gd name="connsiteY3" fmla="*/ 0 h 122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7559" h="1228106">
                  <a:moveTo>
                    <a:pt x="0" y="991590"/>
                  </a:moveTo>
                  <a:cubicBezTo>
                    <a:pt x="301831" y="1109848"/>
                    <a:pt x="603663" y="1228106"/>
                    <a:pt x="837211" y="1140031"/>
                  </a:cubicBezTo>
                  <a:cubicBezTo>
                    <a:pt x="1070759" y="1051956"/>
                    <a:pt x="1184564" y="653143"/>
                    <a:pt x="1401289" y="463138"/>
                  </a:cubicBezTo>
                  <a:cubicBezTo>
                    <a:pt x="1618014" y="273133"/>
                    <a:pt x="1877786" y="136566"/>
                    <a:pt x="2137559" y="0"/>
                  </a:cubicBez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716088" y="5495925"/>
              <a:ext cx="1508125" cy="477837"/>
            </a:xfrm>
            <a:custGeom>
              <a:avLst/>
              <a:gdLst>
                <a:gd name="connsiteX0" fmla="*/ 0 w 2772889"/>
                <a:gd name="connsiteY0" fmla="*/ 362198 h 877785"/>
                <a:gd name="connsiteX1" fmla="*/ 985652 w 2772889"/>
                <a:gd name="connsiteY1" fmla="*/ 777834 h 877785"/>
                <a:gd name="connsiteX2" fmla="*/ 2470068 w 2772889"/>
                <a:gd name="connsiteY2" fmla="*/ 748146 h 877785"/>
                <a:gd name="connsiteX3" fmla="*/ 2772889 w 2772889"/>
                <a:gd name="connsiteY3" fmla="*/ 0 h 87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2889" h="877785">
                  <a:moveTo>
                    <a:pt x="0" y="362198"/>
                  </a:moveTo>
                  <a:cubicBezTo>
                    <a:pt x="286987" y="537853"/>
                    <a:pt x="573974" y="713509"/>
                    <a:pt x="985652" y="777834"/>
                  </a:cubicBezTo>
                  <a:cubicBezTo>
                    <a:pt x="1397330" y="842159"/>
                    <a:pt x="2172195" y="877785"/>
                    <a:pt x="2470068" y="748146"/>
                  </a:cubicBezTo>
                  <a:cubicBezTo>
                    <a:pt x="2767941" y="618507"/>
                    <a:pt x="2770415" y="309253"/>
                    <a:pt x="2772889" y="0"/>
                  </a:cubicBez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600200" y="5648325"/>
              <a:ext cx="82550" cy="84137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1371600" y="5800725"/>
              <a:ext cx="801688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/>
                <a:t>initial</a:t>
              </a:r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2901950" y="4686300"/>
              <a:ext cx="6794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/>
                <a:t>final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2859088" y="4803775"/>
              <a:ext cx="82550" cy="8255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020888" y="4821237"/>
              <a:ext cx="290512" cy="5222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bg1">
                      <a:lumMod val="65000"/>
                    </a:schemeClr>
                  </a:solidFill>
                </a:rPr>
                <a:t>?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71600" y="4792662"/>
              <a:ext cx="2905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bg1">
                      <a:lumMod val="65000"/>
                    </a:schemeClr>
                  </a:solidFill>
                </a:rPr>
                <a:t>?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73288" y="5354637"/>
              <a:ext cx="290512" cy="5222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bg1">
                      <a:lumMod val="65000"/>
                    </a:schemeClr>
                  </a:solidFill>
                </a:rPr>
                <a:t>?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68575" y="5735637"/>
              <a:ext cx="290513" cy="5222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bg1">
                      <a:lumMod val="65000"/>
                    </a:schemeClr>
                  </a:solidFill>
                </a:rPr>
                <a:t>?</a:t>
              </a:r>
            </a:p>
          </p:txBody>
        </p:sp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1193334" y="6514522"/>
              <a:ext cx="4337807" cy="936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/>
                <a:t>Path prediction of dynamic agents in environment with dynamic </a:t>
              </a:r>
              <a:r>
                <a:rPr lang="en-US" sz="2400" dirty="0" smtClean="0"/>
                <a:t>obstacles (X-Y-Time configuration space)</a:t>
              </a:r>
              <a:endParaRPr lang="en-US" sz="2400" dirty="0"/>
            </a:p>
          </p:txBody>
        </p:sp>
        <p:grpSp>
          <p:nvGrpSpPr>
            <p:cNvPr id="26" name="Group 25"/>
            <p:cNvGrpSpPr>
              <a:grpSpLocks/>
            </p:cNvGrpSpPr>
            <p:nvPr/>
          </p:nvGrpSpPr>
          <p:grpSpPr bwMode="auto">
            <a:xfrm rot="7921022">
              <a:off x="3084349" y="6007478"/>
              <a:ext cx="317500" cy="511787"/>
              <a:chOff x="3564830" y="5995818"/>
              <a:chExt cx="317500" cy="511610"/>
            </a:xfrm>
          </p:grpSpPr>
          <p:sp>
            <p:nvSpPr>
              <p:cNvPr id="27" name="Trapezoid 26"/>
              <p:cNvSpPr/>
              <p:nvPr/>
            </p:nvSpPr>
            <p:spPr>
              <a:xfrm>
                <a:off x="3609998" y="6355081"/>
                <a:ext cx="228600" cy="152347"/>
              </a:xfrm>
              <a:prstGeom prst="trapezoid">
                <a:avLst>
                  <a:gd name="adj" fmla="val 43867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564830" y="5995818"/>
                <a:ext cx="317500" cy="3808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14"/>
            <a:srcRect t="30141" b="43706"/>
            <a:stretch>
              <a:fillRect/>
            </a:stretch>
          </p:blipFill>
          <p:spPr bwMode="auto">
            <a:xfrm>
              <a:off x="3505200" y="4722812"/>
              <a:ext cx="1714500" cy="989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3516385" y="5676900"/>
              <a:ext cx="2133600" cy="720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 dirty="0"/>
                <a:t>e.g. in tracking dynamic agents through multiple </a:t>
              </a:r>
              <a:r>
                <a:rPr lang="en-US" sz="1800" dirty="0" smtClean="0"/>
                <a:t>occlusion      </a:t>
              </a:r>
              <a:r>
                <a:rPr lang="en-US" sz="1800" b="1" dirty="0" smtClean="0"/>
                <a:t>–</a:t>
              </a:r>
              <a:r>
                <a:rPr lang="en-US" sz="1800" dirty="0" smtClean="0"/>
                <a:t> </a:t>
              </a:r>
              <a:r>
                <a:rPr lang="en-US" sz="1800" b="1" i="1" dirty="0" smtClean="0"/>
                <a:t>J</a:t>
              </a:r>
              <a:r>
                <a:rPr lang="en-US" sz="1800" b="1" i="1" dirty="0"/>
                <a:t>. Shi, et al.</a:t>
              </a:r>
            </a:p>
          </p:txBody>
        </p:sp>
      </p:grpSp>
      <p:pic>
        <p:nvPicPr>
          <p:cNvPr id="32" name="window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6400800" y="252609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248400" y="4983540"/>
            <a:ext cx="38862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Planning trajectories in specific </a:t>
            </a:r>
            <a:r>
              <a:rPr lang="en-US" sz="2400" dirty="0" err="1"/>
              <a:t>homotopy</a:t>
            </a:r>
            <a:r>
              <a:rPr lang="en-US" sz="2400" dirty="0"/>
              <a:t> class (e.g. trajectory through a </a:t>
            </a:r>
            <a:r>
              <a:rPr lang="en-US" sz="2400" dirty="0" smtClean="0"/>
              <a:t>window)</a:t>
            </a:r>
            <a:endParaRPr lang="en-US" sz="2400" b="1" i="1" dirty="0" smtClean="0"/>
          </a:p>
          <a:p>
            <a:r>
              <a:rPr lang="en-US" sz="2000" i="1" dirty="0" smtClean="0"/>
              <a:t>     </a:t>
            </a:r>
            <a:r>
              <a:rPr lang="en-US" sz="2000" dirty="0" smtClean="0"/>
              <a:t>–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Mellinger</a:t>
            </a:r>
            <a:r>
              <a:rPr lang="en-US" sz="2000" i="1" dirty="0" smtClean="0"/>
              <a:t> &amp; Kumar, ICRA 2011.</a:t>
            </a:r>
            <a:endParaRPr lang="en-US" sz="2000" i="1" dirty="0"/>
          </a:p>
        </p:txBody>
      </p:sp>
      <p:sp>
        <p:nvSpPr>
          <p:cNvPr id="36" name="Rounded Rectangle 35"/>
          <p:cNvSpPr/>
          <p:nvPr/>
        </p:nvSpPr>
        <p:spPr>
          <a:xfrm>
            <a:off x="10287000" y="1981200"/>
            <a:ext cx="9067800" cy="6144491"/>
          </a:xfrm>
          <a:prstGeom prst="roundRect">
            <a:avLst>
              <a:gd name="adj" fmla="val 4167"/>
            </a:avLst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0515600" y="19812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Our Contributions</a:t>
            </a:r>
            <a:endParaRPr lang="en-US" sz="36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0439400" y="2556252"/>
            <a:ext cx="8839200" cy="5673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  <a:defRPr/>
            </a:pPr>
            <a:r>
              <a:rPr lang="en-US" sz="2800" dirty="0" smtClean="0"/>
              <a:t>Design an </a:t>
            </a:r>
            <a:r>
              <a:rPr lang="en-US" sz="2800" b="1" dirty="0" smtClean="0">
                <a:solidFill>
                  <a:schemeClr val="tx2"/>
                </a:solidFill>
              </a:rPr>
              <a:t>efficient representation </a:t>
            </a:r>
            <a:r>
              <a:rPr lang="en-US" sz="2800" dirty="0" smtClean="0"/>
              <a:t>of </a:t>
            </a:r>
            <a:r>
              <a:rPr lang="en-US" sz="2800" dirty="0" err="1" smtClean="0"/>
              <a:t>homotopy</a:t>
            </a:r>
            <a:r>
              <a:rPr lang="en-US" sz="2800" dirty="0" smtClean="0"/>
              <a:t> classes of trajectories.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US" sz="2800" dirty="0" smtClean="0"/>
              <a:t>Use the representation for:</a:t>
            </a:r>
          </a:p>
          <a:p>
            <a:pPr marL="635000" indent="-279400">
              <a:buFont typeface="Courier New" pitchFamily="49" charset="0"/>
              <a:buChar char="o"/>
              <a:defRPr/>
            </a:pPr>
            <a:r>
              <a:rPr lang="en-US" sz="2400" dirty="0" smtClean="0"/>
              <a:t>Finding least cost paths with </a:t>
            </a:r>
            <a:r>
              <a:rPr lang="en-US" sz="2400" dirty="0" err="1" smtClean="0"/>
              <a:t>homotopy</a:t>
            </a:r>
            <a:r>
              <a:rPr lang="en-US" sz="2400" dirty="0" smtClean="0"/>
              <a:t> class constraints (solve the </a:t>
            </a:r>
            <a:r>
              <a:rPr lang="en-US" sz="2400" b="1" dirty="0" smtClean="0">
                <a:solidFill>
                  <a:schemeClr val="tx2"/>
                </a:solidFill>
              </a:rPr>
              <a:t>constrained optimization problem</a:t>
            </a:r>
            <a:r>
              <a:rPr lang="en-US" sz="2400" dirty="0" smtClean="0"/>
              <a:t>).</a:t>
            </a:r>
          </a:p>
          <a:p>
            <a:pPr marL="635000" indent="-279400">
              <a:buFont typeface="Courier New" pitchFamily="49" charset="0"/>
              <a:buChar char="o"/>
              <a:defRPr/>
            </a:pPr>
            <a:r>
              <a:rPr lang="en-US" sz="2400" b="1" dirty="0" smtClean="0">
                <a:solidFill>
                  <a:schemeClr val="tx2"/>
                </a:solidFill>
              </a:rPr>
              <a:t>Explore different </a:t>
            </a:r>
            <a:r>
              <a:rPr lang="en-US" sz="2400" b="1" dirty="0" err="1" smtClean="0">
                <a:solidFill>
                  <a:schemeClr val="tx2"/>
                </a:solidFill>
              </a:rPr>
              <a:t>homotopy</a:t>
            </a:r>
            <a:r>
              <a:rPr lang="en-US" sz="2400" b="1" dirty="0" smtClean="0">
                <a:solidFill>
                  <a:schemeClr val="tx2"/>
                </a:solidFill>
              </a:rPr>
              <a:t> classes </a:t>
            </a:r>
            <a:r>
              <a:rPr lang="en-US" sz="2400" dirty="0" smtClean="0"/>
              <a:t>in a 3D configuration space.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US" sz="2800" dirty="0" smtClean="0"/>
              <a:t>Integrate the representation with </a:t>
            </a:r>
            <a:r>
              <a:rPr lang="en-US" sz="2800" b="1" dirty="0" smtClean="0">
                <a:solidFill>
                  <a:schemeClr val="tx2"/>
                </a:solidFill>
              </a:rPr>
              <a:t>graph-search based planning</a:t>
            </a:r>
            <a:r>
              <a:rPr lang="en-US" sz="2800" dirty="0" smtClean="0"/>
              <a:t> algorithms.</a:t>
            </a:r>
          </a:p>
          <a:p>
            <a:pPr marL="635000" indent="-279400">
              <a:spcBef>
                <a:spcPts val="200"/>
              </a:spcBef>
              <a:buFont typeface="Courier New" pitchFamily="49" charset="0"/>
              <a:buChar char="o"/>
              <a:defRPr/>
            </a:pPr>
            <a:r>
              <a:rPr lang="en-US" sz="2400" dirty="0" smtClean="0"/>
              <a:t>Plan for </a:t>
            </a:r>
            <a:r>
              <a:rPr lang="en-US" sz="2400" b="1" dirty="0" smtClean="0">
                <a:solidFill>
                  <a:schemeClr val="tx2"/>
                </a:solidFill>
              </a:rPr>
              <a:t>optimal cost paths</a:t>
            </a:r>
            <a:r>
              <a:rPr lang="en-US" sz="2400" dirty="0" smtClean="0"/>
              <a:t>,</a:t>
            </a:r>
          </a:p>
          <a:p>
            <a:pPr marL="635000" indent="-279400">
              <a:spcBef>
                <a:spcPts val="200"/>
              </a:spcBef>
              <a:buFont typeface="Courier New" pitchFamily="49" charset="0"/>
              <a:buChar char="o"/>
              <a:defRPr/>
            </a:pPr>
            <a:r>
              <a:rPr lang="en-US" sz="2400" dirty="0" smtClean="0"/>
              <a:t>For </a:t>
            </a:r>
            <a:r>
              <a:rPr lang="en-US" sz="2400" b="1" dirty="0" smtClean="0">
                <a:solidFill>
                  <a:schemeClr val="tx2"/>
                </a:solidFill>
              </a:rPr>
              <a:t>arbitrary cost function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(not necessarily Euclidean distances),</a:t>
            </a:r>
          </a:p>
          <a:p>
            <a:pPr marL="635000" indent="-279400">
              <a:spcBef>
                <a:spcPts val="200"/>
              </a:spcBef>
              <a:buFont typeface="Courier New" pitchFamily="49" charset="0"/>
              <a:buChar char="o"/>
              <a:defRPr/>
            </a:pPr>
            <a:r>
              <a:rPr lang="en-US" sz="2400" dirty="0" smtClean="0"/>
              <a:t>For arbitrary </a:t>
            </a:r>
            <a:r>
              <a:rPr lang="en-US" sz="2400" b="1" dirty="0" err="1" smtClean="0">
                <a:solidFill>
                  <a:schemeClr val="tx2"/>
                </a:solidFill>
              </a:rPr>
              <a:t>discretization</a:t>
            </a:r>
            <a:r>
              <a:rPr lang="en-US" sz="2400" b="1" dirty="0" smtClean="0">
                <a:solidFill>
                  <a:schemeClr val="tx2"/>
                </a:solidFill>
              </a:rPr>
              <a:t> schemes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(Uniform, unstructured, triangulation, visibility graph, etc.) </a:t>
            </a:r>
          </a:p>
          <a:p>
            <a:pPr marL="635000" indent="-279400">
              <a:spcBef>
                <a:spcPts val="200"/>
              </a:spcBef>
              <a:buFont typeface="Courier New" pitchFamily="49" charset="0"/>
              <a:buChar char="o"/>
              <a:defRPr/>
            </a:pPr>
            <a:r>
              <a:rPr lang="en-US" sz="2400" dirty="0" smtClean="0"/>
              <a:t>Using any </a:t>
            </a:r>
            <a:r>
              <a:rPr lang="en-US" sz="2400" b="1" dirty="0" smtClean="0">
                <a:solidFill>
                  <a:schemeClr val="tx2"/>
                </a:solidFill>
              </a:rPr>
              <a:t>graph search algorithms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Dijkstra’s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A*, D*, ARA*, etc.)</a:t>
            </a:r>
            <a:r>
              <a:rPr lang="en-US" sz="2400" dirty="0" smtClean="0"/>
              <a:t>.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20275550" y="6681054"/>
            <a:ext cx="1958975" cy="1587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5"/>
          <p:cNvSpPr txBox="1">
            <a:spLocks noChangeArrowheads="1"/>
          </p:cNvSpPr>
          <p:nvPr/>
        </p:nvSpPr>
        <p:spPr bwMode="auto">
          <a:xfrm>
            <a:off x="22082125" y="6681054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 dirty="0">
                <a:latin typeface="Calibri" pitchFamily="34" charset="0"/>
              </a:rPr>
              <a:t>Re</a:t>
            </a:r>
          </a:p>
        </p:txBody>
      </p:sp>
      <p:cxnSp>
        <p:nvCxnSpPr>
          <p:cNvPr id="44" name="Straight Connector 43"/>
          <p:cNvCxnSpPr/>
          <p:nvPr/>
        </p:nvCxnSpPr>
        <p:spPr>
          <a:xfrm rot="5400000" flipH="1" flipV="1">
            <a:off x="19704051" y="6107966"/>
            <a:ext cx="1447800" cy="3175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7"/>
          <p:cNvSpPr txBox="1">
            <a:spLocks noChangeArrowheads="1"/>
          </p:cNvSpPr>
          <p:nvPr/>
        </p:nvSpPr>
        <p:spPr bwMode="auto">
          <a:xfrm>
            <a:off x="20024725" y="5260241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 dirty="0" err="1">
                <a:latin typeface="Calibri" pitchFamily="34" charset="0"/>
              </a:rPr>
              <a:t>Im</a:t>
            </a:r>
            <a:endParaRPr lang="en-US" sz="1800" b="1" dirty="0">
              <a:latin typeface="Calibri" pitchFamily="34" charset="0"/>
            </a:endParaRPr>
          </a:p>
        </p:txBody>
      </p:sp>
      <p:grpSp>
        <p:nvGrpSpPr>
          <p:cNvPr id="46" name="Group 8"/>
          <p:cNvGrpSpPr>
            <a:grpSpLocks/>
          </p:cNvGrpSpPr>
          <p:nvPr/>
        </p:nvGrpSpPr>
        <p:grpSpPr bwMode="auto">
          <a:xfrm>
            <a:off x="20802600" y="5545991"/>
            <a:ext cx="1149350" cy="1039813"/>
            <a:chOff x="755515" y="2320047"/>
            <a:chExt cx="1149485" cy="1038707"/>
          </a:xfrm>
        </p:grpSpPr>
        <p:sp>
          <p:nvSpPr>
            <p:cNvPr id="47" name="Rectangle 46"/>
            <p:cNvSpPr/>
            <p:nvPr/>
          </p:nvSpPr>
          <p:spPr>
            <a:xfrm>
              <a:off x="755515" y="2320047"/>
              <a:ext cx="457254" cy="30447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/>
            </a:p>
          </p:txBody>
        </p:sp>
        <p:sp>
          <p:nvSpPr>
            <p:cNvPr id="48" name="Oval 47"/>
            <p:cNvSpPr/>
            <p:nvPr/>
          </p:nvSpPr>
          <p:spPr>
            <a:xfrm rot="20616520">
              <a:off x="1025422" y="2765661"/>
              <a:ext cx="838298" cy="228357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/>
            </a:p>
          </p:txBody>
        </p:sp>
        <p:sp>
          <p:nvSpPr>
            <p:cNvPr id="49" name="Hexagon 48"/>
            <p:cNvSpPr/>
            <p:nvPr/>
          </p:nvSpPr>
          <p:spPr>
            <a:xfrm>
              <a:off x="1600164" y="2997189"/>
              <a:ext cx="304836" cy="304476"/>
            </a:xfrm>
            <a:prstGeom prst="hexagon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/>
            </a:p>
          </p:txBody>
        </p:sp>
        <p:sp>
          <p:nvSpPr>
            <p:cNvPr id="50" name="Oval 49"/>
            <p:cNvSpPr/>
            <p:nvPr/>
          </p:nvSpPr>
          <p:spPr>
            <a:xfrm>
              <a:off x="1142910" y="3296907"/>
              <a:ext cx="49219" cy="61847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/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1600164" y="2438983"/>
              <a:ext cx="107963" cy="44403"/>
            </a:xfrm>
            <a:prstGeom prst="rt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/>
            </a:p>
          </p:txBody>
        </p:sp>
      </p:grpSp>
      <p:sp>
        <p:nvSpPr>
          <p:cNvPr id="52" name="Oval 51"/>
          <p:cNvSpPr/>
          <p:nvPr/>
        </p:nvSpPr>
        <p:spPr>
          <a:xfrm>
            <a:off x="20961350" y="5741254"/>
            <a:ext cx="61913" cy="61912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53" name="Oval 52"/>
          <p:cNvSpPr/>
          <p:nvPr/>
        </p:nvSpPr>
        <p:spPr>
          <a:xfrm>
            <a:off x="21570950" y="5984141"/>
            <a:ext cx="61913" cy="61913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54" name="Oval 53"/>
          <p:cNvSpPr/>
          <p:nvPr/>
        </p:nvSpPr>
        <p:spPr>
          <a:xfrm>
            <a:off x="21737638" y="6365141"/>
            <a:ext cx="61912" cy="61913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20732749" y="5458679"/>
            <a:ext cx="3587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400" b="1" i="1" dirty="0">
                <a:latin typeface="Times New Roman" pitchFamily="18" charset="0"/>
                <a:cs typeface="Times New Roman" pitchFamily="18" charset="0"/>
              </a:rPr>
              <a:t>ζ</a:t>
            </a:r>
            <a:r>
              <a:rPr lang="en-US" sz="14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400" b="1" baseline="-25000" dirty="0">
              <a:latin typeface="Calibri" pitchFamily="34" charset="0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21342349" y="5926991"/>
            <a:ext cx="3587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400" b="1" i="1">
                <a:latin typeface="Times New Roman" pitchFamily="18" charset="0"/>
                <a:cs typeface="Times New Roman" pitchFamily="18" charset="0"/>
              </a:rPr>
              <a:t>ζ</a:t>
            </a:r>
            <a:r>
              <a:rPr lang="en-US" sz="1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400" b="1" baseline="-25000">
              <a:latin typeface="Calibri" pitchFamily="34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21701125" y="6293902"/>
            <a:ext cx="3587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400" b="1" i="1" dirty="0">
                <a:latin typeface="Times New Roman" pitchFamily="18" charset="0"/>
                <a:cs typeface="Times New Roman" pitchFamily="18" charset="0"/>
              </a:rPr>
              <a:t>ζ</a:t>
            </a:r>
            <a:r>
              <a:rPr lang="en-US" sz="1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1400" b="1" baseline="-25000" dirty="0">
              <a:latin typeface="Calibri" pitchFamily="34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20656550" y="5687279"/>
            <a:ext cx="1319213" cy="666750"/>
          </a:xfrm>
          <a:custGeom>
            <a:avLst/>
            <a:gdLst>
              <a:gd name="connsiteX0" fmla="*/ 0 w 1244476"/>
              <a:gd name="connsiteY0" fmla="*/ 628929 h 628929"/>
              <a:gd name="connsiteX1" fmla="*/ 499575 w 1244476"/>
              <a:gd name="connsiteY1" fmla="*/ 321156 h 628929"/>
              <a:gd name="connsiteX2" fmla="*/ 1106201 w 1244476"/>
              <a:gd name="connsiteY2" fmla="*/ 191801 h 628929"/>
              <a:gd name="connsiteX3" fmla="*/ 1244476 w 1244476"/>
              <a:gd name="connsiteY3" fmla="*/ 0 h 628929"/>
              <a:gd name="connsiteX0" fmla="*/ 0 w 1244476"/>
              <a:gd name="connsiteY0" fmla="*/ 628929 h 628929"/>
              <a:gd name="connsiteX1" fmla="*/ 499575 w 1244476"/>
              <a:gd name="connsiteY1" fmla="*/ 321156 h 628929"/>
              <a:gd name="connsiteX2" fmla="*/ 1083899 w 1244476"/>
              <a:gd name="connsiteY2" fmla="*/ 170985 h 628929"/>
              <a:gd name="connsiteX3" fmla="*/ 1244476 w 1244476"/>
              <a:gd name="connsiteY3" fmla="*/ 0 h 62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4476" h="628929">
                <a:moveTo>
                  <a:pt x="0" y="628929"/>
                </a:moveTo>
                <a:cubicBezTo>
                  <a:pt x="157604" y="511470"/>
                  <a:pt x="318925" y="397480"/>
                  <a:pt x="499575" y="321156"/>
                </a:cubicBezTo>
                <a:cubicBezTo>
                  <a:pt x="680225" y="244832"/>
                  <a:pt x="959749" y="224511"/>
                  <a:pt x="1083899" y="170985"/>
                </a:cubicBezTo>
                <a:cubicBezTo>
                  <a:pt x="1208049" y="117459"/>
                  <a:pt x="1237413" y="69137"/>
                  <a:pt x="1244476" y="0"/>
                </a:cubicBezTo>
              </a:path>
            </a:pathLst>
          </a:cu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59" name="Freeform 58"/>
          <p:cNvSpPr/>
          <p:nvPr/>
        </p:nvSpPr>
        <p:spPr>
          <a:xfrm>
            <a:off x="20661313" y="5692041"/>
            <a:ext cx="1314450" cy="652463"/>
          </a:xfrm>
          <a:custGeom>
            <a:avLst/>
            <a:gdLst>
              <a:gd name="connsiteX0" fmla="*/ 0 w 1240015"/>
              <a:gd name="connsiteY0" fmla="*/ 615547 h 615547"/>
              <a:gd name="connsiteX1" fmla="*/ 187340 w 1240015"/>
              <a:gd name="connsiteY1" fmla="*/ 245327 h 615547"/>
              <a:gd name="connsiteX2" fmla="*/ 793966 w 1240015"/>
              <a:gd name="connsiteY2" fmla="*/ 173959 h 615547"/>
              <a:gd name="connsiteX3" fmla="*/ 1240015 w 1240015"/>
              <a:gd name="connsiteY3" fmla="*/ 0 h 615547"/>
              <a:gd name="connsiteX0" fmla="*/ 0 w 1240015"/>
              <a:gd name="connsiteY0" fmla="*/ 615547 h 615547"/>
              <a:gd name="connsiteX1" fmla="*/ 187340 w 1240015"/>
              <a:gd name="connsiteY1" fmla="*/ 245327 h 615547"/>
              <a:gd name="connsiteX2" fmla="*/ 827048 w 1240015"/>
              <a:gd name="connsiteY2" fmla="*/ 122292 h 615547"/>
              <a:gd name="connsiteX3" fmla="*/ 1240015 w 1240015"/>
              <a:gd name="connsiteY3" fmla="*/ 0 h 615547"/>
              <a:gd name="connsiteX0" fmla="*/ 0 w 1240015"/>
              <a:gd name="connsiteY0" fmla="*/ 615547 h 615547"/>
              <a:gd name="connsiteX1" fmla="*/ 178419 w 1240015"/>
              <a:gd name="connsiteY1" fmla="*/ 318182 h 615547"/>
              <a:gd name="connsiteX2" fmla="*/ 827048 w 1240015"/>
              <a:gd name="connsiteY2" fmla="*/ 122292 h 615547"/>
              <a:gd name="connsiteX3" fmla="*/ 1240015 w 1240015"/>
              <a:gd name="connsiteY3" fmla="*/ 0 h 615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0015" h="615547">
                <a:moveTo>
                  <a:pt x="0" y="615547"/>
                </a:moveTo>
                <a:cubicBezTo>
                  <a:pt x="27506" y="467236"/>
                  <a:pt x="40578" y="400391"/>
                  <a:pt x="178419" y="318182"/>
                </a:cubicBezTo>
                <a:cubicBezTo>
                  <a:pt x="316260" y="235973"/>
                  <a:pt x="650115" y="175322"/>
                  <a:pt x="827048" y="122292"/>
                </a:cubicBezTo>
                <a:cubicBezTo>
                  <a:pt x="1003981" y="69262"/>
                  <a:pt x="1104713" y="66535"/>
                  <a:pt x="1240015" y="0"/>
                </a:cubicBezTo>
              </a:path>
            </a:pathLst>
          </a:custGeom>
          <a:ln w="15875">
            <a:solidFill>
              <a:schemeClr val="accent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60" name="Freeform 59"/>
          <p:cNvSpPr/>
          <p:nvPr/>
        </p:nvSpPr>
        <p:spPr>
          <a:xfrm>
            <a:off x="20656550" y="5693629"/>
            <a:ext cx="1382713" cy="739775"/>
          </a:xfrm>
          <a:custGeom>
            <a:avLst/>
            <a:gdLst>
              <a:gd name="connsiteX0" fmla="*/ 0 w 1305312"/>
              <a:gd name="connsiteY0" fmla="*/ 613317 h 697571"/>
              <a:gd name="connsiteX1" fmla="*/ 628185 w 1305312"/>
              <a:gd name="connsiteY1" fmla="*/ 665356 h 697571"/>
              <a:gd name="connsiteX2" fmla="*/ 1085385 w 1305312"/>
              <a:gd name="connsiteY2" fmla="*/ 420029 h 697571"/>
              <a:gd name="connsiteX3" fmla="*/ 1278673 w 1305312"/>
              <a:gd name="connsiteY3" fmla="*/ 319668 h 697571"/>
              <a:gd name="connsiteX4" fmla="*/ 1245219 w 1305312"/>
              <a:gd name="connsiteY4" fmla="*/ 0 h 69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5312" h="697571">
                <a:moveTo>
                  <a:pt x="0" y="613317"/>
                </a:moveTo>
                <a:cubicBezTo>
                  <a:pt x="223644" y="655444"/>
                  <a:pt x="447288" y="697571"/>
                  <a:pt x="628185" y="665356"/>
                </a:cubicBezTo>
                <a:cubicBezTo>
                  <a:pt x="809083" y="633141"/>
                  <a:pt x="976970" y="477644"/>
                  <a:pt x="1085385" y="420029"/>
                </a:cubicBezTo>
                <a:cubicBezTo>
                  <a:pt x="1193800" y="362414"/>
                  <a:pt x="1252034" y="389673"/>
                  <a:pt x="1278673" y="319668"/>
                </a:cubicBezTo>
                <a:cubicBezTo>
                  <a:pt x="1305312" y="249663"/>
                  <a:pt x="1275265" y="124831"/>
                  <a:pt x="1245219" y="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21293138" y="5153879"/>
            <a:ext cx="366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800" b="1" dirty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800" baseline="-25000" dirty="0">
              <a:latin typeface="Calibri" pitchFamily="34" charset="0"/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21382038" y="5417404"/>
            <a:ext cx="61912" cy="414337"/>
          </a:xfrm>
          <a:custGeom>
            <a:avLst/>
            <a:gdLst>
              <a:gd name="connsiteX0" fmla="*/ 49212 w 58737"/>
              <a:gd name="connsiteY0" fmla="*/ 0 h 390525"/>
              <a:gd name="connsiteX1" fmla="*/ 1587 w 58737"/>
              <a:gd name="connsiteY1" fmla="*/ 171450 h 390525"/>
              <a:gd name="connsiteX2" fmla="*/ 58737 w 58737"/>
              <a:gd name="connsiteY2" fmla="*/ 3905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737" h="390525">
                <a:moveTo>
                  <a:pt x="49212" y="0"/>
                </a:moveTo>
                <a:cubicBezTo>
                  <a:pt x="24606" y="53181"/>
                  <a:pt x="0" y="106363"/>
                  <a:pt x="1587" y="171450"/>
                </a:cubicBezTo>
                <a:cubicBezTo>
                  <a:pt x="3174" y="236537"/>
                  <a:pt x="30955" y="313531"/>
                  <a:pt x="58737" y="390525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21696362" y="5317947"/>
            <a:ext cx="3685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800" b="1" dirty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800" baseline="-25000" dirty="0">
              <a:latin typeface="Calibri" pitchFamily="34" charset="0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21717000" y="5538054"/>
            <a:ext cx="111125" cy="354012"/>
          </a:xfrm>
          <a:custGeom>
            <a:avLst/>
            <a:gdLst>
              <a:gd name="connsiteX0" fmla="*/ 104775 w 104775"/>
              <a:gd name="connsiteY0" fmla="*/ 0 h 333375"/>
              <a:gd name="connsiteX1" fmla="*/ 85725 w 104775"/>
              <a:gd name="connsiteY1" fmla="*/ 123825 h 333375"/>
              <a:gd name="connsiteX2" fmla="*/ 0 w 104775"/>
              <a:gd name="connsiteY2" fmla="*/ 333375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333375">
                <a:moveTo>
                  <a:pt x="104775" y="0"/>
                </a:moveTo>
                <a:cubicBezTo>
                  <a:pt x="103981" y="34131"/>
                  <a:pt x="103188" y="68262"/>
                  <a:pt x="85725" y="123825"/>
                </a:cubicBezTo>
                <a:cubicBezTo>
                  <a:pt x="68262" y="179388"/>
                  <a:pt x="34131" y="256381"/>
                  <a:pt x="0" y="333375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22020213" y="6031766"/>
            <a:ext cx="366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800" b="1" dirty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1800" baseline="-25000" dirty="0">
              <a:latin typeface="Calibri" pitchFamily="34" charset="0"/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21918613" y="6093679"/>
            <a:ext cx="180975" cy="141287"/>
          </a:xfrm>
          <a:custGeom>
            <a:avLst/>
            <a:gdLst>
              <a:gd name="connsiteX0" fmla="*/ 171450 w 171450"/>
              <a:gd name="connsiteY0" fmla="*/ 114300 h 133350"/>
              <a:gd name="connsiteX1" fmla="*/ 47625 w 171450"/>
              <a:gd name="connsiteY1" fmla="*/ 114300 h 133350"/>
              <a:gd name="connsiteX2" fmla="*/ 0 w 171450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133350">
                <a:moveTo>
                  <a:pt x="171450" y="114300"/>
                </a:moveTo>
                <a:cubicBezTo>
                  <a:pt x="123825" y="123825"/>
                  <a:pt x="76200" y="133350"/>
                  <a:pt x="47625" y="114300"/>
                </a:cubicBezTo>
                <a:cubicBezTo>
                  <a:pt x="19050" y="95250"/>
                  <a:pt x="9525" y="47625"/>
                  <a:pt x="0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68" name="Freeform 67"/>
          <p:cNvSpPr/>
          <p:nvPr/>
        </p:nvSpPr>
        <p:spPr>
          <a:xfrm>
            <a:off x="20315238" y="5763479"/>
            <a:ext cx="646112" cy="1173162"/>
          </a:xfrm>
          <a:custGeom>
            <a:avLst/>
            <a:gdLst>
              <a:gd name="connsiteX0" fmla="*/ 646723 w 646723"/>
              <a:gd name="connsiteY0" fmla="*/ 0 h 1172308"/>
              <a:gd name="connsiteX1" fmla="*/ 25400 w 646723"/>
              <a:gd name="connsiteY1" fmla="*/ 398585 h 1172308"/>
              <a:gd name="connsiteX2" fmla="*/ 494323 w 646723"/>
              <a:gd name="connsiteY2" fmla="*/ 1172308 h 117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6723" h="1172308">
                <a:moveTo>
                  <a:pt x="646723" y="0"/>
                </a:moveTo>
                <a:cubicBezTo>
                  <a:pt x="348761" y="101600"/>
                  <a:pt x="50800" y="203200"/>
                  <a:pt x="25400" y="398585"/>
                </a:cubicBezTo>
                <a:cubicBezTo>
                  <a:pt x="0" y="593970"/>
                  <a:pt x="247161" y="883139"/>
                  <a:pt x="494323" y="1172308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69" name="Freeform 68"/>
          <p:cNvSpPr/>
          <p:nvPr/>
        </p:nvSpPr>
        <p:spPr>
          <a:xfrm>
            <a:off x="20808950" y="6387366"/>
            <a:ext cx="946150" cy="549275"/>
          </a:xfrm>
          <a:custGeom>
            <a:avLst/>
            <a:gdLst>
              <a:gd name="connsiteX0" fmla="*/ 902677 w 902677"/>
              <a:gd name="connsiteY0" fmla="*/ 0 h 562708"/>
              <a:gd name="connsiteX1" fmla="*/ 515815 w 902677"/>
              <a:gd name="connsiteY1" fmla="*/ 164123 h 562708"/>
              <a:gd name="connsiteX2" fmla="*/ 0 w 902677"/>
              <a:gd name="connsiteY2" fmla="*/ 562708 h 56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2677" h="562708">
                <a:moveTo>
                  <a:pt x="902677" y="0"/>
                </a:moveTo>
                <a:cubicBezTo>
                  <a:pt x="784469" y="35169"/>
                  <a:pt x="666261" y="70338"/>
                  <a:pt x="515815" y="164123"/>
                </a:cubicBezTo>
                <a:cubicBezTo>
                  <a:pt x="365369" y="257908"/>
                  <a:pt x="182684" y="410308"/>
                  <a:pt x="0" y="562708"/>
                </a:cubicBezTo>
              </a:path>
            </a:pathLst>
          </a:custGeom>
          <a:ln>
            <a:solidFill>
              <a:schemeClr val="accent2">
                <a:lumMod val="75000"/>
              </a:schemeClr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19812000" y="6911242"/>
            <a:ext cx="2057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“</a:t>
            </a:r>
            <a:r>
              <a:rPr lang="en-US" sz="1400" b="1" dirty="0">
                <a:latin typeface="Calibri" pitchFamily="34" charset="0"/>
              </a:rPr>
              <a:t>Representative points</a:t>
            </a:r>
            <a:r>
              <a:rPr lang="en-US" sz="1400" dirty="0">
                <a:latin typeface="Calibri" pitchFamily="34" charset="0"/>
              </a:rPr>
              <a:t>”</a:t>
            </a:r>
            <a:br>
              <a:rPr lang="en-US" sz="1400" dirty="0">
                <a:latin typeface="Calibri" pitchFamily="34" charset="0"/>
              </a:rPr>
            </a:br>
            <a:r>
              <a:rPr lang="en-US" sz="1400" dirty="0">
                <a:latin typeface="Calibri" pitchFamily="34" charset="0"/>
              </a:rPr>
              <a:t>inside obstacles.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23012400" y="5279571"/>
            <a:ext cx="2165684" cy="1959429"/>
            <a:chOff x="9372600" y="14249400"/>
            <a:chExt cx="1600200" cy="1447800"/>
          </a:xfrm>
        </p:grpSpPr>
        <p:grpSp>
          <p:nvGrpSpPr>
            <p:cNvPr id="72" name="Group 60"/>
            <p:cNvGrpSpPr>
              <a:grpSpLocks/>
            </p:cNvGrpSpPr>
            <p:nvPr/>
          </p:nvGrpSpPr>
          <p:grpSpPr bwMode="auto">
            <a:xfrm>
              <a:off x="9372600" y="14249400"/>
              <a:ext cx="1457325" cy="1447800"/>
              <a:chOff x="1066800" y="1143000"/>
              <a:chExt cx="3352800" cy="3329836"/>
            </a:xfrm>
          </p:grpSpPr>
          <p:pic>
            <p:nvPicPr>
              <p:cNvPr id="73" name="Picture 3"/>
              <p:cNvPicPr>
                <a:picLocks noChangeAspec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1066800" y="1143000"/>
                <a:ext cx="3352800" cy="33298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74" name="Group 75"/>
              <p:cNvGrpSpPr>
                <a:grpSpLocks/>
              </p:cNvGrpSpPr>
              <p:nvPr/>
            </p:nvGrpSpPr>
            <p:grpSpPr bwMode="auto">
              <a:xfrm>
                <a:off x="1388202" y="1712580"/>
                <a:ext cx="2728259" cy="2468169"/>
                <a:chOff x="756023" y="2319492"/>
                <a:chExt cx="1148936" cy="1039405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756023" y="2319492"/>
                  <a:ext cx="456806" cy="3044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/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 rot="20616520">
                  <a:off x="1025185" y="2765391"/>
                  <a:ext cx="838246" cy="2275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/>
                </a:p>
              </p:txBody>
            </p:sp>
            <p:sp>
              <p:nvSpPr>
                <p:cNvPr id="81" name="Hexagon 80"/>
                <p:cNvSpPr/>
                <p:nvPr/>
              </p:nvSpPr>
              <p:spPr>
                <a:xfrm>
                  <a:off x="1600422" y="2996028"/>
                  <a:ext cx="304537" cy="305979"/>
                </a:xfrm>
                <a:prstGeom prst="hexag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/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1143616" y="3297394"/>
                  <a:ext cx="49218" cy="61503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/>
                </a:p>
              </p:txBody>
            </p:sp>
            <p:sp>
              <p:nvSpPr>
                <p:cNvPr id="83" name="Right Triangle 82"/>
                <p:cNvSpPr/>
                <p:nvPr/>
              </p:nvSpPr>
              <p:spPr>
                <a:xfrm>
                  <a:off x="1600422" y="2437886"/>
                  <a:ext cx="109202" cy="46127"/>
                </a:xfrm>
                <a:prstGeom prst="rt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/>
                </a:p>
              </p:txBody>
            </p:sp>
          </p:grpSp>
          <p:sp>
            <p:nvSpPr>
              <p:cNvPr id="75" name="Oval 74"/>
              <p:cNvSpPr/>
              <p:nvPr/>
            </p:nvSpPr>
            <p:spPr>
              <a:xfrm>
                <a:off x="1830129" y="1982761"/>
                <a:ext cx="142438" cy="14239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2973294" y="2972220"/>
                <a:ext cx="142440" cy="1460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3656273" y="3658634"/>
                <a:ext cx="146092" cy="1460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1271328" y="2125157"/>
                <a:ext cx="3038703" cy="1496966"/>
              </a:xfrm>
              <a:custGeom>
                <a:avLst/>
                <a:gdLst>
                  <a:gd name="connsiteX0" fmla="*/ 0 w 3039627"/>
                  <a:gd name="connsiteY0" fmla="*/ 1497205 h 1497205"/>
                  <a:gd name="connsiteX1" fmla="*/ 5025 w 3039627"/>
                  <a:gd name="connsiteY1" fmla="*/ 1351504 h 1497205"/>
                  <a:gd name="connsiteX2" fmla="*/ 145702 w 3039627"/>
                  <a:gd name="connsiteY2" fmla="*/ 1185706 h 1497205"/>
                  <a:gd name="connsiteX3" fmla="*/ 150726 w 3039627"/>
                  <a:gd name="connsiteY3" fmla="*/ 1034981 h 1497205"/>
                  <a:gd name="connsiteX4" fmla="*/ 306475 w 3039627"/>
                  <a:gd name="connsiteY4" fmla="*/ 889279 h 1497205"/>
                  <a:gd name="connsiteX5" fmla="*/ 457200 w 3039627"/>
                  <a:gd name="connsiteY5" fmla="*/ 738554 h 1497205"/>
                  <a:gd name="connsiteX6" fmla="*/ 602902 w 3039627"/>
                  <a:gd name="connsiteY6" fmla="*/ 733530 h 1497205"/>
                  <a:gd name="connsiteX7" fmla="*/ 768699 w 3039627"/>
                  <a:gd name="connsiteY7" fmla="*/ 582805 h 1497205"/>
                  <a:gd name="connsiteX8" fmla="*/ 909376 w 3039627"/>
                  <a:gd name="connsiteY8" fmla="*/ 587829 h 1497205"/>
                  <a:gd name="connsiteX9" fmla="*/ 1055077 w 3039627"/>
                  <a:gd name="connsiteY9" fmla="*/ 587829 h 1497205"/>
                  <a:gd name="connsiteX10" fmla="*/ 1220875 w 3039627"/>
                  <a:gd name="connsiteY10" fmla="*/ 442128 h 1497205"/>
                  <a:gd name="connsiteX11" fmla="*/ 1366576 w 3039627"/>
                  <a:gd name="connsiteY11" fmla="*/ 447152 h 1497205"/>
                  <a:gd name="connsiteX12" fmla="*/ 1512277 w 3039627"/>
                  <a:gd name="connsiteY12" fmla="*/ 437104 h 1497205"/>
                  <a:gd name="connsiteX13" fmla="*/ 1678075 w 3039627"/>
                  <a:gd name="connsiteY13" fmla="*/ 437104 h 1497205"/>
                  <a:gd name="connsiteX14" fmla="*/ 1823776 w 3039627"/>
                  <a:gd name="connsiteY14" fmla="*/ 276330 h 1497205"/>
                  <a:gd name="connsiteX15" fmla="*/ 1969477 w 3039627"/>
                  <a:gd name="connsiteY15" fmla="*/ 276330 h 1497205"/>
                  <a:gd name="connsiteX16" fmla="*/ 2130251 w 3039627"/>
                  <a:gd name="connsiteY16" fmla="*/ 271306 h 1497205"/>
                  <a:gd name="connsiteX17" fmla="*/ 2280976 w 3039627"/>
                  <a:gd name="connsiteY17" fmla="*/ 276330 h 1497205"/>
                  <a:gd name="connsiteX18" fmla="*/ 2426677 w 3039627"/>
                  <a:gd name="connsiteY18" fmla="*/ 125605 h 1497205"/>
                  <a:gd name="connsiteX19" fmla="*/ 2587451 w 3039627"/>
                  <a:gd name="connsiteY19" fmla="*/ 130629 h 1497205"/>
                  <a:gd name="connsiteX20" fmla="*/ 2728128 w 3039627"/>
                  <a:gd name="connsiteY20" fmla="*/ 125605 h 1497205"/>
                  <a:gd name="connsiteX21" fmla="*/ 2883877 w 3039627"/>
                  <a:gd name="connsiteY21" fmla="*/ 130629 h 1497205"/>
                  <a:gd name="connsiteX22" fmla="*/ 3039627 w 3039627"/>
                  <a:gd name="connsiteY22" fmla="*/ 0 h 1497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39627" h="1497205">
                    <a:moveTo>
                      <a:pt x="0" y="1497205"/>
                    </a:moveTo>
                    <a:lnTo>
                      <a:pt x="5025" y="1351504"/>
                    </a:lnTo>
                    <a:lnTo>
                      <a:pt x="145702" y="1185706"/>
                    </a:lnTo>
                    <a:lnTo>
                      <a:pt x="150726" y="1034981"/>
                    </a:lnTo>
                    <a:lnTo>
                      <a:pt x="306475" y="889279"/>
                    </a:lnTo>
                    <a:lnTo>
                      <a:pt x="457200" y="738554"/>
                    </a:lnTo>
                    <a:lnTo>
                      <a:pt x="602902" y="733530"/>
                    </a:lnTo>
                    <a:lnTo>
                      <a:pt x="768699" y="582805"/>
                    </a:lnTo>
                    <a:lnTo>
                      <a:pt x="909376" y="587829"/>
                    </a:lnTo>
                    <a:lnTo>
                      <a:pt x="1055077" y="587829"/>
                    </a:lnTo>
                    <a:lnTo>
                      <a:pt x="1220875" y="442128"/>
                    </a:lnTo>
                    <a:lnTo>
                      <a:pt x="1366576" y="447152"/>
                    </a:lnTo>
                    <a:lnTo>
                      <a:pt x="1512277" y="437104"/>
                    </a:lnTo>
                    <a:lnTo>
                      <a:pt x="1678075" y="437104"/>
                    </a:lnTo>
                    <a:lnTo>
                      <a:pt x="1823776" y="276330"/>
                    </a:lnTo>
                    <a:lnTo>
                      <a:pt x="1969477" y="276330"/>
                    </a:lnTo>
                    <a:lnTo>
                      <a:pt x="2130251" y="271306"/>
                    </a:lnTo>
                    <a:lnTo>
                      <a:pt x="2280976" y="276330"/>
                    </a:lnTo>
                    <a:lnTo>
                      <a:pt x="2426677" y="125605"/>
                    </a:lnTo>
                    <a:lnTo>
                      <a:pt x="2587451" y="130629"/>
                    </a:lnTo>
                    <a:lnTo>
                      <a:pt x="2728128" y="125605"/>
                    </a:lnTo>
                    <a:lnTo>
                      <a:pt x="2883877" y="130629"/>
                    </a:lnTo>
                    <a:lnTo>
                      <a:pt x="3039627" y="0"/>
                    </a:lnTo>
                  </a:path>
                </a:pathLst>
              </a:cu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/>
              </a:p>
            </p:txBody>
          </p:sp>
        </p:grpSp>
        <p:sp>
          <p:nvSpPr>
            <p:cNvPr id="84" name="TextBox 83"/>
            <p:cNvSpPr txBox="1">
              <a:spLocks noChangeArrowheads="1"/>
            </p:cNvSpPr>
            <p:nvPr/>
          </p:nvSpPr>
          <p:spPr bwMode="auto">
            <a:xfrm>
              <a:off x="9448800" y="15263812"/>
              <a:ext cx="4572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 dirty="0">
                  <a:latin typeface="Calibri" pitchFamily="34" charset="0"/>
                </a:rPr>
                <a:t>start</a:t>
              </a:r>
            </a:p>
          </p:txBody>
        </p:sp>
        <p:sp>
          <p:nvSpPr>
            <p:cNvPr id="85" name="TextBox 84"/>
            <p:cNvSpPr txBox="1">
              <a:spLocks noChangeArrowheads="1"/>
            </p:cNvSpPr>
            <p:nvPr/>
          </p:nvSpPr>
          <p:spPr bwMode="auto">
            <a:xfrm>
              <a:off x="10515600" y="14498637"/>
              <a:ext cx="4572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 dirty="0">
                  <a:latin typeface="Calibri" pitchFamily="34" charset="0"/>
                </a:rPr>
                <a:t>goal</a:t>
              </a: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23926800" y="7322403"/>
            <a:ext cx="2971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Can be used for </a:t>
            </a:r>
            <a:r>
              <a:rPr lang="en-US" sz="1600" b="1" dirty="0">
                <a:latin typeface="+mn-lt"/>
              </a:rPr>
              <a:t>graph-search based planning</a:t>
            </a:r>
            <a:r>
              <a:rPr lang="en-US" sz="1600" dirty="0">
                <a:latin typeface="+mn-lt"/>
              </a:rPr>
              <a:t> with </a:t>
            </a:r>
            <a:r>
              <a:rPr lang="en-US" sz="1600" b="1" dirty="0" err="1">
                <a:latin typeface="+mn-lt"/>
              </a:rPr>
              <a:t>homotopy</a:t>
            </a:r>
            <a:r>
              <a:rPr lang="en-US" sz="1600" b="1" dirty="0">
                <a:latin typeface="+mn-lt"/>
              </a:rPr>
              <a:t> class constraints</a:t>
            </a:r>
            <a:r>
              <a:rPr lang="en-US" sz="1600" dirty="0">
                <a:latin typeface="+mn-lt"/>
              </a:rPr>
              <a:t>.</a:t>
            </a:r>
          </a:p>
        </p:txBody>
      </p:sp>
      <p:sp>
        <p:nvSpPr>
          <p:cNvPr id="87" name="TextBox 78"/>
          <p:cNvSpPr txBox="1">
            <a:spLocks noChangeArrowheads="1"/>
          </p:cNvSpPr>
          <p:nvPr/>
        </p:nvSpPr>
        <p:spPr bwMode="auto">
          <a:xfrm>
            <a:off x="19659600" y="1928812"/>
            <a:ext cx="541020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 err="1" smtClean="0">
                <a:latin typeface="Calibri" pitchFamily="34" charset="0"/>
              </a:rPr>
              <a:t>Homotopy</a:t>
            </a:r>
            <a:r>
              <a:rPr lang="en-US" sz="3600" b="1" dirty="0" smtClean="0">
                <a:latin typeface="Calibri" pitchFamily="34" charset="0"/>
              </a:rPr>
              <a:t> Classes in 2-D :</a:t>
            </a:r>
            <a:endParaRPr lang="en-US" sz="3600" b="1" dirty="0">
              <a:latin typeface="Calibri" pitchFamily="34" charset="0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19755742" y="7391400"/>
            <a:ext cx="3866258" cy="764977"/>
            <a:chOff x="6346480" y="16913423"/>
            <a:chExt cx="3407120" cy="674132"/>
          </a:xfrm>
        </p:grpSpPr>
        <p:grpSp>
          <p:nvGrpSpPr>
            <p:cNvPr id="91" name="Group 90"/>
            <p:cNvGrpSpPr/>
            <p:nvPr/>
          </p:nvGrpSpPr>
          <p:grpSpPr>
            <a:xfrm>
              <a:off x="6346480" y="16913423"/>
              <a:ext cx="968720" cy="674132"/>
              <a:chOff x="6400800" y="5181600"/>
              <a:chExt cx="968720" cy="674132"/>
            </a:xfrm>
          </p:grpSpPr>
          <p:pic>
            <p:nvPicPr>
              <p:cNvPr id="92" name="Picture 3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6400800" y="5181600"/>
                <a:ext cx="968720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93" name="Rectangle 92"/>
              <p:cNvSpPr/>
              <p:nvPr/>
            </p:nvSpPr>
            <p:spPr>
              <a:xfrm>
                <a:off x="6561006" y="5606461"/>
                <a:ext cx="152400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6477000" y="5486400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800" b="1" i="1" dirty="0" smtClean="0">
                    <a:latin typeface="Times New Roman"/>
                    <a:cs typeface="Times New Roman"/>
                  </a:rPr>
                  <a:t>τ</a:t>
                </a:r>
                <a:r>
                  <a:rPr lang="en-US" sz="1800" baseline="-25000" dirty="0" smtClean="0">
                    <a:latin typeface="Times New Roman"/>
                    <a:cs typeface="Times New Roman"/>
                  </a:rPr>
                  <a:t>1</a:t>
                </a:r>
                <a:endParaRPr lang="en-US" sz="1800" baseline="-25000" dirty="0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7565680" y="16913423"/>
              <a:ext cx="968720" cy="674132"/>
              <a:chOff x="6400800" y="5181600"/>
              <a:chExt cx="968720" cy="674132"/>
            </a:xfrm>
          </p:grpSpPr>
          <p:pic>
            <p:nvPicPr>
              <p:cNvPr id="96" name="Picture 3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6400800" y="5181600"/>
                <a:ext cx="968720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97" name="Rectangle 96"/>
              <p:cNvSpPr/>
              <p:nvPr/>
            </p:nvSpPr>
            <p:spPr>
              <a:xfrm>
                <a:off x="6561006" y="5606461"/>
                <a:ext cx="152400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6477000" y="5486400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800" b="1" i="1" dirty="0" smtClean="0">
                    <a:latin typeface="Times New Roman"/>
                    <a:cs typeface="Times New Roman"/>
                  </a:rPr>
                  <a:t>τ</a:t>
                </a:r>
                <a:r>
                  <a:rPr lang="en-US" sz="1800" baseline="-25000" dirty="0" smtClean="0">
                    <a:latin typeface="Times New Roman"/>
                    <a:cs typeface="Times New Roman"/>
                  </a:rPr>
                  <a:t>2</a:t>
                </a:r>
                <a:endParaRPr lang="en-US" sz="1800" baseline="-25000" dirty="0"/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8784880" y="16913423"/>
              <a:ext cx="968720" cy="674132"/>
              <a:chOff x="6400800" y="5181600"/>
              <a:chExt cx="968720" cy="674132"/>
            </a:xfrm>
          </p:grpSpPr>
          <p:pic>
            <p:nvPicPr>
              <p:cNvPr id="100" name="Picture 3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6400800" y="5181600"/>
                <a:ext cx="968720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1" name="Rectangle 100"/>
              <p:cNvSpPr/>
              <p:nvPr/>
            </p:nvSpPr>
            <p:spPr>
              <a:xfrm>
                <a:off x="6561006" y="5606461"/>
                <a:ext cx="152400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6477000" y="5486400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800" b="1" i="1" dirty="0" smtClean="0">
                    <a:latin typeface="Times New Roman"/>
                    <a:cs typeface="Times New Roman"/>
                  </a:rPr>
                  <a:t>τ</a:t>
                </a:r>
                <a:r>
                  <a:rPr lang="en-US" sz="1800" baseline="-25000" dirty="0" smtClean="0">
                    <a:latin typeface="Times New Roman"/>
                    <a:cs typeface="Times New Roman"/>
                  </a:rPr>
                  <a:t>3</a:t>
                </a:r>
                <a:endParaRPr lang="en-US" sz="1800" baseline="-25000" dirty="0"/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7315200" y="16989623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/>
                <a:t>=</a:t>
              </a:r>
              <a:endParaRPr lang="en-US" sz="1800" b="1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8534400" y="16989623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cs typeface="Arial"/>
                </a:rPr>
                <a:t>≠</a:t>
              </a:r>
              <a:endParaRPr lang="en-US" sz="1800" b="1" dirty="0"/>
            </a:p>
          </p:txBody>
        </p:sp>
      </p:grpSp>
      <p:sp>
        <p:nvSpPr>
          <p:cNvPr id="108" name="Down Arrow 107"/>
          <p:cNvSpPr/>
          <p:nvPr/>
        </p:nvSpPr>
        <p:spPr>
          <a:xfrm>
            <a:off x="25755600" y="5638800"/>
            <a:ext cx="152400" cy="45720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>
            <a:off x="25222200" y="61722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Additive in </a:t>
            </a:r>
            <a:r>
              <a:rPr lang="el-GR" sz="2000" b="1" i="1" dirty="0" smtClean="0">
                <a:latin typeface="Times New Roman"/>
                <a:cs typeface="Times New Roman"/>
              </a:rPr>
              <a:t>τ</a:t>
            </a:r>
            <a:endParaRPr lang="en-US" sz="2000" dirty="0"/>
          </a:p>
        </p:txBody>
      </p:sp>
      <p:sp>
        <p:nvSpPr>
          <p:cNvPr id="110" name="Down Arrow 109"/>
          <p:cNvSpPr/>
          <p:nvPr/>
        </p:nvSpPr>
        <p:spPr>
          <a:xfrm>
            <a:off x="25755600" y="6629400"/>
            <a:ext cx="152400" cy="45720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24993600" y="1959114"/>
            <a:ext cx="1953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[Bhattacharya, </a:t>
            </a:r>
          </a:p>
          <a:p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 et al., AAAI ‘10]</a:t>
            </a:r>
            <a:endParaRPr lang="en-US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85800" y="6607314"/>
            <a:ext cx="906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Homotopy</a:t>
            </a:r>
            <a:r>
              <a:rPr lang="en-US" sz="4000" b="1" dirty="0" smtClean="0"/>
              <a:t> Classes in 3-D</a:t>
            </a:r>
            <a:endParaRPr lang="en-US" sz="4000" b="1" dirty="0"/>
          </a:p>
        </p:txBody>
      </p:sp>
      <p:sp>
        <p:nvSpPr>
          <p:cNvPr id="115" name="Rectangular Callout 114"/>
          <p:cNvSpPr/>
          <p:nvPr/>
        </p:nvSpPr>
        <p:spPr>
          <a:xfrm>
            <a:off x="15011400" y="5486400"/>
            <a:ext cx="4191000" cy="457200"/>
          </a:xfrm>
          <a:prstGeom prst="wedgeRectCallout">
            <a:avLst>
              <a:gd name="adj1" fmla="val -57747"/>
              <a:gd name="adj2" fmla="val 2513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15011400" y="5486400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A constrained optimization problem!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8" name="Picture 2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82625" y="7427913"/>
            <a:ext cx="6327775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" name="TextBox 6"/>
          <p:cNvSpPr txBox="1">
            <a:spLocks noChangeArrowheads="1"/>
          </p:cNvSpPr>
          <p:nvPr/>
        </p:nvSpPr>
        <p:spPr bwMode="auto">
          <a:xfrm>
            <a:off x="515937" y="8534400"/>
            <a:ext cx="64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Calibri" pitchFamily="34" charset="0"/>
              </a:rPr>
              <a:t>Trajectories in different </a:t>
            </a:r>
            <a:r>
              <a:rPr lang="en-US" sz="2800" dirty="0" err="1">
                <a:latin typeface="Calibri" pitchFamily="34" charset="0"/>
              </a:rPr>
              <a:t>homotopy</a:t>
            </a:r>
            <a:r>
              <a:rPr lang="en-US" sz="2800" dirty="0">
                <a:latin typeface="Calibri" pitchFamily="34" charset="0"/>
              </a:rPr>
              <a:t> classes</a:t>
            </a:r>
          </a:p>
        </p:txBody>
      </p:sp>
      <p:sp>
        <p:nvSpPr>
          <p:cNvPr id="121" name="TextBox 7"/>
          <p:cNvSpPr txBox="1">
            <a:spLocks noChangeArrowheads="1"/>
          </p:cNvSpPr>
          <p:nvPr/>
        </p:nvSpPr>
        <p:spPr bwMode="auto">
          <a:xfrm>
            <a:off x="6629400" y="7696200"/>
            <a:ext cx="3733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Calibri" pitchFamily="34" charset="0"/>
              </a:rPr>
              <a:t>Trajectories in same</a:t>
            </a:r>
          </a:p>
          <a:p>
            <a:pPr algn="ctr"/>
            <a:r>
              <a:rPr lang="en-US" sz="2800" dirty="0" err="1">
                <a:latin typeface="Calibri" pitchFamily="34" charset="0"/>
              </a:rPr>
              <a:t>homotopy</a:t>
            </a:r>
            <a:r>
              <a:rPr lang="en-US" sz="2800" dirty="0">
                <a:latin typeface="Calibri" pitchFamily="34" charset="0"/>
              </a:rPr>
              <a:t> class</a:t>
            </a:r>
          </a:p>
        </p:txBody>
      </p:sp>
      <p:sp>
        <p:nvSpPr>
          <p:cNvPr id="111" name="Title 1"/>
          <p:cNvSpPr txBox="1">
            <a:spLocks/>
          </p:cNvSpPr>
          <p:nvPr/>
        </p:nvSpPr>
        <p:spPr>
          <a:xfrm>
            <a:off x="9753600" y="8382000"/>
            <a:ext cx="6781800" cy="762000"/>
          </a:xfrm>
          <a:prstGeom prst="rect">
            <a:avLst/>
          </a:prstGeom>
        </p:spPr>
        <p:txBody>
          <a:bodyPr vert="horz" lIns="274320" tIns="137160" rIns="274320" bIns="137160" rtlCol="0" anchor="ctr">
            <a:noAutofit/>
          </a:bodyPr>
          <a:lstStyle/>
          <a:p>
            <a:pPr marL="0" marR="0" lvl="0" indent="0" defTabSz="2743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Exploit Theorems from Electromagnetism for Representing </a:t>
            </a:r>
            <a:r>
              <a:rPr lang="en-US" sz="2800" b="1" dirty="0" smtClean="0">
                <a:latin typeface="+mj-lt"/>
                <a:ea typeface="+mj-ea"/>
                <a:cs typeface="+mj-cs"/>
              </a:rPr>
              <a:t>H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omotopy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Classes</a:t>
            </a:r>
          </a:p>
        </p:txBody>
      </p:sp>
      <p:pic>
        <p:nvPicPr>
          <p:cNvPr id="122" name="Picture 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772400" y="8686800"/>
            <a:ext cx="205740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" name="TextBox 122"/>
          <p:cNvSpPr txBox="1">
            <a:spLocks noChangeArrowheads="1"/>
          </p:cNvSpPr>
          <p:nvPr/>
        </p:nvSpPr>
        <p:spPr bwMode="auto">
          <a:xfrm>
            <a:off x="9753600" y="10439400"/>
            <a:ext cx="350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Ampere’s Law</a:t>
            </a:r>
          </a:p>
        </p:txBody>
      </p:sp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0439401" y="9759950"/>
            <a:ext cx="3200400" cy="7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" name="TextBox 125"/>
          <p:cNvSpPr txBox="1"/>
          <p:nvPr/>
        </p:nvSpPr>
        <p:spPr>
          <a:xfrm>
            <a:off x="13716000" y="9296400"/>
            <a:ext cx="259080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4013" indent="-3540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: Magnetic field vector</a:t>
            </a:r>
          </a:p>
          <a:p>
            <a:pPr marL="392113" indent="-3921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μ</a:t>
            </a:r>
            <a:r>
              <a:rPr lang="en-US" sz="2000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0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: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/>
              </a:rPr>
              <a:t>Magnetic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/>
              </a:rPr>
              <a:t>const.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/>
              </a:rPr>
              <a:t>(can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/>
              </a:rPr>
              <a:t>be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/>
              </a:rPr>
              <a:t>set to 1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/>
              </a:rPr>
              <a:t>with proper choice of units)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0210800" y="9372600"/>
            <a:ext cx="3505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 err="1">
                <a:latin typeface="+mn-lt"/>
              </a:rPr>
              <a:t>Biot-Savart’s</a:t>
            </a:r>
            <a:r>
              <a:rPr lang="en-US" sz="2400" b="1" dirty="0">
                <a:latin typeface="+mn-lt"/>
              </a:rPr>
              <a:t> Law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9372600" y="11577935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latin typeface="Times New Roman"/>
                <a:cs typeface="Times New Roman"/>
              </a:rPr>
              <a:t>Ξ</a:t>
            </a:r>
            <a:r>
              <a:rPr lang="en-US" sz="2400" dirty="0" smtClean="0">
                <a:latin typeface="Times New Roman"/>
                <a:cs typeface="Times New Roman"/>
              </a:rPr>
              <a:t>(</a:t>
            </a:r>
            <a:r>
              <a:rPr lang="en-US" sz="2400" dirty="0" smtClean="0">
                <a:latin typeface="Brush Script MT" pitchFamily="66" charset="0"/>
                <a:cs typeface="Times New Roman"/>
              </a:rPr>
              <a:t>C</a:t>
            </a:r>
            <a:r>
              <a:rPr lang="en-US" sz="2400" baseline="-25000" dirty="0" smtClean="0">
                <a:latin typeface="Times New Roman"/>
                <a:cs typeface="Times New Roman"/>
              </a:rPr>
              <a:t>1</a:t>
            </a:r>
            <a:r>
              <a:rPr lang="en-US" sz="2400" dirty="0" smtClean="0">
                <a:latin typeface="Times New Roman"/>
                <a:cs typeface="Times New Roman"/>
              </a:rPr>
              <a:t>) = 1, </a:t>
            </a:r>
            <a:r>
              <a:rPr lang="el-GR" sz="2400" dirty="0" smtClean="0">
                <a:latin typeface="Times New Roman"/>
                <a:cs typeface="Times New Roman"/>
              </a:rPr>
              <a:t>Ξ</a:t>
            </a:r>
            <a:r>
              <a:rPr lang="en-US" sz="2400" dirty="0" smtClean="0">
                <a:latin typeface="Times New Roman"/>
                <a:cs typeface="Times New Roman"/>
              </a:rPr>
              <a:t>(</a:t>
            </a:r>
            <a:r>
              <a:rPr lang="en-US" sz="2400" dirty="0" smtClean="0">
                <a:latin typeface="Brush Script MT" pitchFamily="66" charset="0"/>
                <a:cs typeface="Times New Roman"/>
              </a:rPr>
              <a:t>C</a:t>
            </a:r>
            <a:r>
              <a:rPr lang="en-US" sz="2400" baseline="-25000" dirty="0" smtClean="0">
                <a:latin typeface="Times New Roman"/>
                <a:cs typeface="Times New Roman"/>
              </a:rPr>
              <a:t>2</a:t>
            </a:r>
            <a:r>
              <a:rPr lang="en-US" sz="2400" dirty="0" smtClean="0">
                <a:latin typeface="Times New Roman"/>
                <a:cs typeface="Times New Roman"/>
              </a:rPr>
              <a:t>) = 0</a:t>
            </a:r>
            <a:endParaRPr lang="en-US" sz="2400" dirty="0"/>
          </a:p>
        </p:txBody>
      </p:sp>
      <p:sp>
        <p:nvSpPr>
          <p:cNvPr id="130" name="Rounded Rectangle 129"/>
          <p:cNvSpPr/>
          <p:nvPr/>
        </p:nvSpPr>
        <p:spPr>
          <a:xfrm>
            <a:off x="7010400" y="6781800"/>
            <a:ext cx="2971800" cy="1828800"/>
          </a:xfrm>
          <a:prstGeom prst="roundRect">
            <a:avLst>
              <a:gd name="adj" fmla="val 9804"/>
            </a:avLst>
          </a:prstGeom>
          <a:solidFill>
            <a:schemeClr val="accent3">
              <a:lumMod val="75000"/>
              <a:alpha val="2000"/>
            </a:schemeClr>
          </a:solidFill>
          <a:ln>
            <a:solidFill>
              <a:schemeClr val="accent3">
                <a:lumMod val="7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2" name="Group 131"/>
          <p:cNvGrpSpPr/>
          <p:nvPr/>
        </p:nvGrpSpPr>
        <p:grpSpPr>
          <a:xfrm>
            <a:off x="10082214" y="10820401"/>
            <a:ext cx="3446404" cy="762000"/>
            <a:chOff x="4519613" y="14020800"/>
            <a:chExt cx="4243387" cy="938213"/>
          </a:xfrm>
        </p:grpSpPr>
        <p:pic>
          <p:nvPicPr>
            <p:cNvPr id="125" name="Picture 5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519613" y="14120813"/>
              <a:ext cx="4243387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1" name="Rectangle 130"/>
            <p:cNvSpPr/>
            <p:nvPr/>
          </p:nvSpPr>
          <p:spPr>
            <a:xfrm>
              <a:off x="5029200" y="14020800"/>
              <a:ext cx="381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6" name="Right Arrow 135"/>
          <p:cNvSpPr/>
          <p:nvPr/>
        </p:nvSpPr>
        <p:spPr>
          <a:xfrm>
            <a:off x="3779837" y="9829853"/>
            <a:ext cx="762000" cy="38100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pic>
        <p:nvPicPr>
          <p:cNvPr id="137" name="Picture 2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495800" y="11125200"/>
            <a:ext cx="2895600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" name="Picture 3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 rot="14802206">
            <a:off x="5387561" y="8908401"/>
            <a:ext cx="1433005" cy="245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" name="TextBox 19"/>
          <p:cNvSpPr txBox="1">
            <a:spLocks noChangeArrowheads="1"/>
          </p:cNvSpPr>
          <p:nvPr/>
        </p:nvSpPr>
        <p:spPr bwMode="auto">
          <a:xfrm>
            <a:off x="4618037" y="10668000"/>
            <a:ext cx="33829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itchFamily="34" charset="0"/>
              </a:rPr>
              <a:t>Close unbounded obstacles</a:t>
            </a:r>
          </a:p>
        </p:txBody>
      </p:sp>
      <p:sp>
        <p:nvSpPr>
          <p:cNvPr id="140" name="Down Arrow 139"/>
          <p:cNvSpPr/>
          <p:nvPr/>
        </p:nvSpPr>
        <p:spPr>
          <a:xfrm>
            <a:off x="5837237" y="11049000"/>
            <a:ext cx="457200" cy="53340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141" name="TextBox 21"/>
          <p:cNvSpPr txBox="1">
            <a:spLocks noChangeArrowheads="1"/>
          </p:cNvSpPr>
          <p:nvPr/>
        </p:nvSpPr>
        <p:spPr bwMode="auto">
          <a:xfrm>
            <a:off x="4876800" y="12954000"/>
            <a:ext cx="2743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Virtually decompose</a:t>
            </a:r>
          </a:p>
          <a:p>
            <a:pPr algn="ctr"/>
            <a:r>
              <a:rPr lang="en-US" sz="2000" dirty="0">
                <a:latin typeface="Calibri" pitchFamily="34" charset="0"/>
              </a:rPr>
              <a:t>genus &gt; 1 obstacles</a:t>
            </a:r>
          </a:p>
        </p:txBody>
      </p:sp>
      <p:pic>
        <p:nvPicPr>
          <p:cNvPr id="142" name="Picture 4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1020763" y="10264914"/>
            <a:ext cx="2713037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" name="Left Arrow 142"/>
          <p:cNvSpPr/>
          <p:nvPr/>
        </p:nvSpPr>
        <p:spPr>
          <a:xfrm rot="1190587">
            <a:off x="3758083" y="11426412"/>
            <a:ext cx="838200" cy="381000"/>
          </a:xfrm>
          <a:prstGeom prst="lef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144" name="TextBox 24"/>
          <p:cNvSpPr txBox="1">
            <a:spLocks noChangeArrowheads="1"/>
          </p:cNvSpPr>
          <p:nvPr/>
        </p:nvSpPr>
        <p:spPr bwMode="auto">
          <a:xfrm>
            <a:off x="1143000" y="12300228"/>
            <a:ext cx="2743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A simple </a:t>
            </a:r>
            <a:r>
              <a:rPr lang="en-US" sz="2000" dirty="0" err="1">
                <a:latin typeface="Calibri" pitchFamily="34" charset="0"/>
              </a:rPr>
              <a:t>homotopy</a:t>
            </a:r>
            <a:r>
              <a:rPr lang="en-US" sz="2000" dirty="0">
                <a:latin typeface="Calibri" pitchFamily="34" charset="0"/>
              </a:rPr>
              <a:t> inducing obstacle (SHIO)</a:t>
            </a:r>
          </a:p>
        </p:txBody>
      </p:sp>
      <p:sp>
        <p:nvSpPr>
          <p:cNvPr id="145" name="Down Arrow 144"/>
          <p:cNvSpPr/>
          <p:nvPr/>
        </p:nvSpPr>
        <p:spPr>
          <a:xfrm>
            <a:off x="2362200" y="13008114"/>
            <a:ext cx="457200" cy="30480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146" name="TextBox 145"/>
          <p:cNvSpPr txBox="1"/>
          <p:nvPr/>
        </p:nvSpPr>
        <p:spPr>
          <a:xfrm>
            <a:off x="838200" y="13389114"/>
            <a:ext cx="3505200" cy="70788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latin typeface="+mn-lt"/>
              </a:rPr>
              <a:t>Model </a:t>
            </a:r>
            <a:r>
              <a:rPr lang="en-US" sz="2000" b="1" dirty="0" smtClean="0"/>
              <a:t>the skeleton of a SHIO </a:t>
            </a:r>
            <a:r>
              <a:rPr lang="en-US" sz="2000" b="1" dirty="0" smtClean="0">
                <a:latin typeface="+mn-lt"/>
              </a:rPr>
              <a:t>as </a:t>
            </a:r>
            <a:r>
              <a:rPr lang="en-US" sz="2000" b="1" dirty="0">
                <a:latin typeface="+mn-lt"/>
              </a:rPr>
              <a:t>a current carrying conductor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5800" y="9220200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Constructions of SHIOs</a:t>
            </a:r>
            <a:endParaRPr lang="en-US" sz="3200" b="1" dirty="0"/>
          </a:p>
        </p:txBody>
      </p:sp>
      <p:sp>
        <p:nvSpPr>
          <p:cNvPr id="149" name="TextBox 11"/>
          <p:cNvSpPr txBox="1">
            <a:spLocks noChangeArrowheads="1"/>
          </p:cNvSpPr>
          <p:nvPr/>
        </p:nvSpPr>
        <p:spPr bwMode="auto">
          <a:xfrm>
            <a:off x="7827818" y="12039600"/>
            <a:ext cx="4343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>
                <a:latin typeface="Calibri" pitchFamily="34" charset="0"/>
              </a:rPr>
              <a:t>h</a:t>
            </a:r>
            <a:r>
              <a:rPr lang="en-US" sz="2800" b="1" dirty="0">
                <a:latin typeface="Calibri" pitchFamily="34" charset="0"/>
              </a:rPr>
              <a:t>-signature of trajectory </a:t>
            </a:r>
            <a:r>
              <a:rPr lang="el-GR" sz="2800" b="1" i="1" dirty="0">
                <a:latin typeface="Times New Roman" pitchFamily="18" charset="0"/>
                <a:cs typeface="Times New Roman" pitchFamily="18" charset="0"/>
              </a:rPr>
              <a:t>τ</a:t>
            </a:r>
            <a:endParaRPr lang="en-US" sz="2800" b="1" i="1" dirty="0">
              <a:latin typeface="Calibri" pitchFamily="34" charset="0"/>
            </a:endParaRPr>
          </a:p>
        </p:txBody>
      </p:sp>
      <p:pic>
        <p:nvPicPr>
          <p:cNvPr id="150" name="Picture 4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7827818" y="12553950"/>
            <a:ext cx="550718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" name="Picture 5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7848600" y="13354050"/>
            <a:ext cx="23749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6" name="Straight Connector 175"/>
          <p:cNvCxnSpPr/>
          <p:nvPr/>
        </p:nvCxnSpPr>
        <p:spPr>
          <a:xfrm rot="10800000">
            <a:off x="10134600" y="8228806"/>
            <a:ext cx="533400" cy="794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rot="10800000">
            <a:off x="9677400" y="14249400"/>
            <a:ext cx="762000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ounded Rectangle 180"/>
          <p:cNvSpPr/>
          <p:nvPr/>
        </p:nvSpPr>
        <p:spPr>
          <a:xfrm>
            <a:off x="685800" y="9220200"/>
            <a:ext cx="6934200" cy="4953000"/>
          </a:xfrm>
          <a:prstGeom prst="roundRect">
            <a:avLst>
              <a:gd name="adj" fmla="val 4036"/>
            </a:avLst>
          </a:prstGeom>
          <a:solidFill>
            <a:schemeClr val="accent1">
              <a:alpha val="2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2" name="Picture 2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8754725" y="8915400"/>
            <a:ext cx="1514475" cy="3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8" name="Rectangle 187"/>
          <p:cNvSpPr/>
          <p:nvPr/>
        </p:nvSpPr>
        <p:spPr>
          <a:xfrm>
            <a:off x="22028873" y="12446675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4" name="Rectangle 193"/>
          <p:cNvSpPr/>
          <p:nvPr/>
        </p:nvSpPr>
        <p:spPr>
          <a:xfrm rot="20177332">
            <a:off x="20685661" y="11795051"/>
            <a:ext cx="524040" cy="4284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5" name="Oval 194"/>
          <p:cNvSpPr/>
          <p:nvPr/>
        </p:nvSpPr>
        <p:spPr>
          <a:xfrm>
            <a:off x="19848975" y="11984620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6" name="Oval 195"/>
          <p:cNvSpPr/>
          <p:nvPr/>
        </p:nvSpPr>
        <p:spPr>
          <a:xfrm>
            <a:off x="21955182" y="11984620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7" name="Oval 196"/>
          <p:cNvSpPr/>
          <p:nvPr/>
        </p:nvSpPr>
        <p:spPr>
          <a:xfrm>
            <a:off x="20922527" y="12557181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8" name="Oval 197"/>
          <p:cNvSpPr/>
          <p:nvPr/>
        </p:nvSpPr>
        <p:spPr>
          <a:xfrm>
            <a:off x="20881630" y="11422284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9" name="TextBox 198"/>
          <p:cNvSpPr txBox="1"/>
          <p:nvPr/>
        </p:nvSpPr>
        <p:spPr>
          <a:xfrm>
            <a:off x="19695610" y="11984620"/>
            <a:ext cx="573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en-US" sz="20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21996078" y="11984620"/>
            <a:ext cx="559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en-US" sz="20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20973648" y="12401490"/>
            <a:ext cx="514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20871406" y="11064433"/>
            <a:ext cx="5407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20871406" y="11780134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i="1" dirty="0" smtClean="0">
                <a:latin typeface="Times New Roman"/>
                <a:cs typeface="Times New Roman"/>
              </a:rPr>
              <a:t>ζ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" name="Oval 203"/>
          <p:cNvSpPr/>
          <p:nvPr/>
        </p:nvSpPr>
        <p:spPr>
          <a:xfrm>
            <a:off x="20820284" y="11994845"/>
            <a:ext cx="92019" cy="92019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205" name="Straight Connector 204"/>
          <p:cNvCxnSpPr>
            <a:stCxn id="195" idx="7"/>
            <a:endCxn id="198" idx="2"/>
          </p:cNvCxnSpPr>
          <p:nvPr/>
        </p:nvCxnSpPr>
        <p:spPr>
          <a:xfrm rot="5400000" flipH="1" flipV="1">
            <a:off x="20139672" y="11256139"/>
            <a:ext cx="529803" cy="9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>
            <a:stCxn id="195" idx="5"/>
            <a:endCxn id="197" idx="1"/>
          </p:cNvCxnSpPr>
          <p:nvPr/>
        </p:nvCxnSpPr>
        <p:spPr>
          <a:xfrm rot="16200000" flipH="1">
            <a:off x="20178013" y="11812668"/>
            <a:ext cx="507494" cy="1008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>
            <a:stCxn id="198" idx="6"/>
            <a:endCxn id="196" idx="1"/>
          </p:cNvCxnSpPr>
          <p:nvPr/>
        </p:nvCxnSpPr>
        <p:spPr>
          <a:xfrm>
            <a:off x="20973649" y="11468293"/>
            <a:ext cx="995009" cy="529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>
            <a:stCxn id="197" idx="7"/>
            <a:endCxn id="196" idx="2"/>
          </p:cNvCxnSpPr>
          <p:nvPr/>
        </p:nvCxnSpPr>
        <p:spPr>
          <a:xfrm rot="5400000" flipH="1" flipV="1">
            <a:off x="21208112" y="11823588"/>
            <a:ext cx="540028" cy="9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21945600" y="11293033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unique</a:t>
            </a:r>
          </a:p>
          <a:p>
            <a:r>
              <a:rPr lang="en-US" sz="2000" b="1" dirty="0" smtClean="0"/>
              <a:t>goal</a:t>
            </a:r>
            <a:endParaRPr lang="en-US" sz="2000" dirty="0"/>
          </a:p>
        </p:txBody>
      </p:sp>
      <p:sp>
        <p:nvSpPr>
          <p:cNvPr id="210" name="TextBox 209"/>
          <p:cNvSpPr txBox="1"/>
          <p:nvPr/>
        </p:nvSpPr>
        <p:spPr>
          <a:xfrm>
            <a:off x="19126200" y="11882377"/>
            <a:ext cx="1482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start</a:t>
            </a:r>
            <a:endParaRPr lang="en-US" sz="2000" b="1" dirty="0"/>
          </a:p>
        </p:txBody>
      </p:sp>
      <p:sp>
        <p:nvSpPr>
          <p:cNvPr id="211" name="Rectangle 210"/>
          <p:cNvSpPr/>
          <p:nvPr/>
        </p:nvSpPr>
        <p:spPr>
          <a:xfrm rot="20177332">
            <a:off x="18094861" y="12969742"/>
            <a:ext cx="524040" cy="4284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2" name="Oval 211"/>
          <p:cNvSpPr/>
          <p:nvPr/>
        </p:nvSpPr>
        <p:spPr>
          <a:xfrm>
            <a:off x="17258175" y="13159311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3" name="Oval 212"/>
          <p:cNvSpPr/>
          <p:nvPr/>
        </p:nvSpPr>
        <p:spPr>
          <a:xfrm>
            <a:off x="19364382" y="13159311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4" name="Oval 213"/>
          <p:cNvSpPr/>
          <p:nvPr/>
        </p:nvSpPr>
        <p:spPr>
          <a:xfrm>
            <a:off x="18331727" y="13731872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5" name="Oval 214"/>
          <p:cNvSpPr/>
          <p:nvPr/>
        </p:nvSpPr>
        <p:spPr>
          <a:xfrm>
            <a:off x="18290830" y="12596974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16" name="TextBox 215"/>
          <p:cNvSpPr txBox="1"/>
          <p:nvPr/>
        </p:nvSpPr>
        <p:spPr>
          <a:xfrm>
            <a:off x="16390074" y="13265765"/>
            <a:ext cx="144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800" dirty="0" smtClean="0"/>
              <a:t>[0,…,0]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18280606" y="12954825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i="1" dirty="0" smtClean="0">
                <a:latin typeface="Times New Roman"/>
                <a:cs typeface="Times New Roman"/>
              </a:rPr>
              <a:t>ζ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8" name="Oval 217"/>
          <p:cNvSpPr/>
          <p:nvPr/>
        </p:nvSpPr>
        <p:spPr>
          <a:xfrm>
            <a:off x="18229484" y="13169535"/>
            <a:ext cx="92019" cy="92019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219" name="Straight Connector 218"/>
          <p:cNvCxnSpPr>
            <a:stCxn id="212" idx="7"/>
            <a:endCxn id="215" idx="2"/>
          </p:cNvCxnSpPr>
          <p:nvPr/>
        </p:nvCxnSpPr>
        <p:spPr>
          <a:xfrm rot="5400000" flipH="1" flipV="1">
            <a:off x="17548872" y="12430830"/>
            <a:ext cx="529803" cy="9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212" idx="5"/>
            <a:endCxn id="214" idx="1"/>
          </p:cNvCxnSpPr>
          <p:nvPr/>
        </p:nvCxnSpPr>
        <p:spPr>
          <a:xfrm rot="16200000" flipH="1">
            <a:off x="17587213" y="12987358"/>
            <a:ext cx="507494" cy="1008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>
            <a:stCxn id="215" idx="6"/>
            <a:endCxn id="224" idx="1"/>
          </p:cNvCxnSpPr>
          <p:nvPr/>
        </p:nvCxnSpPr>
        <p:spPr>
          <a:xfrm>
            <a:off x="18382849" y="12642983"/>
            <a:ext cx="984785" cy="4309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>
            <a:stCxn id="214" idx="7"/>
            <a:endCxn id="213" idx="2"/>
          </p:cNvCxnSpPr>
          <p:nvPr/>
        </p:nvCxnSpPr>
        <p:spPr>
          <a:xfrm rot="5400000" flipH="1" flipV="1">
            <a:off x="18617312" y="12998279"/>
            <a:ext cx="540028" cy="9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222"/>
          <p:cNvSpPr txBox="1"/>
          <p:nvPr/>
        </p:nvSpPr>
        <p:spPr>
          <a:xfrm>
            <a:off x="16535400" y="13057068"/>
            <a:ext cx="1482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start</a:t>
            </a:r>
            <a:endParaRPr lang="en-US" sz="2000" b="1" dirty="0"/>
          </a:p>
        </p:txBody>
      </p:sp>
      <p:sp>
        <p:nvSpPr>
          <p:cNvPr id="224" name="Oval 223"/>
          <p:cNvSpPr/>
          <p:nvPr/>
        </p:nvSpPr>
        <p:spPr>
          <a:xfrm>
            <a:off x="19354157" y="13060462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25" name="TextBox 224"/>
          <p:cNvSpPr txBox="1"/>
          <p:nvPr/>
        </p:nvSpPr>
        <p:spPr>
          <a:xfrm>
            <a:off x="20155704" y="11368518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20155704" y="12130518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21433742" y="11425608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21484864" y="12130518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7770355" y="12232294"/>
            <a:ext cx="1432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Lucida Calligraphy" pitchFamily="66" charset="0"/>
                <a:cs typeface="Times New Roman" pitchFamily="18" charset="0"/>
              </a:rPr>
              <a:t>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))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9278600" y="12751475"/>
            <a:ext cx="2235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800" i="1" baseline="-25000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smtClean="0">
                <a:latin typeface="Lucida Calligraphy" pitchFamily="66" charset="0"/>
                <a:cs typeface="Times New Roman" pitchFamily="18" charset="0"/>
              </a:rPr>
              <a:t>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(e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)+</a:t>
            </a:r>
            <a:r>
              <a:rPr lang="en-US" sz="1800" dirty="0" smtClean="0">
                <a:latin typeface="Lucida Calligraphy" pitchFamily="66" charset="0"/>
                <a:cs typeface="Times New Roman" pitchFamily="18" charset="0"/>
              </a:rPr>
              <a:t>H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(e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))</a:t>
            </a:r>
            <a:endParaRPr lang="en-US" sz="1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7564904" y="12522875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7650428" y="13364795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18842942" y="12579965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8894064" y="13364795"/>
            <a:ext cx="408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17678400" y="13818275"/>
            <a:ext cx="158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Lucida Calligraphy" pitchFamily="66" charset="0"/>
                <a:cs typeface="Times New Roman" pitchFamily="18" charset="0"/>
              </a:rPr>
              <a:t>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))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19278600" y="13265050"/>
            <a:ext cx="2235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800" i="1" baseline="-25000" dirty="0" smtClean="0"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smtClean="0">
                <a:latin typeface="Lucida Calligraphy" pitchFamily="66" charset="0"/>
                <a:cs typeface="Times New Roman" pitchFamily="18" charset="0"/>
              </a:rPr>
              <a:t>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(e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)+</a:t>
            </a:r>
            <a:r>
              <a:rPr lang="en-US" sz="1800" dirty="0" smtClean="0">
                <a:latin typeface="Lucida Calligraphy" pitchFamily="66" charset="0"/>
                <a:cs typeface="Times New Roman" pitchFamily="18" charset="0"/>
              </a:rPr>
              <a:t>H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(e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))</a:t>
            </a:r>
            <a:endParaRPr lang="en-US" sz="1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9911349" y="13011090"/>
            <a:ext cx="357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≠</a:t>
            </a:r>
            <a:endParaRPr lang="en-US" sz="2000" b="1" dirty="0"/>
          </a:p>
        </p:txBody>
      </p:sp>
      <p:sp>
        <p:nvSpPr>
          <p:cNvPr id="238" name="TextBox 237"/>
          <p:cNvSpPr txBox="1"/>
          <p:nvPr/>
        </p:nvSpPr>
        <p:spPr>
          <a:xfrm>
            <a:off x="19659600" y="11369233"/>
            <a:ext cx="562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Lucida Calligraphy" pitchFamily="66" charset="0"/>
              </a:rPr>
              <a:t>G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13216682" y="13537144"/>
            <a:ext cx="727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Calligraphy" pitchFamily="66" charset="0"/>
              </a:rPr>
              <a:t>G</a:t>
            </a:r>
            <a:r>
              <a:rPr lang="en-US" sz="2000" i="1" dirty="0" smtClean="0">
                <a:latin typeface="Lucida Handwriting" pitchFamily="66" charset="0"/>
              </a:rPr>
              <a:t> 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0574000" y="127254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Goal states</a:t>
            </a:r>
            <a:b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being distinguished </a:t>
            </a:r>
          </a:p>
          <a:p>
            <a:pPr algn="r"/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by </a:t>
            </a:r>
            <a:r>
              <a:rPr lang="en-US" sz="1800" b="1" dirty="0" err="1" smtClean="0">
                <a:solidFill>
                  <a:schemeClr val="accent6">
                    <a:lumMod val="75000"/>
                  </a:schemeClr>
                </a:solidFill>
              </a:rPr>
              <a:t>homotopy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class of path taken </a:t>
            </a:r>
          </a:p>
          <a:p>
            <a:pPr algn="r"/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to reach it</a:t>
            </a:r>
            <a:endParaRPr lang="en-US" sz="1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1" name="Freeform 240"/>
          <p:cNvSpPr/>
          <p:nvPr/>
        </p:nvSpPr>
        <p:spPr>
          <a:xfrm>
            <a:off x="17293184" y="12065675"/>
            <a:ext cx="2111022" cy="1145822"/>
          </a:xfrm>
          <a:custGeom>
            <a:avLst/>
            <a:gdLst>
              <a:gd name="connsiteX0" fmla="*/ 0 w 2111022"/>
              <a:gd name="connsiteY0" fmla="*/ 1145822 h 1145822"/>
              <a:gd name="connsiteX1" fmla="*/ 699911 w 2111022"/>
              <a:gd name="connsiteY1" fmla="*/ 152400 h 1145822"/>
              <a:gd name="connsiteX2" fmla="*/ 1636889 w 2111022"/>
              <a:gd name="connsiteY2" fmla="*/ 231422 h 1145822"/>
              <a:gd name="connsiteX3" fmla="*/ 2111022 w 2111022"/>
              <a:gd name="connsiteY3" fmla="*/ 1021644 h 1145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1022" h="1145822">
                <a:moveTo>
                  <a:pt x="0" y="1145822"/>
                </a:moveTo>
                <a:cubicBezTo>
                  <a:pt x="213548" y="725311"/>
                  <a:pt x="427096" y="304800"/>
                  <a:pt x="699911" y="152400"/>
                </a:cubicBezTo>
                <a:cubicBezTo>
                  <a:pt x="972726" y="0"/>
                  <a:pt x="1401704" y="86548"/>
                  <a:pt x="1636889" y="231422"/>
                </a:cubicBezTo>
                <a:cubicBezTo>
                  <a:pt x="1872074" y="376296"/>
                  <a:pt x="1991548" y="698970"/>
                  <a:pt x="2111022" y="1021644"/>
                </a:cubicBezTo>
              </a:path>
            </a:pathLst>
          </a:cu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2" name="TextBox 241"/>
          <p:cNvSpPr txBox="1"/>
          <p:nvPr/>
        </p:nvSpPr>
        <p:spPr>
          <a:xfrm>
            <a:off x="21031200" y="10323493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FF0000"/>
                </a:solidFill>
              </a:rPr>
              <a:t>More details </a:t>
            </a:r>
            <a:br>
              <a:rPr lang="en-US" sz="1400" b="1" dirty="0" smtClean="0">
                <a:solidFill>
                  <a:srgbClr val="FF0000"/>
                </a:solidFill>
              </a:rPr>
            </a:br>
            <a:r>
              <a:rPr lang="en-US" sz="1400" b="1" dirty="0" smtClean="0">
                <a:solidFill>
                  <a:srgbClr val="FF0000"/>
                </a:solidFill>
              </a:rPr>
              <a:t>on Graph </a:t>
            </a:r>
            <a:br>
              <a:rPr lang="en-US" sz="1400" b="1" dirty="0" smtClean="0">
                <a:solidFill>
                  <a:srgbClr val="FF0000"/>
                </a:solidFill>
              </a:rPr>
            </a:br>
            <a:r>
              <a:rPr lang="en-US" sz="1400" b="1" dirty="0" smtClean="0">
                <a:solidFill>
                  <a:srgbClr val="FF0000"/>
                </a:solidFill>
              </a:rPr>
              <a:t>construction</a:t>
            </a:r>
            <a:br>
              <a:rPr lang="en-US" sz="1400" b="1" dirty="0" smtClean="0">
                <a:solidFill>
                  <a:srgbClr val="FF0000"/>
                </a:solidFill>
              </a:rPr>
            </a:br>
            <a:r>
              <a:rPr lang="en-US" sz="1400" b="1" dirty="0" smtClean="0">
                <a:solidFill>
                  <a:srgbClr val="FF0000"/>
                </a:solidFill>
              </a:rPr>
              <a:t>in the paper.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8" name="TextBox 342"/>
          <p:cNvSpPr txBox="1">
            <a:spLocks noChangeArrowheads="1"/>
          </p:cNvSpPr>
          <p:nvPr/>
        </p:nvSpPr>
        <p:spPr bwMode="auto">
          <a:xfrm>
            <a:off x="16992601" y="9772650"/>
            <a:ext cx="129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dirty="0">
                <a:latin typeface="Calibri" pitchFamily="34" charset="0"/>
              </a:rPr>
              <a:t>  in </a:t>
            </a:r>
            <a:r>
              <a:rPr lang="en-US" sz="2800" dirty="0">
                <a:latin typeface="Lucida Calligraphy" pitchFamily="66" charset="0"/>
              </a:rPr>
              <a:t>G</a:t>
            </a:r>
          </a:p>
        </p:txBody>
      </p:sp>
      <p:sp>
        <p:nvSpPr>
          <p:cNvPr id="249" name="TextBox 343"/>
          <p:cNvSpPr txBox="1">
            <a:spLocks noChangeArrowheads="1"/>
          </p:cNvSpPr>
          <p:nvPr/>
        </p:nvSpPr>
        <p:spPr bwMode="auto">
          <a:xfrm>
            <a:off x="18821400" y="9753600"/>
            <a:ext cx="342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latin typeface="Lucida Calligraphy" pitchFamily="66" charset="0"/>
                <a:cs typeface="Times New Roman" pitchFamily="18" charset="0"/>
              </a:rPr>
              <a:t>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)} </a:t>
            </a:r>
            <a:r>
              <a:rPr lang="en-US" sz="2800" dirty="0">
                <a:latin typeface="Calibri" pitchFamily="34" charset="0"/>
              </a:rPr>
              <a:t>in </a:t>
            </a:r>
            <a:r>
              <a:rPr lang="en-US" sz="2800" dirty="0" smtClean="0">
                <a:latin typeface="Lucida Calligraphy" pitchFamily="66" charset="0"/>
              </a:rPr>
              <a:t>G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US" sz="28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0" name="Down Arrow 249"/>
          <p:cNvSpPr/>
          <p:nvPr/>
        </p:nvSpPr>
        <p:spPr>
          <a:xfrm rot="16200000">
            <a:off x="18461831" y="9794081"/>
            <a:ext cx="395288" cy="43815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17487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251" name="Title 1"/>
          <p:cNvSpPr txBox="1">
            <a:spLocks/>
          </p:cNvSpPr>
          <p:nvPr/>
        </p:nvSpPr>
        <p:spPr>
          <a:xfrm>
            <a:off x="16383000" y="8382000"/>
            <a:ext cx="7848600" cy="762000"/>
          </a:xfrm>
          <a:prstGeom prst="rect">
            <a:avLst/>
          </a:prstGeom>
        </p:spPr>
        <p:txBody>
          <a:bodyPr vert="horz" lIns="274320" tIns="137160" rIns="274320" bIns="137160" rtlCol="0" anchor="ctr">
            <a:normAutofit fontScale="25000" lnSpcReduction="20000"/>
          </a:bodyPr>
          <a:lstStyle/>
          <a:p>
            <a:pPr marL="0" marR="0" lvl="0" indent="0" defTabSz="2743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r>
              <a:rPr kumimoji="0" lang="en-US" sz="1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lang="en-US" sz="13200" b="1" dirty="0" smtClean="0">
                <a:latin typeface="+mj-lt"/>
                <a:ea typeface="+mj-ea"/>
                <a:cs typeface="+mj-cs"/>
              </a:rPr>
              <a:t>augmented </a:t>
            </a:r>
            <a:r>
              <a:rPr kumimoji="0" lang="en-US" sz="1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Graph Construction</a:t>
            </a:r>
          </a:p>
        </p:txBody>
      </p:sp>
      <p:sp>
        <p:nvSpPr>
          <p:cNvPr id="252" name="Rounded Rectangle 251"/>
          <p:cNvSpPr/>
          <p:nvPr/>
        </p:nvSpPr>
        <p:spPr>
          <a:xfrm>
            <a:off x="16999634" y="9753600"/>
            <a:ext cx="5257800" cy="533400"/>
          </a:xfrm>
          <a:prstGeom prst="roundRect">
            <a:avLst>
              <a:gd name="adj" fmla="val 5758"/>
            </a:avLst>
          </a:prstGeom>
          <a:solidFill>
            <a:schemeClr val="accent2">
              <a:lumMod val="75000"/>
              <a:alpha val="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ounded Rectangle 252"/>
          <p:cNvSpPr/>
          <p:nvPr/>
        </p:nvSpPr>
        <p:spPr>
          <a:xfrm>
            <a:off x="16459200" y="8382000"/>
            <a:ext cx="6324600" cy="5791200"/>
          </a:xfrm>
          <a:prstGeom prst="roundRect">
            <a:avLst>
              <a:gd name="adj" fmla="val 4605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TextBox 13"/>
          <p:cNvSpPr txBox="1">
            <a:spLocks noChangeArrowheads="1"/>
          </p:cNvSpPr>
          <p:nvPr/>
        </p:nvSpPr>
        <p:spPr bwMode="auto">
          <a:xfrm>
            <a:off x="7848600" y="13125450"/>
            <a:ext cx="1676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where,</a:t>
            </a:r>
          </a:p>
        </p:txBody>
      </p:sp>
      <p:pic>
        <p:nvPicPr>
          <p:cNvPr id="153" name="Picture 3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10610372" y="13277850"/>
            <a:ext cx="341042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5" name="TextBox 254"/>
          <p:cNvSpPr txBox="1"/>
          <p:nvPr/>
        </p:nvSpPr>
        <p:spPr>
          <a:xfrm>
            <a:off x="10210800" y="1344043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;</a:t>
            </a:r>
            <a:endParaRPr lang="en-US" sz="2800" dirty="0"/>
          </a:p>
        </p:txBody>
      </p:sp>
      <p:sp>
        <p:nvSpPr>
          <p:cNvPr id="258" name="TextBox 257"/>
          <p:cNvSpPr txBox="1"/>
          <p:nvPr/>
        </p:nvSpPr>
        <p:spPr>
          <a:xfrm>
            <a:off x="23088600" y="891540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Construct skeletons of SHIO such that it is made up of</a:t>
            </a:r>
          </a:p>
          <a:p>
            <a:r>
              <a:rPr lang="en-US" sz="2000" b="1" dirty="0" smtClean="0"/>
              <a:t> line segments</a:t>
            </a:r>
            <a:endParaRPr lang="en-US" sz="2000" b="1" dirty="0"/>
          </a:p>
        </p:txBody>
      </p:sp>
      <p:pic>
        <p:nvPicPr>
          <p:cNvPr id="260" name="Picture 5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22860000" y="12877800"/>
            <a:ext cx="2514600" cy="64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61" name="Group 260"/>
          <p:cNvGrpSpPr/>
          <p:nvPr/>
        </p:nvGrpSpPr>
        <p:grpSpPr>
          <a:xfrm>
            <a:off x="23012400" y="12496800"/>
            <a:ext cx="2553075" cy="457200"/>
            <a:chOff x="762000" y="5715000"/>
            <a:chExt cx="5372100" cy="962025"/>
          </a:xfrm>
        </p:grpSpPr>
        <p:pic>
          <p:nvPicPr>
            <p:cNvPr id="262" name="Picture 6"/>
            <p:cNvPicPr>
              <a:picLocks noChangeAspect="1" noChangeArrowheads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762000" y="5943600"/>
              <a:ext cx="14859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3" name="Picture 7"/>
            <p:cNvPicPr>
              <a:picLocks noChangeAspect="1" noChangeArrowheads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 bwMode="auto">
            <a:xfrm>
              <a:off x="2362200" y="5715000"/>
              <a:ext cx="3771900" cy="96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64" name="TextBox 263"/>
          <p:cNvSpPr txBox="1"/>
          <p:nvPr/>
        </p:nvSpPr>
        <p:spPr>
          <a:xfrm>
            <a:off x="22860000" y="83820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Analytic Computation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b="1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8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22860000" y="10056674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Virtual magnetic field,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800" i="1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1800" b="1" dirty="0" smtClean="0"/>
              <a:t>, can be computed efficiently </a:t>
            </a:r>
          </a:p>
          <a:p>
            <a:r>
              <a:rPr lang="en-US" sz="1800" b="1" dirty="0" smtClean="0"/>
              <a:t>using closed form formulae.</a:t>
            </a:r>
            <a:endParaRPr lang="en-US" sz="1800" b="1" dirty="0"/>
          </a:p>
        </p:txBody>
      </p:sp>
      <p:sp>
        <p:nvSpPr>
          <p:cNvPr id="266" name="TextBox 265"/>
          <p:cNvSpPr txBox="1"/>
          <p:nvPr/>
        </p:nvSpPr>
        <p:spPr>
          <a:xfrm>
            <a:off x="14020800" y="134506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1800" b="1" i="1" dirty="0" smtClean="0">
                <a:solidFill>
                  <a:schemeClr val="accent6">
                    <a:lumMod val="50000"/>
                  </a:schemeClr>
                </a:solidFill>
              </a:rPr>
              <a:t>virtual magnetic field</a:t>
            </a:r>
          </a:p>
          <a:p>
            <a:r>
              <a:rPr lang="en-US" sz="1800" b="1" i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en-US" sz="1800" i="1" dirty="0" smtClean="0">
                <a:solidFill>
                  <a:schemeClr val="accent6">
                    <a:lumMod val="50000"/>
                  </a:schemeClr>
                </a:solidFill>
              </a:rPr>
              <a:t>vector due to </a:t>
            </a:r>
            <a:r>
              <a:rPr lang="en-US" sz="1800" i="1" dirty="0" err="1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sz="1800" i="1" baseline="30000" dirty="0" err="1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1800" i="1" dirty="0" smtClean="0">
                <a:solidFill>
                  <a:schemeClr val="accent6">
                    <a:lumMod val="50000"/>
                  </a:schemeClr>
                </a:solidFill>
              </a:rPr>
              <a:t> SHIO)</a:t>
            </a:r>
            <a:endParaRPr lang="en-US" sz="1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0" name="Rounded Rectangle 179"/>
          <p:cNvSpPr/>
          <p:nvPr/>
        </p:nvSpPr>
        <p:spPr>
          <a:xfrm>
            <a:off x="7772400" y="12058650"/>
            <a:ext cx="5638800" cy="1066800"/>
          </a:xfrm>
          <a:prstGeom prst="roundRect">
            <a:avLst>
              <a:gd name="adj" fmla="val 5758"/>
            </a:avLst>
          </a:prstGeom>
          <a:solidFill>
            <a:schemeClr val="accent2">
              <a:lumMod val="75000"/>
              <a:alpha val="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ounded Rectangle 268"/>
          <p:cNvSpPr/>
          <p:nvPr/>
        </p:nvSpPr>
        <p:spPr>
          <a:xfrm>
            <a:off x="22860000" y="8382000"/>
            <a:ext cx="4038600" cy="5791200"/>
          </a:xfrm>
          <a:prstGeom prst="roundRect">
            <a:avLst>
              <a:gd name="adj" fmla="val 4605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1" name="Picture 3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57200" y="14787264"/>
            <a:ext cx="2668074" cy="346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0" name="TextBox 269"/>
          <p:cNvSpPr txBox="1"/>
          <p:nvPr/>
        </p:nvSpPr>
        <p:spPr>
          <a:xfrm>
            <a:off x="533400" y="14249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277" name="Picture 3"/>
          <p:cNvPicPr>
            <a:picLocks noChangeAspect="1" noChangeArrowheads="1"/>
          </p:cNvPicPr>
          <p:nvPr/>
        </p:nvPicPr>
        <p:blipFill>
          <a:blip r:embed="rId33">
            <a:lum bright="-20000" contrast="30000"/>
          </a:blip>
          <a:srcRect/>
          <a:stretch>
            <a:fillRect/>
          </a:stretch>
        </p:blipFill>
        <p:spPr bwMode="auto">
          <a:xfrm>
            <a:off x="8839200" y="15418290"/>
            <a:ext cx="3581400" cy="211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8" name="TextBox 277"/>
          <p:cNvSpPr txBox="1"/>
          <p:nvPr/>
        </p:nvSpPr>
        <p:spPr>
          <a:xfrm>
            <a:off x="7467600" y="17457003"/>
            <a:ext cx="502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We </a:t>
            </a:r>
            <a:r>
              <a:rPr lang="en-US" sz="2400" dirty="0" err="1" smtClean="0"/>
              <a:t>precomputed</a:t>
            </a:r>
            <a:r>
              <a:rPr lang="en-US" sz="2400" dirty="0" smtClean="0"/>
              <a:t> </a:t>
            </a:r>
            <a:r>
              <a:rPr lang="en-US" sz="2400" i="1" dirty="0" smtClean="0"/>
              <a:t>h-</a:t>
            </a:r>
            <a:r>
              <a:rPr lang="en-US" sz="2400" dirty="0" smtClean="0"/>
              <a:t>signatures for all edges in the graph (takes ~20 </a:t>
            </a:r>
            <a:r>
              <a:rPr lang="en-US" sz="2400" dirty="0" err="1" smtClean="0"/>
              <a:t>mins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14782801" y="14330065"/>
            <a:ext cx="2971800" cy="299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4" name="TextBox 273"/>
          <p:cNvSpPr txBox="1"/>
          <p:nvPr/>
        </p:nvSpPr>
        <p:spPr>
          <a:xfrm>
            <a:off x="4114800" y="16916400"/>
            <a:ext cx="281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Exploration </a:t>
            </a:r>
          </a:p>
          <a:p>
            <a:r>
              <a:rPr lang="en-US" sz="2400" b="1" dirty="0" smtClean="0"/>
              <a:t>of 4 </a:t>
            </a:r>
            <a:r>
              <a:rPr lang="en-US" sz="2400" b="1" dirty="0" err="1" smtClean="0"/>
              <a:t>homotopy</a:t>
            </a:r>
            <a:endParaRPr lang="en-US" sz="2400" b="1" dirty="0" smtClean="0"/>
          </a:p>
          <a:p>
            <a:r>
              <a:rPr lang="en-US" sz="2400" b="1" dirty="0" smtClean="0"/>
              <a:t> classes in presence of 4 SHIOs </a:t>
            </a:r>
            <a:r>
              <a:rPr lang="en-US" sz="2000" b="1" dirty="0" smtClean="0"/>
              <a:t>(a room-like </a:t>
            </a:r>
            <a:r>
              <a:rPr lang="en-US" sz="2000" b="1" dirty="0" err="1" smtClean="0"/>
              <a:t>envt</a:t>
            </a:r>
            <a:r>
              <a:rPr lang="en-US" sz="2000" b="1" dirty="0" smtClean="0"/>
              <a:t>.)</a:t>
            </a:r>
          </a:p>
        </p:txBody>
      </p:sp>
      <p:sp>
        <p:nvSpPr>
          <p:cNvPr id="276" name="TextBox 275"/>
          <p:cNvSpPr txBox="1"/>
          <p:nvPr/>
        </p:nvSpPr>
        <p:spPr>
          <a:xfrm>
            <a:off x="8763000" y="143256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Exploration of 10</a:t>
            </a:r>
          </a:p>
          <a:p>
            <a:r>
              <a:rPr lang="en-US" sz="2400" b="1" dirty="0" smtClean="0"/>
              <a:t>   </a:t>
            </a:r>
            <a:r>
              <a:rPr lang="en-US" sz="2400" b="1" dirty="0" err="1" smtClean="0"/>
              <a:t>homotopy</a:t>
            </a:r>
            <a:r>
              <a:rPr lang="en-US" sz="2400" b="1" dirty="0" smtClean="0"/>
              <a:t> classes in</a:t>
            </a:r>
          </a:p>
          <a:p>
            <a:r>
              <a:rPr lang="en-US" sz="2400" b="1" dirty="0" smtClean="0"/>
              <a:t>          presence of 7 SHIOs</a:t>
            </a:r>
            <a:endParaRPr lang="en-US" sz="2400" b="1" dirty="0"/>
          </a:p>
        </p:txBody>
      </p:sp>
      <p:sp>
        <p:nvSpPr>
          <p:cNvPr id="280" name="TextBox 279"/>
          <p:cNvSpPr txBox="1"/>
          <p:nvPr/>
        </p:nvSpPr>
        <p:spPr>
          <a:xfrm>
            <a:off x="12420600" y="14495145"/>
            <a:ext cx="2895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Two trajectories pass on the </a:t>
            </a:r>
            <a:r>
              <a:rPr lang="en-US" sz="2400" b="1" i="1" dirty="0" smtClean="0"/>
              <a:t>opposite sides</a:t>
            </a:r>
            <a:r>
              <a:rPr lang="en-US" sz="2400" b="1" dirty="0" smtClean="0"/>
              <a:t> of each and every pipe </a:t>
            </a:r>
            <a:r>
              <a:rPr lang="en-US" sz="2400" b="1" i="1" dirty="0" smtClean="0"/>
              <a:t>(complementary trajectories)</a:t>
            </a:r>
          </a:p>
          <a:p>
            <a:endParaRPr lang="en-US" sz="2400" b="1" i="1" dirty="0" smtClean="0"/>
          </a:p>
          <a:p>
            <a:pPr marL="55563"/>
            <a:r>
              <a:rPr lang="en-US" sz="2400" dirty="0" smtClean="0"/>
              <a:t>The </a:t>
            </a:r>
            <a:r>
              <a:rPr lang="en-US" sz="2400" i="1" dirty="0" smtClean="0"/>
              <a:t>h</a:t>
            </a:r>
            <a:r>
              <a:rPr lang="en-US" sz="2400" dirty="0" smtClean="0"/>
              <a:t>-signature of </a:t>
            </a:r>
            <a:r>
              <a:rPr lang="en-US" sz="2400" b="1" dirty="0" smtClean="0"/>
              <a:t>trajectory </a:t>
            </a:r>
          </a:p>
          <a:p>
            <a:pPr marL="55563"/>
            <a:r>
              <a:rPr lang="en-US" sz="2400" b="1" dirty="0" smtClean="0"/>
              <a:t> complimentary to </a:t>
            </a:r>
            <a:r>
              <a:rPr lang="el-GR" sz="2400" b="1" i="1" dirty="0" smtClean="0">
                <a:latin typeface="Times New Roman"/>
                <a:cs typeface="Times New Roman"/>
              </a:rPr>
              <a:t>τ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281" name="Picture 3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13182600" y="17858028"/>
            <a:ext cx="2895600" cy="50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2" name="TextBox 281"/>
          <p:cNvSpPr txBox="1"/>
          <p:nvPr/>
        </p:nvSpPr>
        <p:spPr>
          <a:xfrm>
            <a:off x="14401800" y="16687800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>
                <a:solidFill>
                  <a:srgbClr val="FF0000"/>
                </a:solidFill>
              </a:rPr>
              <a:t>Detailed</a:t>
            </a:r>
          </a:p>
          <a:p>
            <a:pPr algn="r"/>
            <a:r>
              <a:rPr lang="en-US" sz="1800" dirty="0" smtClean="0">
                <a:solidFill>
                  <a:srgbClr val="FF0000"/>
                </a:solidFill>
              </a:rPr>
              <a:t>discussion</a:t>
            </a:r>
          </a:p>
          <a:p>
            <a:pPr algn="r"/>
            <a:r>
              <a:rPr lang="en-US" sz="1800" dirty="0" smtClean="0">
                <a:solidFill>
                  <a:srgbClr val="FF0000"/>
                </a:solidFill>
              </a:rPr>
              <a:t>on “looping</a:t>
            </a:r>
          </a:p>
          <a:p>
            <a:pPr algn="r"/>
            <a:r>
              <a:rPr lang="en-US" sz="1800" dirty="0" smtClean="0">
                <a:solidFill>
                  <a:srgbClr val="FF0000"/>
                </a:solidFill>
              </a:rPr>
              <a:t>trajectories” in </a:t>
            </a:r>
          </a:p>
          <a:p>
            <a:pPr algn="r"/>
            <a:r>
              <a:rPr lang="en-US" sz="1800" dirty="0" smtClean="0">
                <a:solidFill>
                  <a:srgbClr val="FF0000"/>
                </a:solidFill>
              </a:rPr>
              <a:t>the paper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283" name="xyt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36"/>
          <a:srcRect/>
          <a:stretch>
            <a:fillRect/>
          </a:stretch>
        </p:blipFill>
        <p:spPr bwMode="auto">
          <a:xfrm>
            <a:off x="17907000" y="15168265"/>
            <a:ext cx="3210456" cy="327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4" name="TextBox 283"/>
          <p:cNvSpPr txBox="1"/>
          <p:nvPr/>
        </p:nvSpPr>
        <p:spPr>
          <a:xfrm>
            <a:off x="6629400" y="1819269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44 x 44 x 44  </a:t>
            </a:r>
            <a:r>
              <a:rPr lang="en-US" sz="2000" b="1" dirty="0" err="1" smtClean="0"/>
              <a:t>discretized</a:t>
            </a:r>
            <a:r>
              <a:rPr lang="en-US" sz="2000" b="1" dirty="0" smtClean="0"/>
              <a:t> workspace</a:t>
            </a:r>
            <a:endParaRPr lang="en-US" sz="2000" b="1" dirty="0"/>
          </a:p>
        </p:txBody>
      </p:sp>
      <p:sp>
        <p:nvSpPr>
          <p:cNvPr id="285" name="TextBox 284"/>
          <p:cNvSpPr txBox="1"/>
          <p:nvPr/>
        </p:nvSpPr>
        <p:spPr>
          <a:xfrm>
            <a:off x="17830800" y="14413468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X-Y-Time configuration space</a:t>
            </a:r>
          </a:p>
          <a:p>
            <a:pPr marL="228600" indent="-228600"/>
            <a:r>
              <a:rPr lang="en-US" sz="2000" b="1" dirty="0" smtClean="0"/>
              <a:t> – Moving obstacles in 2-D</a:t>
            </a:r>
            <a:endParaRPr lang="en-US" sz="2000" b="1" dirty="0"/>
          </a:p>
        </p:txBody>
      </p:sp>
      <p:cxnSp>
        <p:nvCxnSpPr>
          <p:cNvPr id="288" name="Straight Connector 287"/>
          <p:cNvCxnSpPr/>
          <p:nvPr/>
        </p:nvCxnSpPr>
        <p:spPr>
          <a:xfrm rot="5400000">
            <a:off x="4588627" y="15540952"/>
            <a:ext cx="2543694" cy="149631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 rot="16200000" flipH="1">
            <a:off x="10403533" y="16423332"/>
            <a:ext cx="4034135" cy="15240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 rot="5400000">
            <a:off x="15754100" y="16482963"/>
            <a:ext cx="4034138" cy="3313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" name="xyzt.wmv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37"/>
          <a:srcRect/>
          <a:stretch>
            <a:fillRect/>
          </a:stretch>
        </p:blipFill>
        <p:spPr>
          <a:xfrm>
            <a:off x="21397823" y="14325600"/>
            <a:ext cx="5715000" cy="5943600"/>
          </a:xfrm>
          <a:prstGeom prst="rect">
            <a:avLst/>
          </a:prstGeom>
        </p:spPr>
      </p:pic>
      <p:sp>
        <p:nvSpPr>
          <p:cNvPr id="296" name="TextBox 295"/>
          <p:cNvSpPr txBox="1"/>
          <p:nvPr/>
        </p:nvSpPr>
        <p:spPr>
          <a:xfrm>
            <a:off x="15316200" y="19883735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Extension to 4-D (X-Y-Z-Time space) :</a:t>
            </a:r>
            <a:endParaRPr lang="en-US" sz="2800" b="1" dirty="0"/>
          </a:p>
        </p:txBody>
      </p:sp>
      <p:sp>
        <p:nvSpPr>
          <p:cNvPr id="272" name="TextBox 271"/>
          <p:cNvSpPr txBox="1"/>
          <p:nvPr/>
        </p:nvSpPr>
        <p:spPr>
          <a:xfrm>
            <a:off x="914400" y="17373600"/>
            <a:ext cx="3046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Exploration of 4 </a:t>
            </a:r>
            <a:r>
              <a:rPr lang="en-US" sz="2400" b="1" dirty="0" err="1" smtClean="0"/>
              <a:t>hmtpy</a:t>
            </a:r>
            <a:r>
              <a:rPr lang="en-US" sz="2400" b="1" dirty="0" smtClean="0"/>
              <a:t>. classes in presence of 2 SHIOs</a:t>
            </a:r>
            <a:endParaRPr lang="en-US" sz="2400" b="1" dirty="0"/>
          </a:p>
        </p:txBody>
      </p:sp>
      <p:cxnSp>
        <p:nvCxnSpPr>
          <p:cNvPr id="299" name="Straight Connector 298"/>
          <p:cNvCxnSpPr/>
          <p:nvPr/>
        </p:nvCxnSpPr>
        <p:spPr>
          <a:xfrm rot="5400000">
            <a:off x="1790969" y="15740034"/>
            <a:ext cx="2514600" cy="151862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/>
          <p:nvPr/>
        </p:nvCxnSpPr>
        <p:spPr>
          <a:xfrm rot="10800000">
            <a:off x="2895600" y="17149465"/>
            <a:ext cx="990602" cy="22860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 rot="16200000" flipH="1">
            <a:off x="3352802" y="17987664"/>
            <a:ext cx="1295397" cy="76201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 rot="10800000">
            <a:off x="5791200" y="16844667"/>
            <a:ext cx="838200" cy="609598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 rot="16200000" flipH="1">
            <a:off x="6020593" y="18064658"/>
            <a:ext cx="1294608" cy="75406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/>
          <p:cNvCxnSpPr/>
          <p:nvPr/>
        </p:nvCxnSpPr>
        <p:spPr>
          <a:xfrm rot="5400000">
            <a:off x="19013091" y="16573104"/>
            <a:ext cx="4495008" cy="1589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9" name="Group 4"/>
          <p:cNvGrpSpPr>
            <a:grpSpLocks/>
          </p:cNvGrpSpPr>
          <p:nvPr/>
        </p:nvGrpSpPr>
        <p:grpSpPr bwMode="auto">
          <a:xfrm>
            <a:off x="1639888" y="995362"/>
            <a:ext cx="2017712" cy="646113"/>
            <a:chOff x="-3265766" y="1988403"/>
            <a:chExt cx="2839940" cy="909752"/>
          </a:xfrm>
        </p:grpSpPr>
        <p:grpSp>
          <p:nvGrpSpPr>
            <p:cNvPr id="330" name="Group 267"/>
            <p:cNvGrpSpPr>
              <a:grpSpLocks/>
            </p:cNvGrpSpPr>
            <p:nvPr/>
          </p:nvGrpSpPr>
          <p:grpSpPr bwMode="auto">
            <a:xfrm>
              <a:off x="-3160301" y="1988403"/>
              <a:ext cx="2734477" cy="909751"/>
              <a:chOff x="1474362" y="1378602"/>
              <a:chExt cx="5612238" cy="1867176"/>
            </a:xfrm>
          </p:grpSpPr>
          <p:pic>
            <p:nvPicPr>
              <p:cNvPr id="332" name="Picture 4"/>
              <p:cNvPicPr>
                <a:picLocks noChangeAspect="1" noChangeArrowheads="1"/>
              </p:cNvPicPr>
              <p:nvPr/>
            </p:nvPicPr>
            <p:blipFill>
              <a:blip r:embed="rId38"/>
              <a:srcRect/>
              <a:stretch>
                <a:fillRect/>
              </a:stretch>
            </p:blipFill>
            <p:spPr bwMode="auto">
              <a:xfrm>
                <a:off x="1474362" y="1666499"/>
                <a:ext cx="1212030" cy="1359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3" name="TextBox 8"/>
              <p:cNvSpPr txBox="1">
                <a:spLocks noChangeArrowheads="1"/>
              </p:cNvSpPr>
              <p:nvPr/>
            </p:nvSpPr>
            <p:spPr bwMode="auto">
              <a:xfrm>
                <a:off x="2438402" y="1378602"/>
                <a:ext cx="4648198" cy="1867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University of</a:t>
                </a:r>
                <a:br>
                  <a:rPr lang="en-US" sz="160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2000">
                    <a:latin typeface="Times New Roman" pitchFamily="18" charset="0"/>
                    <a:cs typeface="Times New Roman" pitchFamily="18" charset="0"/>
                  </a:rPr>
                  <a:t>Pennsylvania</a:t>
                </a:r>
              </a:p>
            </p:txBody>
          </p:sp>
        </p:grpSp>
        <p:sp>
          <p:nvSpPr>
            <p:cNvPr id="331" name="Rectangle 330"/>
            <p:cNvSpPr/>
            <p:nvPr/>
          </p:nvSpPr>
          <p:spPr>
            <a:xfrm>
              <a:off x="-3265766" y="2028638"/>
              <a:ext cx="2712579" cy="869517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34" name="Group 9"/>
          <p:cNvGrpSpPr>
            <a:grpSpLocks/>
          </p:cNvGrpSpPr>
          <p:nvPr/>
        </p:nvGrpSpPr>
        <p:grpSpPr bwMode="auto">
          <a:xfrm>
            <a:off x="228600" y="914400"/>
            <a:ext cx="1554163" cy="766762"/>
            <a:chOff x="10332717" y="1676401"/>
            <a:chExt cx="1554480" cy="766465"/>
          </a:xfrm>
        </p:grpSpPr>
        <p:grpSp>
          <p:nvGrpSpPr>
            <p:cNvPr id="335" name="Group 272"/>
            <p:cNvGrpSpPr>
              <a:grpSpLocks/>
            </p:cNvGrpSpPr>
            <p:nvPr/>
          </p:nvGrpSpPr>
          <p:grpSpPr bwMode="auto">
            <a:xfrm>
              <a:off x="10332717" y="1676401"/>
              <a:ext cx="1554480" cy="766465"/>
              <a:chOff x="28346400" y="1371602"/>
              <a:chExt cx="1891966" cy="932868"/>
            </a:xfrm>
          </p:grpSpPr>
          <p:sp>
            <p:nvSpPr>
              <p:cNvPr id="337" name="TextBox 12"/>
              <p:cNvSpPr txBox="1">
                <a:spLocks noChangeArrowheads="1"/>
              </p:cNvSpPr>
              <p:nvPr/>
            </p:nvSpPr>
            <p:spPr bwMode="auto">
              <a:xfrm>
                <a:off x="28346400" y="1371602"/>
                <a:ext cx="1891966" cy="7117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3200">
                    <a:solidFill>
                      <a:schemeClr val="tx2"/>
                    </a:solidFill>
                    <a:latin typeface="Garamond" pitchFamily="18" charset="0"/>
                  </a:rPr>
                  <a:t>GRASP</a:t>
                </a:r>
              </a:p>
            </p:txBody>
          </p:sp>
          <p:sp>
            <p:nvSpPr>
              <p:cNvPr id="338" name="TextBox 13"/>
              <p:cNvSpPr txBox="1">
                <a:spLocks noChangeArrowheads="1"/>
              </p:cNvSpPr>
              <p:nvPr/>
            </p:nvSpPr>
            <p:spPr bwMode="auto">
              <a:xfrm>
                <a:off x="28422600" y="1742575"/>
                <a:ext cx="1815766" cy="561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400">
                    <a:solidFill>
                      <a:schemeClr val="tx2"/>
                    </a:solidFill>
                    <a:latin typeface="Garamond" pitchFamily="18" charset="0"/>
                  </a:rPr>
                  <a:t>L</a:t>
                </a:r>
                <a:r>
                  <a:rPr lang="en-US" sz="1400">
                    <a:solidFill>
                      <a:schemeClr val="tx2"/>
                    </a:solidFill>
                    <a:latin typeface="Garamond" pitchFamily="18" charset="0"/>
                  </a:rPr>
                  <a:t>ABORATORY</a:t>
                </a:r>
                <a:endParaRPr lang="en-US" sz="1400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36" name="Rectangle 335"/>
            <p:cNvSpPr/>
            <p:nvPr/>
          </p:nvSpPr>
          <p:spPr>
            <a:xfrm>
              <a:off x="10362886" y="1752571"/>
              <a:ext cx="1417926" cy="68553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39" name="Group 18"/>
          <p:cNvGrpSpPr>
            <a:grpSpLocks/>
          </p:cNvGrpSpPr>
          <p:nvPr/>
        </p:nvGrpSpPr>
        <p:grpSpPr bwMode="auto">
          <a:xfrm>
            <a:off x="23088600" y="990600"/>
            <a:ext cx="4038600" cy="609600"/>
            <a:chOff x="4114800" y="5943600"/>
            <a:chExt cx="4038600" cy="609599"/>
          </a:xfrm>
        </p:grpSpPr>
        <p:pic>
          <p:nvPicPr>
            <p:cNvPr id="340" name="Picture 17"/>
            <p:cNvPicPr>
              <a:picLocks noChangeAspect="1" noChangeArrowheads="1"/>
            </p:cNvPicPr>
            <p:nvPr/>
          </p:nvPicPr>
          <p:blipFill>
            <a:blip r:embed="rId39"/>
            <a:srcRect/>
            <a:stretch>
              <a:fillRect/>
            </a:stretch>
          </p:blipFill>
          <p:spPr bwMode="auto">
            <a:xfrm>
              <a:off x="4495800" y="6096000"/>
              <a:ext cx="409575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1" name="Picture 18"/>
            <p:cNvPicPr>
              <a:picLocks noChangeAspect="1" noChangeArrowheads="1"/>
            </p:cNvPicPr>
            <p:nvPr/>
          </p:nvPicPr>
          <p:blipFill>
            <a:blip r:embed="rId40"/>
            <a:srcRect/>
            <a:stretch>
              <a:fillRect/>
            </a:stretch>
          </p:blipFill>
          <p:spPr bwMode="auto">
            <a:xfrm>
              <a:off x="4927600" y="5943600"/>
              <a:ext cx="32258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2" name="Rectangle 341"/>
            <p:cNvSpPr/>
            <p:nvPr/>
          </p:nvSpPr>
          <p:spPr bwMode="auto">
            <a:xfrm>
              <a:off x="4114800" y="5943600"/>
              <a:ext cx="4038600" cy="609599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43" name="TextBox 342"/>
          <p:cNvSpPr txBox="1"/>
          <p:nvPr/>
        </p:nvSpPr>
        <p:spPr>
          <a:xfrm>
            <a:off x="16963663" y="12325290"/>
            <a:ext cx="562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Lucida Calligraphy" pitchFamily="66" charset="0"/>
              </a:rPr>
              <a:t>G</a:t>
            </a:r>
            <a:r>
              <a:rPr lang="en-US" sz="2000" b="1" i="1" baseline="-25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en-US" sz="2000" b="1" i="1" baseline="-25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4" name="Down Arrow 343"/>
          <p:cNvSpPr/>
          <p:nvPr/>
        </p:nvSpPr>
        <p:spPr>
          <a:xfrm rot="4525252">
            <a:off x="19495128" y="12336100"/>
            <a:ext cx="395288" cy="43815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17487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129" name="Rounded Rectangle 128"/>
          <p:cNvSpPr/>
          <p:nvPr/>
        </p:nvSpPr>
        <p:spPr>
          <a:xfrm>
            <a:off x="609600" y="7315200"/>
            <a:ext cx="6324600" cy="1828800"/>
          </a:xfrm>
          <a:prstGeom prst="roundRect">
            <a:avLst>
              <a:gd name="adj" fmla="val 9804"/>
            </a:avLst>
          </a:prstGeom>
          <a:solidFill>
            <a:schemeClr val="accent3">
              <a:lumMod val="75000"/>
              <a:alpha val="2000"/>
            </a:schemeClr>
          </a:solidFill>
          <a:ln>
            <a:solidFill>
              <a:schemeClr val="accent3">
                <a:lumMod val="7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15"/>
          <p:cNvSpPr txBox="1">
            <a:spLocks noChangeArrowheads="1"/>
          </p:cNvSpPr>
          <p:nvPr/>
        </p:nvSpPr>
        <p:spPr bwMode="auto">
          <a:xfrm>
            <a:off x="1036637" y="9749135"/>
            <a:ext cx="297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Arbitrary obstacles</a:t>
            </a:r>
          </a:p>
        </p:txBody>
      </p:sp>
      <p:sp>
        <p:nvSpPr>
          <p:cNvPr id="358" name="TextBox 357"/>
          <p:cNvSpPr txBox="1"/>
          <p:nvPr/>
        </p:nvSpPr>
        <p:spPr>
          <a:xfrm>
            <a:off x="3657600" y="1504890"/>
            <a:ext cx="1988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We gratefully acknowledge support from the ONR Antidote MURI project, grant no. N00014-09-1-1031; ONR Grants N00014-08-1-0696 and N00014-09-1-1052; and NSF Grant IIP-0742304. 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8600" y="171450"/>
            <a:ext cx="26974800" cy="20231100"/>
          </a:xfrm>
          <a:prstGeom prst="roundRect">
            <a:avLst>
              <a:gd name="adj" fmla="val 1938"/>
            </a:avLst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/>
          <a:lstStyle/>
          <a:p>
            <a:pPr algn="ctr"/>
            <a:endParaRPr lang="en-US"/>
          </a:p>
        </p:txBody>
      </p:sp>
      <p:sp>
        <p:nvSpPr>
          <p:cNvPr id="105" name="Rounded Rectangle 104"/>
          <p:cNvSpPr/>
          <p:nvPr/>
        </p:nvSpPr>
        <p:spPr>
          <a:xfrm>
            <a:off x="19583400" y="1905000"/>
            <a:ext cx="7315200" cy="6220691"/>
          </a:xfrm>
          <a:prstGeom prst="roundRect">
            <a:avLst>
              <a:gd name="adj" fmla="val 4167"/>
            </a:avLst>
          </a:prstGeom>
          <a:solidFill>
            <a:schemeClr val="bg2">
              <a:lumMod val="50000"/>
              <a:alpha val="1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ounded Rectangle 358"/>
          <p:cNvSpPr/>
          <p:nvPr/>
        </p:nvSpPr>
        <p:spPr>
          <a:xfrm>
            <a:off x="381000" y="14325600"/>
            <a:ext cx="26670000" cy="5970494"/>
          </a:xfrm>
          <a:prstGeom prst="roundRect">
            <a:avLst>
              <a:gd name="adj" fmla="val 3865"/>
            </a:avLst>
          </a:prstGeom>
          <a:solidFill>
            <a:schemeClr val="accent2">
              <a:lumMod val="40000"/>
              <a:lumOff val="60000"/>
              <a:alpha val="12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TextBox 278"/>
          <p:cNvSpPr txBox="1"/>
          <p:nvPr/>
        </p:nvSpPr>
        <p:spPr>
          <a:xfrm>
            <a:off x="15316200" y="19130427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Higher dimensional generalization [using tools from </a:t>
            </a:r>
            <a:r>
              <a:rPr lang="en-US" sz="2400" i="1" dirty="0" smtClean="0"/>
              <a:t>algebraic topology</a:t>
            </a:r>
            <a:r>
              <a:rPr lang="en-US" sz="2400" dirty="0" smtClean="0"/>
              <a:t>]</a:t>
            </a:r>
            <a:endParaRPr lang="en-US" sz="2400" dirty="0"/>
          </a:p>
        </p:txBody>
      </p:sp>
      <p:sp>
        <p:nvSpPr>
          <p:cNvPr id="319" name="TextBox 318"/>
          <p:cNvSpPr txBox="1">
            <a:spLocks noChangeArrowheads="1"/>
          </p:cNvSpPr>
          <p:nvPr/>
        </p:nvSpPr>
        <p:spPr bwMode="auto">
          <a:xfrm>
            <a:off x="19507200" y="10439400"/>
            <a:ext cx="251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Topology </a:t>
            </a:r>
            <a:r>
              <a:rPr lang="en-US" sz="1600" dirty="0"/>
              <a:t>of </a:t>
            </a:r>
            <a:r>
              <a:rPr lang="en-US" sz="1600" dirty="0" smtClean="0"/>
              <a:t>augmented </a:t>
            </a:r>
            <a:r>
              <a:rPr lang="en-US" sz="1600" dirty="0"/>
              <a:t>graph </a:t>
            </a:r>
            <a:r>
              <a:rPr lang="en-US" sz="1600" dirty="0" smtClean="0"/>
              <a:t>(2-D </a:t>
            </a:r>
            <a:r>
              <a:rPr lang="en-US" sz="1600" dirty="0"/>
              <a:t>case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grpSp>
        <p:nvGrpSpPr>
          <p:cNvPr id="320" name="Group 319"/>
          <p:cNvGrpSpPr/>
          <p:nvPr/>
        </p:nvGrpSpPr>
        <p:grpSpPr>
          <a:xfrm>
            <a:off x="16475015" y="10439400"/>
            <a:ext cx="2803585" cy="1384161"/>
            <a:chOff x="16703615" y="10731639"/>
            <a:chExt cx="2803585" cy="1384161"/>
          </a:xfrm>
        </p:grpSpPr>
        <p:pic>
          <p:nvPicPr>
            <p:cNvPr id="317" name="Picture 5"/>
            <p:cNvPicPr>
              <a:picLocks noChangeAspect="1" noChangeArrowheads="1"/>
            </p:cNvPicPr>
            <p:nvPr/>
          </p:nvPicPr>
          <p:blipFill>
            <a:blip r:embed="rId41" cstate="print"/>
            <a:srcRect/>
            <a:stretch>
              <a:fillRect/>
            </a:stretch>
          </p:blipFill>
          <p:spPr bwMode="auto">
            <a:xfrm>
              <a:off x="16703615" y="10831511"/>
              <a:ext cx="1479620" cy="1161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" name="Picture 6"/>
            <p:cNvPicPr>
              <a:picLocks noChangeAspect="1" noChangeArrowheads="1"/>
            </p:cNvPicPr>
            <p:nvPr/>
          </p:nvPicPr>
          <p:blipFill>
            <a:blip r:embed="rId42" cstate="print"/>
            <a:srcRect/>
            <a:stretch>
              <a:fillRect/>
            </a:stretch>
          </p:blipFill>
          <p:spPr bwMode="auto">
            <a:xfrm>
              <a:off x="18059400" y="10731639"/>
              <a:ext cx="1447800" cy="1384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2" name="Rounded Rectangle 321"/>
          <p:cNvSpPr/>
          <p:nvPr/>
        </p:nvSpPr>
        <p:spPr>
          <a:xfrm>
            <a:off x="16487334" y="10439400"/>
            <a:ext cx="2867465" cy="1371600"/>
          </a:xfrm>
          <a:prstGeom prst="roundRect">
            <a:avLst/>
          </a:prstGeom>
          <a:solidFill>
            <a:schemeClr val="accent3">
              <a:lumMod val="75000"/>
              <a:alpha val="3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ounded Rectangular Callout 324"/>
          <p:cNvSpPr/>
          <p:nvPr/>
        </p:nvSpPr>
        <p:spPr>
          <a:xfrm>
            <a:off x="19507200" y="10439400"/>
            <a:ext cx="2133600" cy="533400"/>
          </a:xfrm>
          <a:prstGeom prst="wedgeRoundRectCallout">
            <a:avLst>
              <a:gd name="adj1" fmla="val -75622"/>
              <a:gd name="adj2" fmla="val 50192"/>
              <a:gd name="adj3" fmla="val 16667"/>
            </a:avLst>
          </a:prstGeom>
          <a:solidFill>
            <a:schemeClr val="accent3">
              <a:lumMod val="60000"/>
              <a:lumOff val="40000"/>
              <a:alpha val="3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/>
          <p:cNvSpPr txBox="1"/>
          <p:nvPr/>
        </p:nvSpPr>
        <p:spPr>
          <a:xfrm>
            <a:off x="533400" y="18714184"/>
            <a:ext cx="1226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Extensions to N-Dimensions</a:t>
            </a:r>
          </a:p>
          <a:p>
            <a:pPr marL="174625" indent="-174625">
              <a:buFontTx/>
              <a:buChar char="-"/>
            </a:pPr>
            <a:r>
              <a:rPr lang="en-US" sz="2000" dirty="0" smtClean="0"/>
              <a:t>Need to classify trajectories based on first </a:t>
            </a:r>
            <a:r>
              <a:rPr lang="en-US" sz="2000" b="1" i="1" dirty="0" smtClean="0"/>
              <a:t>homology group</a:t>
            </a:r>
            <a:r>
              <a:rPr lang="en-US" sz="2000" dirty="0" smtClean="0"/>
              <a:t> (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i="1" baseline="30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– 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smtClean="0"/>
              <a:t>) of the underlying topological space</a:t>
            </a:r>
          </a:p>
          <a:p>
            <a:pPr marL="174625" indent="-174625">
              <a:buFontTx/>
              <a:buChar char="-"/>
            </a:pPr>
            <a:r>
              <a:rPr lang="en-US" sz="2000" b="1" i="1" dirty="0" smtClean="0"/>
              <a:t>De </a:t>
            </a:r>
            <a:r>
              <a:rPr lang="en-US" sz="2000" b="1" i="1" dirty="0" err="1" smtClean="0"/>
              <a:t>Rham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cohomology</a:t>
            </a:r>
            <a:r>
              <a:rPr lang="en-US" sz="2000" dirty="0" smtClean="0"/>
              <a:t> helps us compute 1-forms which are generalizations of 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.d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dirty="0" smtClean="0"/>
              <a:t> (2-D)  and  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.d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/>
              <a:t> (3-D) </a:t>
            </a:r>
          </a:p>
          <a:p>
            <a:pPr marL="174625" indent="-174625">
              <a:buFontTx/>
              <a:buChar char="-"/>
            </a:pPr>
            <a:r>
              <a:rPr lang="en-US" sz="2000" dirty="0" smtClean="0"/>
              <a:t> Path integrals with </a:t>
            </a:r>
            <a:r>
              <a:rPr lang="en-US" sz="2000" b="1" dirty="0" smtClean="0"/>
              <a:t>1</a:t>
            </a:r>
            <a:r>
              <a:rPr lang="en-US" sz="2000" b="1" i="1" dirty="0" smtClean="0"/>
              <a:t>-forms</a:t>
            </a:r>
            <a:r>
              <a:rPr lang="en-US" sz="2000" dirty="0" smtClean="0"/>
              <a:t> provide natural definitions for </a:t>
            </a:r>
            <a:r>
              <a:rPr lang="en-US" sz="2000" dirty="0" smtClean="0">
                <a:latin typeface="Lucida Calligraphy" pitchFamily="66" charset="0"/>
                <a:cs typeface="Times New Roman" pitchFamily="18" charset="0"/>
              </a:rPr>
              <a:t>H</a:t>
            </a:r>
            <a:r>
              <a:rPr lang="en-US" sz="2000" dirty="0" smtClean="0"/>
              <a:t>.</a:t>
            </a:r>
          </a:p>
          <a:p>
            <a:pPr marL="174625" indent="-174625">
              <a:buFontTx/>
              <a:buChar char="-"/>
            </a:pPr>
            <a:r>
              <a:rPr lang="en-US" sz="2000" b="1" i="1" dirty="0" smtClean="0"/>
              <a:t>Algebraic topology</a:t>
            </a:r>
            <a:r>
              <a:rPr lang="en-US" sz="2000" dirty="0" smtClean="0"/>
              <a:t> offers powerful computational tools for computing homologies (Kaczynski, et al 2004)</a:t>
            </a:r>
          </a:p>
        </p:txBody>
      </p:sp>
      <p:cxnSp>
        <p:nvCxnSpPr>
          <p:cNvPr id="289" name="Straight Connector 288"/>
          <p:cNvCxnSpPr/>
          <p:nvPr/>
        </p:nvCxnSpPr>
        <p:spPr>
          <a:xfrm flipV="1">
            <a:off x="12725400" y="18897598"/>
            <a:ext cx="8534401" cy="2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Right Arrow 285"/>
          <p:cNvSpPr/>
          <p:nvPr/>
        </p:nvSpPr>
        <p:spPr>
          <a:xfrm>
            <a:off x="20421600" y="19354800"/>
            <a:ext cx="914400" cy="4572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ight Arrow 286"/>
          <p:cNvSpPr/>
          <p:nvPr/>
        </p:nvSpPr>
        <p:spPr>
          <a:xfrm>
            <a:off x="13335000" y="19431000"/>
            <a:ext cx="1447800" cy="4572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0" name="Straight Connector 289"/>
          <p:cNvCxnSpPr/>
          <p:nvPr/>
        </p:nvCxnSpPr>
        <p:spPr>
          <a:xfrm flipV="1">
            <a:off x="533399" y="18669000"/>
            <a:ext cx="12039601" cy="7620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32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7800" fill="hold"/>
                                        <p:tgtEl>
                                          <p:spTgt spid="2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150" fill="hold"/>
                                        <p:tgtEl>
                                          <p:spTgt spid="2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repeatCount="indefinit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video>
            <p:video>
              <p:cMediaNode>
                <p:cTn id="14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3"/>
                </p:tgtEl>
              </p:cMediaNode>
            </p:video>
            <p:video>
              <p:cMediaNode>
                <p:cTn id="1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7"/>
                </p:tgtEl>
              </p:cMediaNode>
            </p:video>
          </p:childTnLst>
        </p:cTn>
      </p:par>
    </p:tnLst>
    <p:bldLst>
      <p:bldP spid="3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735</Words>
  <Application>Microsoft Office PowerPoint</Application>
  <PresentationFormat>Custom</PresentationFormat>
  <Paragraphs>146</Paragraphs>
  <Slides>1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Identification and Representation of Homotopy Classes of Trajectories for Search-based Path Planning in 3D</vt:lpstr>
    </vt:vector>
  </TitlesOfParts>
  <Company>Self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Subhrajit</dc:creator>
  <cp:lastModifiedBy>Subhrajit</cp:lastModifiedBy>
  <cp:revision>91</cp:revision>
  <dcterms:created xsi:type="dcterms:W3CDTF">2011-06-25T16:58:12Z</dcterms:created>
  <dcterms:modified xsi:type="dcterms:W3CDTF">2011-06-29T23:47:14Z</dcterms:modified>
</cp:coreProperties>
</file>