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91" r:id="rId2"/>
    <p:sldId id="388" r:id="rId3"/>
    <p:sldId id="341" r:id="rId4"/>
    <p:sldId id="342" r:id="rId5"/>
    <p:sldId id="292" r:id="rId6"/>
    <p:sldId id="365" r:id="rId7"/>
    <p:sldId id="256" r:id="rId8"/>
    <p:sldId id="326" r:id="rId9"/>
    <p:sldId id="407" r:id="rId10"/>
    <p:sldId id="327" r:id="rId11"/>
    <p:sldId id="408" r:id="rId12"/>
    <p:sldId id="409" r:id="rId13"/>
    <p:sldId id="410" r:id="rId14"/>
    <p:sldId id="364" r:id="rId15"/>
    <p:sldId id="361" r:id="rId16"/>
    <p:sldId id="369" r:id="rId17"/>
    <p:sldId id="370" r:id="rId18"/>
    <p:sldId id="371" r:id="rId19"/>
    <p:sldId id="289" r:id="rId20"/>
    <p:sldId id="372" r:id="rId21"/>
    <p:sldId id="358" r:id="rId22"/>
    <p:sldId id="359" r:id="rId23"/>
    <p:sldId id="360" r:id="rId24"/>
    <p:sldId id="343" r:id="rId25"/>
    <p:sldId id="344" r:id="rId26"/>
    <p:sldId id="347" r:id="rId27"/>
    <p:sldId id="348" r:id="rId28"/>
    <p:sldId id="349" r:id="rId29"/>
    <p:sldId id="350" r:id="rId30"/>
    <p:sldId id="351" r:id="rId31"/>
    <p:sldId id="355" r:id="rId32"/>
    <p:sldId id="357" r:id="rId33"/>
    <p:sldId id="389" r:id="rId34"/>
    <p:sldId id="376" r:id="rId35"/>
    <p:sldId id="377" r:id="rId36"/>
    <p:sldId id="378" r:id="rId37"/>
    <p:sldId id="379" r:id="rId38"/>
    <p:sldId id="380" r:id="rId39"/>
    <p:sldId id="381" r:id="rId40"/>
    <p:sldId id="405" r:id="rId41"/>
    <p:sldId id="390" r:id="rId42"/>
    <p:sldId id="331" r:id="rId43"/>
    <p:sldId id="332" r:id="rId44"/>
    <p:sldId id="333" r:id="rId45"/>
    <p:sldId id="391" r:id="rId46"/>
    <p:sldId id="392" r:id="rId47"/>
    <p:sldId id="393" r:id="rId48"/>
    <p:sldId id="411" r:id="rId49"/>
    <p:sldId id="387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60" autoAdjust="0"/>
  </p:normalViewPr>
  <p:slideViewPr>
    <p:cSldViewPr>
      <p:cViewPr>
        <p:scale>
          <a:sx n="59" d="100"/>
          <a:sy n="59" d="100"/>
        </p:scale>
        <p:origin x="-8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7F1A1-A349-4E33-960D-9D5A70E483A7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B3E1E-BFE9-4671-A441-647CBC03C8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B3E1E-BFE9-4671-A441-647CBC03C83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B3E1E-BFE9-4671-A441-647CBC03C83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homotopy\papers\presentations\antidote_Aug11\xyt.wmv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homotopy\papers\presentations\antidote_Aug11\xyzt.wmv" TargetMode="External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gif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resentation\L_shaped.wmv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resentation\output.avi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resentation\ros.avi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18" Type="http://schemas.openxmlformats.org/officeDocument/2006/relationships/image" Target="../media/image117.png"/><Relationship Id="rId3" Type="http://schemas.openxmlformats.org/officeDocument/2006/relationships/image" Target="../media/image102.png"/><Relationship Id="rId21" Type="http://schemas.openxmlformats.org/officeDocument/2006/relationships/image" Target="../media/image120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1" Type="http://schemas.openxmlformats.org/officeDocument/2006/relationships/video" Target="file:///\\vboxsvr\VShared\My%20Project%20works\homotopy\presentations\envL457_setup4_pp.cfg_20.out.avi" TargetMode="Externa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24" Type="http://schemas.openxmlformats.org/officeDocument/2006/relationships/image" Target="../media/image123.png"/><Relationship Id="rId5" Type="http://schemas.openxmlformats.org/officeDocument/2006/relationships/image" Target="../media/image104.pn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10" Type="http://schemas.openxmlformats.org/officeDocument/2006/relationships/image" Target="../media/image109.png"/><Relationship Id="rId19" Type="http://schemas.openxmlformats.org/officeDocument/2006/relationships/image" Target="../media/image118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png"/><Relationship Id="rId22" Type="http://schemas.openxmlformats.org/officeDocument/2006/relationships/image" Target="../media/image1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PhD_thesis\defense\commute_final.avi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7.png"/><Relationship Id="rId7" Type="http://schemas.openxmlformats.org/officeDocument/2006/relationships/image" Target="../media/image151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vboxsvr\VShared\My%20Project%20works\PhD_thesis\defense\window.wmv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68375"/>
            <a:ext cx="9144000" cy="1470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Topological  and Geometric Techniques</a:t>
            </a:r>
            <a:br>
              <a:rPr lang="en-US" sz="4000" b="1" dirty="0" smtClean="0"/>
            </a:br>
            <a:r>
              <a:rPr lang="en-US" sz="4000" b="1" dirty="0" smtClean="0"/>
              <a:t>in Graph Search-based Robot Planning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7848600" cy="28194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Subhrajit Bhattacharya</a:t>
            </a:r>
          </a:p>
          <a:p>
            <a:endParaRPr lang="en-US" sz="2800" b="1" dirty="0">
              <a:solidFill>
                <a:schemeClr val="tx2"/>
              </a:solidFill>
            </a:endParaRPr>
          </a:p>
          <a:p>
            <a:r>
              <a:rPr lang="en-US" sz="2400" b="1" dirty="0" smtClean="0">
                <a:solidFill>
                  <a:schemeClr val="tx1"/>
                </a:solidFill>
              </a:rPr>
              <a:t>Under the guidance of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Prof. Vijay Kumar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Prof. Maxim </a:t>
            </a:r>
            <a:r>
              <a:rPr lang="en-US" sz="2400" dirty="0" err="1" smtClean="0">
                <a:solidFill>
                  <a:schemeClr val="tx1"/>
                </a:solidFill>
              </a:rPr>
              <a:t>Likhachev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8600" y="5525869"/>
            <a:ext cx="2093828" cy="646331"/>
            <a:chOff x="-3373018" y="1988403"/>
            <a:chExt cx="2947194" cy="909752"/>
          </a:xfrm>
        </p:grpSpPr>
        <p:grpSp>
          <p:nvGrpSpPr>
            <p:cNvPr id="7" name="Group 267"/>
            <p:cNvGrpSpPr/>
            <p:nvPr/>
          </p:nvGrpSpPr>
          <p:grpSpPr>
            <a:xfrm>
              <a:off x="-3265762" y="1988403"/>
              <a:ext cx="2839936" cy="909752"/>
              <a:chOff x="1257913" y="1378602"/>
              <a:chExt cx="5828687" cy="1867176"/>
            </a:xfrm>
          </p:grpSpPr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257913" y="1666502"/>
                <a:ext cx="1104286" cy="1238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438402" y="1378602"/>
                <a:ext cx="4648198" cy="1867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University of</a:t>
                </a:r>
                <a:b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en-US" sz="2000" dirty="0" smtClean="0">
                    <a:latin typeface="Times New Roman" pitchFamily="18" charset="0"/>
                    <a:cs typeface="Times New Roman" pitchFamily="18" charset="0"/>
                  </a:rPr>
                  <a:t>Pennsylvania</a:t>
                </a:r>
                <a:endParaRPr lang="en-US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-3373018" y="2077252"/>
              <a:ext cx="2819400" cy="762001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315200" y="5410200"/>
            <a:ext cx="1554483" cy="838201"/>
            <a:chOff x="10332717" y="1676400"/>
            <a:chExt cx="1554483" cy="838201"/>
          </a:xfrm>
        </p:grpSpPr>
        <p:grpSp>
          <p:nvGrpSpPr>
            <p:cNvPr id="12" name="Group 272"/>
            <p:cNvGrpSpPr/>
            <p:nvPr/>
          </p:nvGrpSpPr>
          <p:grpSpPr>
            <a:xfrm>
              <a:off x="10332717" y="1676401"/>
              <a:ext cx="1554480" cy="838200"/>
              <a:chOff x="28346400" y="1371602"/>
              <a:chExt cx="1891966" cy="1020177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28346400" y="1371602"/>
                <a:ext cx="1891966" cy="711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solidFill>
                      <a:schemeClr val="tx2"/>
                    </a:solidFill>
                    <a:latin typeface="Garamond" pitchFamily="18" charset="0"/>
                  </a:rPr>
                  <a:t>GRASP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8422601" y="1829884"/>
                <a:ext cx="1815765" cy="561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tx2"/>
                    </a:solidFill>
                    <a:latin typeface="Garamond" pitchFamily="18" charset="0"/>
                  </a:rPr>
                  <a:t>L</a:t>
                </a:r>
                <a:r>
                  <a:rPr lang="en-US" sz="1400" dirty="0" smtClean="0">
                    <a:solidFill>
                      <a:schemeClr val="tx2"/>
                    </a:solidFill>
                    <a:latin typeface="Garamond" pitchFamily="18" charset="0"/>
                  </a:rPr>
                  <a:t>ABORATORY</a:t>
                </a:r>
                <a:endParaRPr lang="en-US" sz="14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10363200" y="1676400"/>
              <a:ext cx="1524000" cy="8382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Slide Number Placeholder 1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10800000">
            <a:off x="1371600" y="4220290"/>
            <a:ext cx="4572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8074" y="1559065"/>
            <a:ext cx="1666875" cy="52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1905000"/>
            <a:ext cx="8191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1219200"/>
            <a:ext cx="8229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/>
            <a:r>
              <a:rPr lang="en-US" sz="2400" b="1" u="sng" dirty="0" smtClean="0"/>
              <a:t>Key idea</a:t>
            </a:r>
            <a:r>
              <a:rPr lang="en-US" sz="2400" b="1" dirty="0" smtClean="0"/>
              <a:t>: </a:t>
            </a:r>
            <a:r>
              <a:rPr lang="en-US" sz="2400" dirty="0" smtClean="0"/>
              <a:t>Given a D-dimensional configuration space, </a:t>
            </a:r>
            <a:r>
              <a:rPr lang="en-US" sz="2400" b="1" dirty="0" smtClean="0">
                <a:latin typeface="Freestyle Script" pitchFamily="66" charset="0"/>
              </a:rPr>
              <a:t>C</a:t>
            </a:r>
            <a:r>
              <a:rPr lang="en-US" sz="2400" dirty="0" smtClean="0"/>
              <a:t>, how to find a </a:t>
            </a:r>
            <a:r>
              <a:rPr lang="en-US" sz="2400" b="1" dirty="0" smtClean="0"/>
              <a:t>differential 1-form, </a:t>
            </a:r>
            <a:r>
              <a:rPr lang="en-US" sz="2400" dirty="0" smtClean="0">
                <a:cs typeface="Times New Roman"/>
              </a:rPr>
              <a:t>                      , such that for </a:t>
            </a:r>
            <a:r>
              <a:rPr lang="en-US" sz="2400" b="1" dirty="0" smtClean="0">
                <a:cs typeface="Times New Roman"/>
              </a:rPr>
              <a:t>any</a:t>
            </a:r>
            <a:r>
              <a:rPr lang="en-US" sz="800" b="1" dirty="0" smtClean="0">
                <a:cs typeface="Times New Roman"/>
              </a:rPr>
              <a:t/>
            </a:r>
            <a:br>
              <a:rPr lang="en-US" sz="800" b="1" dirty="0" smtClean="0">
                <a:cs typeface="Times New Roman"/>
              </a:rPr>
            </a:br>
            <a:r>
              <a:rPr lang="en-US" sz="800" b="1" dirty="0" smtClean="0">
                <a:cs typeface="Times New Roman"/>
              </a:rPr>
              <a:t> </a:t>
            </a:r>
            <a:br>
              <a:rPr lang="en-US" sz="800" b="1" dirty="0" smtClean="0">
                <a:cs typeface="Times New Roman"/>
              </a:rPr>
            </a:br>
            <a:r>
              <a:rPr lang="en-US" sz="2400" b="1" dirty="0" smtClean="0">
                <a:cs typeface="Times New Roman"/>
              </a:rPr>
              <a:t>given trajectory, </a:t>
            </a:r>
            <a:r>
              <a:rPr lang="el-GR" sz="2400" i="1" dirty="0" smtClean="0">
                <a:latin typeface="Times New Roman"/>
                <a:cs typeface="Times New Roman"/>
              </a:rPr>
              <a:t>τ</a:t>
            </a:r>
            <a:r>
              <a:rPr lang="en-US" sz="2400" dirty="0" smtClean="0">
                <a:cs typeface="Times New Roman"/>
              </a:rPr>
              <a:t>, the value of the integral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2400" b="1" i="1" dirty="0" smtClean="0">
                <a:latin typeface="Times New Roman"/>
                <a:cs typeface="Times New Roman"/>
              </a:rPr>
              <a:t>τ</a:t>
            </a:r>
            <a:r>
              <a:rPr lang="en-US" sz="2400" dirty="0" smtClean="0">
                <a:latin typeface="Times New Roman"/>
                <a:cs typeface="Times New Roman"/>
              </a:rPr>
              <a:t>) = </a:t>
            </a:r>
            <a:r>
              <a:rPr lang="en-US" sz="2400" dirty="0" smtClean="0">
                <a:cs typeface="Times New Roman"/>
              </a:rPr>
              <a:t>           can be used to identify the </a:t>
            </a:r>
            <a:r>
              <a:rPr lang="en-US" sz="2400" b="1" u="sng" dirty="0" smtClean="0">
                <a:solidFill>
                  <a:schemeClr val="accent2">
                    <a:lumMod val="50000"/>
                  </a:schemeClr>
                </a:solidFill>
                <a:cs typeface="Times New Roman"/>
              </a:rPr>
              <a:t>homology class</a:t>
            </a:r>
            <a:r>
              <a:rPr lang="en-US" sz="2400" b="1" dirty="0" smtClean="0">
                <a:cs typeface="Times New Roman"/>
              </a:rPr>
              <a:t> of </a:t>
            </a:r>
            <a:r>
              <a:rPr lang="el-GR" sz="2400" b="1" i="1" dirty="0" smtClean="0">
                <a:latin typeface="Times New Roman"/>
                <a:cs typeface="Times New Roman"/>
              </a:rPr>
              <a:t>τ</a:t>
            </a:r>
            <a:r>
              <a:rPr lang="en-US" sz="2400" dirty="0" smtClean="0">
                <a:latin typeface="Times New Roman"/>
                <a:cs typeface="Times New Roman"/>
              </a:rPr>
              <a:t>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7696200" y="2800290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Additive in </a:t>
            </a:r>
            <a:r>
              <a:rPr lang="el-GR" sz="2000" b="1" i="1" dirty="0" smtClean="0">
                <a:latin typeface="Times New Roman"/>
                <a:cs typeface="Times New Roman"/>
              </a:rPr>
              <a:t>τ</a:t>
            </a:r>
            <a:endParaRPr lang="en-US" sz="2000" b="1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905000" y="4448890"/>
            <a:ext cx="609600" cy="22860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 flipV="1">
            <a:off x="2324100" y="4639390"/>
            <a:ext cx="381000" cy="1588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905000" y="4677490"/>
            <a:ext cx="609600" cy="1524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6200000" flipH="1">
            <a:off x="2171700" y="4105990"/>
            <a:ext cx="457200" cy="2286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1828800" y="3991690"/>
            <a:ext cx="457200" cy="2286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V="1">
            <a:off x="1638300" y="4410790"/>
            <a:ext cx="457200" cy="762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2286000" y="3915490"/>
            <a:ext cx="609600" cy="762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2438400" y="3991690"/>
            <a:ext cx="533400" cy="3810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>
            <a:off x="2514600" y="4448890"/>
            <a:ext cx="685800" cy="1588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V="1">
            <a:off x="2781300" y="4029790"/>
            <a:ext cx="533400" cy="3048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2933700" y="4563190"/>
            <a:ext cx="381000" cy="1524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514600" y="4829890"/>
            <a:ext cx="533400" cy="1588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10800000" flipV="1">
            <a:off x="1981200" y="4829890"/>
            <a:ext cx="533400" cy="3048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6200000" flipH="1">
            <a:off x="1714500" y="4867990"/>
            <a:ext cx="457200" cy="762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600200" y="437269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09800" y="414409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57400" y="444889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536329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aseline="-25000" dirty="0" err="1" smtClean="0">
                <a:latin typeface="Times New Roman" pitchFamily="18" charset="0"/>
                <a:cs typeface="Times New Roman" pitchFamily="18" charset="0"/>
              </a:rPr>
              <a:t>start</a:t>
            </a:r>
            <a:endParaRPr lang="en-U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47800" y="536329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Parent node</a:t>
            </a:r>
            <a:endParaRPr lang="en-US" sz="1400" dirty="0"/>
          </a:p>
        </p:txBody>
      </p:sp>
      <p:sp>
        <p:nvSpPr>
          <p:cNvPr id="29" name="Freeform 28"/>
          <p:cNvSpPr/>
          <p:nvPr/>
        </p:nvSpPr>
        <p:spPr>
          <a:xfrm>
            <a:off x="1627163" y="4741967"/>
            <a:ext cx="255563" cy="633046"/>
          </a:xfrm>
          <a:custGeom>
            <a:avLst/>
            <a:gdLst>
              <a:gd name="connsiteX0" fmla="*/ 255563 w 255563"/>
              <a:gd name="connsiteY0" fmla="*/ 0 h 633046"/>
              <a:gd name="connsiteX1" fmla="*/ 16412 w 255563"/>
              <a:gd name="connsiteY1" fmla="*/ 393895 h 633046"/>
              <a:gd name="connsiteX2" fmla="*/ 157089 w 255563"/>
              <a:gd name="connsiteY2" fmla="*/ 633046 h 63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563" h="633046">
                <a:moveTo>
                  <a:pt x="255563" y="0"/>
                </a:moveTo>
                <a:cubicBezTo>
                  <a:pt x="144193" y="144193"/>
                  <a:pt x="32824" y="288387"/>
                  <a:pt x="16412" y="393895"/>
                </a:cubicBezTo>
                <a:cubicBezTo>
                  <a:pt x="0" y="499403"/>
                  <a:pt x="78544" y="566224"/>
                  <a:pt x="157089" y="633046"/>
                </a:cubicBezTo>
              </a:path>
            </a:pathLst>
          </a:custGeom>
          <a:ln>
            <a:solidFill>
              <a:schemeClr val="accent6">
                <a:lumMod val="50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572043" y="4502816"/>
            <a:ext cx="464234" cy="520505"/>
          </a:xfrm>
          <a:custGeom>
            <a:avLst/>
            <a:gdLst>
              <a:gd name="connsiteX0" fmla="*/ 0 w 464234"/>
              <a:gd name="connsiteY0" fmla="*/ 0 h 520505"/>
              <a:gd name="connsiteX1" fmla="*/ 323557 w 464234"/>
              <a:gd name="connsiteY1" fmla="*/ 182880 h 520505"/>
              <a:gd name="connsiteX2" fmla="*/ 464234 w 464234"/>
              <a:gd name="connsiteY2" fmla="*/ 520505 h 52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520505">
                <a:moveTo>
                  <a:pt x="0" y="0"/>
                </a:moveTo>
                <a:cubicBezTo>
                  <a:pt x="123092" y="48064"/>
                  <a:pt x="246185" y="96129"/>
                  <a:pt x="323557" y="182880"/>
                </a:cubicBezTo>
                <a:cubicBezTo>
                  <a:pt x="400929" y="269631"/>
                  <a:pt x="432581" y="395068"/>
                  <a:pt x="464234" y="520505"/>
                </a:cubicBezTo>
              </a:path>
            </a:pathLst>
          </a:custGeom>
          <a:ln>
            <a:solidFill>
              <a:schemeClr val="accent6">
                <a:lumMod val="50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2513806" y="5039380"/>
            <a:ext cx="106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Child node</a:t>
            </a:r>
            <a:endParaRPr lang="en-US" sz="1400" dirty="0"/>
          </a:p>
        </p:txBody>
      </p:sp>
      <p:cxnSp>
        <p:nvCxnSpPr>
          <p:cNvPr id="32" name="Straight Connector 31"/>
          <p:cNvCxnSpPr/>
          <p:nvPr/>
        </p:nvCxnSpPr>
        <p:spPr>
          <a:xfrm rot="16200000" flipV="1">
            <a:off x="1173874" y="4419605"/>
            <a:ext cx="565233" cy="16977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 flipH="1" flipV="1">
            <a:off x="1367592" y="4960900"/>
            <a:ext cx="347578" cy="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10800000">
            <a:off x="1541381" y="5134690"/>
            <a:ext cx="439821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 flipV="1">
            <a:off x="990600" y="4220290"/>
            <a:ext cx="381000" cy="2623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10800000">
            <a:off x="990600" y="4502817"/>
            <a:ext cx="550780" cy="28429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 flipH="1" flipV="1">
            <a:off x="1342986" y="5164892"/>
            <a:ext cx="227012" cy="1697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1371601" y="3915491"/>
            <a:ext cx="304800" cy="30479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676400" y="3915490"/>
            <a:ext cx="609600" cy="762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 flipH="1" flipV="1">
            <a:off x="756725" y="4508092"/>
            <a:ext cx="239151" cy="2286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40"/>
          <p:cNvSpPr/>
          <p:nvPr/>
        </p:nvSpPr>
        <p:spPr>
          <a:xfrm>
            <a:off x="533400" y="4671628"/>
            <a:ext cx="1363394" cy="844062"/>
          </a:xfrm>
          <a:custGeom>
            <a:avLst/>
            <a:gdLst>
              <a:gd name="connsiteX0" fmla="*/ 0 w 1477108"/>
              <a:gd name="connsiteY0" fmla="*/ 998807 h 1127760"/>
              <a:gd name="connsiteX1" fmla="*/ 211016 w 1477108"/>
              <a:gd name="connsiteY1" fmla="*/ 1069145 h 1127760"/>
              <a:gd name="connsiteX2" fmla="*/ 140677 w 1477108"/>
              <a:gd name="connsiteY2" fmla="*/ 647114 h 1127760"/>
              <a:gd name="connsiteX3" fmla="*/ 815926 w 1477108"/>
              <a:gd name="connsiteY3" fmla="*/ 647114 h 1127760"/>
              <a:gd name="connsiteX4" fmla="*/ 984739 w 1477108"/>
              <a:gd name="connsiteY4" fmla="*/ 239151 h 1127760"/>
              <a:gd name="connsiteX5" fmla="*/ 1477108 w 1477108"/>
              <a:gd name="connsiteY5" fmla="*/ 0 h 112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7108" h="1127760">
                <a:moveTo>
                  <a:pt x="0" y="998807"/>
                </a:moveTo>
                <a:cubicBezTo>
                  <a:pt x="93785" y="1063283"/>
                  <a:pt x="187570" y="1127760"/>
                  <a:pt x="211016" y="1069145"/>
                </a:cubicBezTo>
                <a:cubicBezTo>
                  <a:pt x="234462" y="1010530"/>
                  <a:pt x="39859" y="717453"/>
                  <a:pt x="140677" y="647114"/>
                </a:cubicBezTo>
                <a:cubicBezTo>
                  <a:pt x="241495" y="576775"/>
                  <a:pt x="675249" y="715108"/>
                  <a:pt x="815926" y="647114"/>
                </a:cubicBezTo>
                <a:cubicBezTo>
                  <a:pt x="956603" y="579120"/>
                  <a:pt x="874542" y="347003"/>
                  <a:pt x="984739" y="239151"/>
                </a:cubicBezTo>
                <a:cubicBezTo>
                  <a:pt x="1094936" y="131299"/>
                  <a:pt x="1286022" y="65649"/>
                  <a:pt x="1477108" y="0"/>
                </a:cubicBezTo>
              </a:path>
            </a:pathLst>
          </a:custGeom>
          <a:ln>
            <a:solidFill>
              <a:srgbClr val="FF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1884987" y="4651265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457200" y="3348335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Can be used efficiently in graph search-based planning:</a:t>
            </a:r>
            <a:endParaRPr lang="en-US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4038600" y="3763090"/>
            <a:ext cx="4942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/>
              <a:t> in “closed” list (expanded) </a:t>
            </a:r>
          </a:p>
          <a:p>
            <a:r>
              <a:rPr lang="en-US" sz="2400" dirty="0" smtClean="0"/>
              <a:t>	– next node to expand is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en-US" sz="2400" dirty="0" smtClean="0"/>
              <a:t>....</a:t>
            </a:r>
            <a:endParaRPr lang="en-US" sz="2400" dirty="0"/>
          </a:p>
        </p:txBody>
      </p:sp>
      <p:sp>
        <p:nvSpPr>
          <p:cNvPr id="45" name="Freeform 44"/>
          <p:cNvSpPr/>
          <p:nvPr/>
        </p:nvSpPr>
        <p:spPr>
          <a:xfrm>
            <a:off x="6019800" y="4825853"/>
            <a:ext cx="535348" cy="45719"/>
          </a:xfrm>
          <a:custGeom>
            <a:avLst/>
            <a:gdLst>
              <a:gd name="connsiteX0" fmla="*/ 0 w 663192"/>
              <a:gd name="connsiteY0" fmla="*/ 40194 h 41869"/>
              <a:gd name="connsiteX1" fmla="*/ 180871 w 663192"/>
              <a:gd name="connsiteY1" fmla="*/ 0 h 41869"/>
              <a:gd name="connsiteX2" fmla="*/ 482321 w 663192"/>
              <a:gd name="connsiteY2" fmla="*/ 40194 h 41869"/>
              <a:gd name="connsiteX3" fmla="*/ 663192 w 663192"/>
              <a:gd name="connsiteY3" fmla="*/ 10049 h 4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192" h="41869">
                <a:moveTo>
                  <a:pt x="0" y="40194"/>
                </a:moveTo>
                <a:cubicBezTo>
                  <a:pt x="50242" y="20097"/>
                  <a:pt x="100484" y="0"/>
                  <a:pt x="180871" y="0"/>
                </a:cubicBezTo>
                <a:cubicBezTo>
                  <a:pt x="261258" y="0"/>
                  <a:pt x="401934" y="38519"/>
                  <a:pt x="482321" y="40194"/>
                </a:cubicBezTo>
                <a:cubicBezTo>
                  <a:pt x="562708" y="41869"/>
                  <a:pt x="612950" y="25959"/>
                  <a:pt x="663192" y="10049"/>
                </a:cubicBezTo>
              </a:path>
            </a:pathLst>
          </a:cu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038600" y="4941259"/>
            <a:ext cx="5017187" cy="1081504"/>
            <a:chOff x="4049474" y="5776496"/>
            <a:chExt cx="5017187" cy="1081504"/>
          </a:xfrm>
        </p:grpSpPr>
        <p:sp>
          <p:nvSpPr>
            <p:cNvPr id="47" name="TextBox 46"/>
            <p:cNvSpPr txBox="1"/>
            <p:nvPr/>
          </p:nvSpPr>
          <p:spPr>
            <a:xfrm>
              <a:off x="4049474" y="6029980"/>
              <a:ext cx="44849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i="1" dirty="0" smtClean="0">
                  <a:latin typeface="Times New Roman" pitchFamily="18" charset="0"/>
                  <a:cs typeface="Times New Roman" pitchFamily="18" charset="0"/>
                </a:rPr>
                <a:t>H 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800" i="1" dirty="0" smtClean="0">
                  <a:latin typeface="Times New Roman"/>
                  <a:cs typeface="Times New Roman"/>
                </a:rPr>
                <a:t>n</a:t>
              </a:r>
              <a:r>
                <a:rPr lang="en-US" sz="2800" i="1" baseline="-25000" dirty="0" smtClean="0">
                  <a:latin typeface="Times New Roman"/>
                  <a:cs typeface="Times New Roman"/>
                </a:rPr>
                <a:t>start</a:t>
              </a:r>
              <a:r>
                <a:rPr lang="en-US" sz="2800" i="1" dirty="0" smtClean="0">
                  <a:latin typeface="Times New Roman"/>
                  <a:cs typeface="Times New Roman"/>
                </a:rPr>
                <a:t>n</a:t>
              </a:r>
              <a:r>
                <a:rPr lang="en-US" sz="2800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sz="2800" dirty="0" smtClean="0">
                  <a:latin typeface="Times New Roman"/>
                  <a:cs typeface="Times New Roman"/>
                </a:rPr>
                <a:t>)  =  </a:t>
              </a:r>
              <a:r>
                <a:rPr lang="en-US" sz="2800" i="1" dirty="0" smtClean="0">
                  <a:latin typeface="Times New Roman" pitchFamily="18" charset="0"/>
                  <a:cs typeface="Times New Roman" pitchFamily="18" charset="0"/>
                </a:rPr>
                <a:t>H 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800" i="1" dirty="0" smtClean="0">
                  <a:latin typeface="Times New Roman"/>
                  <a:cs typeface="Times New Roman"/>
                </a:rPr>
                <a:t>n</a:t>
              </a:r>
              <a:r>
                <a:rPr lang="en-US" sz="2800" i="1" baseline="-25000" dirty="0" smtClean="0">
                  <a:latin typeface="Times New Roman"/>
                  <a:cs typeface="Times New Roman"/>
                </a:rPr>
                <a:t>start</a:t>
              </a:r>
              <a:r>
                <a:rPr lang="en-US" sz="2800" i="1" dirty="0" smtClean="0">
                  <a:latin typeface="Times New Roman"/>
                  <a:cs typeface="Times New Roman"/>
                </a:rPr>
                <a:t>n</a:t>
              </a:r>
              <a:r>
                <a:rPr lang="en-US" sz="280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sz="2800" dirty="0" smtClean="0">
                  <a:latin typeface="Times New Roman"/>
                  <a:cs typeface="Times New Roman"/>
                </a:rPr>
                <a:t>)  + </a:t>
              </a:r>
            </a:p>
          </p:txBody>
        </p:sp>
        <p:grpSp>
          <p:nvGrpSpPr>
            <p:cNvPr id="48" name="Group 1223"/>
            <p:cNvGrpSpPr/>
            <p:nvPr/>
          </p:nvGrpSpPr>
          <p:grpSpPr>
            <a:xfrm>
              <a:off x="8077200" y="5776496"/>
              <a:ext cx="989461" cy="1081504"/>
              <a:chOff x="8077200" y="5776496"/>
              <a:chExt cx="989461" cy="1081504"/>
            </a:xfrm>
          </p:grpSpPr>
          <p:pic>
            <p:nvPicPr>
              <p:cNvPr id="51" name="Picture 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077200" y="5776496"/>
                <a:ext cx="989461" cy="1081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2" name="TextBox 51"/>
              <p:cNvSpPr txBox="1"/>
              <p:nvPr/>
            </p:nvSpPr>
            <p:spPr>
              <a:xfrm>
                <a:off x="8407400" y="6514957"/>
                <a:ext cx="552450" cy="34304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ts val="2880"/>
                  </a:lnSpc>
                </a:pPr>
                <a:r>
                  <a:rPr lang="en-US" sz="3200" b="1" i="1" baseline="30000" dirty="0" smtClean="0">
                    <a:latin typeface="Times New Roman" pitchFamily="18" charset="0"/>
                    <a:cs typeface="Times New Roman" pitchFamily="18" charset="0"/>
                  </a:rPr>
                  <a:t>e</a:t>
                </a:r>
                <a:endParaRPr lang="en-US" sz="3200" b="1" i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9" name="Freeform 48"/>
            <p:cNvSpPr/>
            <p:nvPr/>
          </p:nvSpPr>
          <p:spPr>
            <a:xfrm>
              <a:off x="6734070" y="6130331"/>
              <a:ext cx="663192" cy="41869"/>
            </a:xfrm>
            <a:custGeom>
              <a:avLst/>
              <a:gdLst>
                <a:gd name="connsiteX0" fmla="*/ 0 w 663192"/>
                <a:gd name="connsiteY0" fmla="*/ 40194 h 41869"/>
                <a:gd name="connsiteX1" fmla="*/ 180871 w 663192"/>
                <a:gd name="connsiteY1" fmla="*/ 0 h 41869"/>
                <a:gd name="connsiteX2" fmla="*/ 482321 w 663192"/>
                <a:gd name="connsiteY2" fmla="*/ 40194 h 41869"/>
                <a:gd name="connsiteX3" fmla="*/ 663192 w 663192"/>
                <a:gd name="connsiteY3" fmla="*/ 10049 h 4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3192" h="41869">
                  <a:moveTo>
                    <a:pt x="0" y="40194"/>
                  </a:moveTo>
                  <a:cubicBezTo>
                    <a:pt x="50242" y="20097"/>
                    <a:pt x="100484" y="0"/>
                    <a:pt x="180871" y="0"/>
                  </a:cubicBezTo>
                  <a:cubicBezTo>
                    <a:pt x="261258" y="0"/>
                    <a:pt x="401934" y="38519"/>
                    <a:pt x="482321" y="40194"/>
                  </a:cubicBezTo>
                  <a:cubicBezTo>
                    <a:pt x="562708" y="41869"/>
                    <a:pt x="612950" y="25959"/>
                    <a:pt x="663192" y="10049"/>
                  </a:cubicBezTo>
                </a:path>
              </a:pathLst>
            </a:cu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24400" y="6130331"/>
              <a:ext cx="663192" cy="41869"/>
            </a:xfrm>
            <a:custGeom>
              <a:avLst/>
              <a:gdLst>
                <a:gd name="connsiteX0" fmla="*/ 0 w 663192"/>
                <a:gd name="connsiteY0" fmla="*/ 40194 h 41869"/>
                <a:gd name="connsiteX1" fmla="*/ 180871 w 663192"/>
                <a:gd name="connsiteY1" fmla="*/ 0 h 41869"/>
                <a:gd name="connsiteX2" fmla="*/ 482321 w 663192"/>
                <a:gd name="connsiteY2" fmla="*/ 40194 h 41869"/>
                <a:gd name="connsiteX3" fmla="*/ 663192 w 663192"/>
                <a:gd name="connsiteY3" fmla="*/ 10049 h 4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3192" h="41869">
                  <a:moveTo>
                    <a:pt x="0" y="40194"/>
                  </a:moveTo>
                  <a:cubicBezTo>
                    <a:pt x="50242" y="20097"/>
                    <a:pt x="100484" y="0"/>
                    <a:pt x="180871" y="0"/>
                  </a:cubicBezTo>
                  <a:cubicBezTo>
                    <a:pt x="261258" y="0"/>
                    <a:pt x="401934" y="38519"/>
                    <a:pt x="482321" y="40194"/>
                  </a:cubicBezTo>
                  <a:cubicBezTo>
                    <a:pt x="562708" y="41869"/>
                    <a:pt x="612950" y="25959"/>
                    <a:pt x="663192" y="10049"/>
                  </a:cubicBezTo>
                </a:path>
              </a:pathLst>
            </a:cu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Bent-Up Arrow 52"/>
          <p:cNvSpPr/>
          <p:nvPr/>
        </p:nvSpPr>
        <p:spPr>
          <a:xfrm>
            <a:off x="3352799" y="6084258"/>
            <a:ext cx="3245853" cy="207211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Brace 53"/>
          <p:cNvSpPr/>
          <p:nvPr/>
        </p:nvSpPr>
        <p:spPr>
          <a:xfrm rot="5400000">
            <a:off x="6427549" y="3596408"/>
            <a:ext cx="228600" cy="474710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3810000" y="4734580"/>
            <a:ext cx="5105400" cy="40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Easy to compute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latin typeface="Times New Roman"/>
                <a:cs typeface="Times New Roman"/>
              </a:rPr>
              <a:t>n</a:t>
            </a:r>
            <a:r>
              <a:rPr lang="en-US" sz="2000" i="1" baseline="-25000" dirty="0" smtClean="0">
                <a:latin typeface="Times New Roman"/>
                <a:cs typeface="Times New Roman"/>
              </a:rPr>
              <a:t>start</a:t>
            </a:r>
            <a:r>
              <a:rPr lang="en-US" sz="2000" i="1" dirty="0" smtClean="0">
                <a:latin typeface="Times New Roman"/>
                <a:cs typeface="Times New Roman"/>
              </a:rPr>
              <a:t>n</a:t>
            </a:r>
            <a:r>
              <a:rPr lang="en-US" sz="2000" baseline="-25000" dirty="0" smtClean="0">
                <a:latin typeface="Times New Roman"/>
                <a:cs typeface="Times New Roman"/>
              </a:rPr>
              <a:t>2</a:t>
            </a:r>
            <a:r>
              <a:rPr lang="en-US" sz="2000" dirty="0" smtClean="0">
                <a:latin typeface="Times New Roman"/>
                <a:cs typeface="Times New Roman"/>
              </a:rPr>
              <a:t>) </a:t>
            </a:r>
            <a:r>
              <a:rPr lang="en-US" sz="2000" dirty="0" smtClean="0">
                <a:cs typeface="Times New Roman"/>
              </a:rPr>
              <a:t>from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latin typeface="Times New Roman"/>
                <a:cs typeface="Times New Roman"/>
              </a:rPr>
              <a:t>n</a:t>
            </a:r>
            <a:r>
              <a:rPr lang="en-US" sz="2000" i="1" baseline="-25000" dirty="0" smtClean="0">
                <a:latin typeface="Times New Roman"/>
                <a:cs typeface="Times New Roman"/>
              </a:rPr>
              <a:t>start</a:t>
            </a:r>
            <a:r>
              <a:rPr lang="en-US" sz="2000" i="1" dirty="0" smtClean="0">
                <a:latin typeface="Times New Roman"/>
                <a:cs typeface="Times New Roman"/>
              </a:rPr>
              <a:t>n</a:t>
            </a:r>
            <a:r>
              <a:rPr lang="en-US" sz="2000" baseline="-25000" dirty="0" smtClean="0">
                <a:latin typeface="Times New Roman"/>
                <a:cs typeface="Times New Roman"/>
              </a:rPr>
              <a:t>1</a:t>
            </a:r>
            <a:r>
              <a:rPr lang="en-US" sz="2000" dirty="0" smtClean="0">
                <a:latin typeface="Times New Roman"/>
                <a:cs typeface="Times New Roman"/>
              </a:rPr>
              <a:t>):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09600" y="5877580"/>
            <a:ext cx="350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Analogous to cost computation:</a:t>
            </a:r>
          </a:p>
          <a:p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   c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smtClean="0">
                <a:latin typeface="Times New Roman"/>
                <a:cs typeface="Times New Roman"/>
              </a:rPr>
              <a:t>n</a:t>
            </a:r>
            <a:r>
              <a:rPr lang="en-US" sz="1400" i="1" baseline="-25000" dirty="0" smtClean="0">
                <a:latin typeface="Times New Roman"/>
                <a:cs typeface="Times New Roman"/>
              </a:rPr>
              <a:t>start</a:t>
            </a:r>
            <a:r>
              <a:rPr lang="en-US" sz="1400" i="1" dirty="0" smtClean="0">
                <a:latin typeface="Times New Roman"/>
                <a:cs typeface="Times New Roman"/>
              </a:rPr>
              <a:t>n</a:t>
            </a:r>
            <a:r>
              <a:rPr lang="en-US" sz="1400" baseline="-25000" dirty="0" smtClean="0">
                <a:latin typeface="Times New Roman"/>
                <a:cs typeface="Times New Roman"/>
              </a:rPr>
              <a:t>2</a:t>
            </a:r>
            <a:r>
              <a:rPr lang="en-US" sz="1400" dirty="0" smtClean="0">
                <a:latin typeface="Times New Roman"/>
                <a:cs typeface="Times New Roman"/>
              </a:rPr>
              <a:t>)  = 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smtClean="0">
                <a:latin typeface="Times New Roman"/>
                <a:cs typeface="Times New Roman"/>
              </a:rPr>
              <a:t>n</a:t>
            </a:r>
            <a:r>
              <a:rPr lang="en-US" sz="1400" i="1" baseline="-25000" dirty="0" smtClean="0">
                <a:latin typeface="Times New Roman"/>
                <a:cs typeface="Times New Roman"/>
              </a:rPr>
              <a:t>start</a:t>
            </a:r>
            <a:r>
              <a:rPr lang="en-US" sz="1400" i="1" dirty="0" smtClean="0">
                <a:latin typeface="Times New Roman"/>
                <a:cs typeface="Times New Roman"/>
              </a:rPr>
              <a:t>n</a:t>
            </a:r>
            <a:r>
              <a:rPr lang="en-US" sz="1400" baseline="-25000" dirty="0" smtClean="0">
                <a:latin typeface="Times New Roman"/>
                <a:cs typeface="Times New Roman"/>
              </a:rPr>
              <a:t>1</a:t>
            </a:r>
            <a:r>
              <a:rPr lang="en-US" sz="1400" dirty="0" smtClean="0">
                <a:latin typeface="Times New Roman"/>
                <a:cs typeface="Times New Roman"/>
              </a:rPr>
              <a:t>)  +  cost(</a:t>
            </a:r>
            <a:r>
              <a:rPr lang="en-US" sz="1400" b="1" i="1" dirty="0" smtClean="0">
                <a:latin typeface="Times New Roman"/>
                <a:cs typeface="Times New Roman"/>
              </a:rPr>
              <a:t>e</a:t>
            </a:r>
            <a:r>
              <a:rPr lang="en-US" sz="1400" dirty="0" smtClean="0">
                <a:latin typeface="Times New Roman"/>
                <a:cs typeface="Times New Roman"/>
              </a:rPr>
              <a:t>)</a:t>
            </a:r>
            <a:endParaRPr lang="en-US" sz="1400" dirty="0"/>
          </a:p>
        </p:txBody>
      </p:sp>
      <p:cxnSp>
        <p:nvCxnSpPr>
          <p:cNvPr id="57" name="Straight Connector 56"/>
          <p:cNvCxnSpPr/>
          <p:nvPr/>
        </p:nvCxnSpPr>
        <p:spPr>
          <a:xfrm flipV="1">
            <a:off x="1911409" y="4446488"/>
            <a:ext cx="609600" cy="228600"/>
          </a:xfrm>
          <a:prstGeom prst="line">
            <a:avLst/>
          </a:prstGeom>
          <a:ln w="9525">
            <a:solidFill>
              <a:srgbClr val="FF0000"/>
            </a:solidFill>
            <a:prstDash val="solid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Bent-Up Arrow 57"/>
          <p:cNvSpPr/>
          <p:nvPr/>
        </p:nvSpPr>
        <p:spPr>
          <a:xfrm flipH="1">
            <a:off x="7391400" y="2743200"/>
            <a:ext cx="304800" cy="338495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7696200" y="4810780"/>
            <a:ext cx="535348" cy="45719"/>
          </a:xfrm>
          <a:custGeom>
            <a:avLst/>
            <a:gdLst>
              <a:gd name="connsiteX0" fmla="*/ 0 w 663192"/>
              <a:gd name="connsiteY0" fmla="*/ 40194 h 41869"/>
              <a:gd name="connsiteX1" fmla="*/ 180871 w 663192"/>
              <a:gd name="connsiteY1" fmla="*/ 0 h 41869"/>
              <a:gd name="connsiteX2" fmla="*/ 482321 w 663192"/>
              <a:gd name="connsiteY2" fmla="*/ 40194 h 41869"/>
              <a:gd name="connsiteX3" fmla="*/ 663192 w 663192"/>
              <a:gd name="connsiteY3" fmla="*/ 10049 h 4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192" h="41869">
                <a:moveTo>
                  <a:pt x="0" y="40194"/>
                </a:moveTo>
                <a:cubicBezTo>
                  <a:pt x="50242" y="20097"/>
                  <a:pt x="100484" y="0"/>
                  <a:pt x="180871" y="0"/>
                </a:cubicBezTo>
                <a:cubicBezTo>
                  <a:pt x="261258" y="0"/>
                  <a:pt x="401934" y="38519"/>
                  <a:pt x="482321" y="40194"/>
                </a:cubicBezTo>
                <a:cubicBezTo>
                  <a:pt x="562708" y="41869"/>
                  <a:pt x="612950" y="25959"/>
                  <a:pt x="663192" y="10049"/>
                </a:cubicBezTo>
              </a:path>
            </a:pathLst>
          </a:cu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86836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Incorporating topological constraints in planning problems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/>
      <p:bldP spid="41" grpId="0" animBg="1"/>
      <p:bldP spid="42" grpId="0" animBg="1"/>
      <p:bldP spid="43" grpId="0"/>
      <p:bldP spid="44" grpId="0"/>
      <p:bldP spid="45" grpId="0" animBg="1"/>
      <p:bldP spid="53" grpId="0" animBg="1"/>
      <p:bldP spid="54" grpId="0" animBg="1"/>
      <p:bldP spid="55" grpId="0"/>
      <p:bldP spid="56" grpId="0"/>
      <p:bldP spid="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93"/>
          <p:cNvGrpSpPr/>
          <p:nvPr/>
        </p:nvGrpSpPr>
        <p:grpSpPr>
          <a:xfrm>
            <a:off x="3352800" y="2819400"/>
            <a:ext cx="2057400" cy="3642000"/>
            <a:chOff x="3429000" y="2779931"/>
            <a:chExt cx="2057400" cy="3642000"/>
          </a:xfrm>
        </p:grpSpPr>
        <p:pic>
          <p:nvPicPr>
            <p:cNvPr id="9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l="50135" t="5007"/>
            <a:stretch>
              <a:fillRect/>
            </a:stretch>
          </p:blipFill>
          <p:spPr bwMode="auto">
            <a:xfrm>
              <a:off x="3581400" y="2992931"/>
              <a:ext cx="1621690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3" name="Rectangle 92"/>
            <p:cNvSpPr/>
            <p:nvPr/>
          </p:nvSpPr>
          <p:spPr>
            <a:xfrm>
              <a:off x="3429000" y="2779931"/>
              <a:ext cx="2057400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6448" y="1447800"/>
            <a:ext cx="157955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Solving the problem on </a:t>
            </a:r>
            <a:b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Two Dimensional Plane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6804025" y="2874963"/>
            <a:ext cx="1958975" cy="1587"/>
          </a:xfrm>
          <a:prstGeom prst="line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5" name="TextBox 5"/>
          <p:cNvSpPr txBox="1">
            <a:spLocks noChangeArrowheads="1"/>
          </p:cNvSpPr>
          <p:nvPr/>
        </p:nvSpPr>
        <p:spPr bwMode="auto">
          <a:xfrm>
            <a:off x="8610600" y="2874963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Calibri" pitchFamily="34" charset="0"/>
              </a:rPr>
              <a:t>Re</a:t>
            </a:r>
          </a:p>
        </p:txBody>
      </p:sp>
      <p:cxnSp>
        <p:nvCxnSpPr>
          <p:cNvPr id="7" name="Straight Connector 6"/>
          <p:cNvCxnSpPr/>
          <p:nvPr/>
        </p:nvCxnSpPr>
        <p:spPr>
          <a:xfrm rot="5400000" flipH="1" flipV="1">
            <a:off x="6232526" y="2301875"/>
            <a:ext cx="1447800" cy="3175"/>
          </a:xfrm>
          <a:prstGeom prst="line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6651625" y="1454150"/>
            <a:ext cx="457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Calibri" pitchFamily="34" charset="0"/>
              </a:rPr>
              <a:t>Im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7331075" y="1739900"/>
            <a:ext cx="1149350" cy="1039813"/>
            <a:chOff x="755515" y="2320047"/>
            <a:chExt cx="1149485" cy="1038707"/>
          </a:xfrm>
        </p:grpSpPr>
        <p:sp>
          <p:nvSpPr>
            <p:cNvPr id="10" name="Rectangle 9"/>
            <p:cNvSpPr/>
            <p:nvPr/>
          </p:nvSpPr>
          <p:spPr>
            <a:xfrm>
              <a:off x="755515" y="2320047"/>
              <a:ext cx="457254" cy="3044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 rot="20616520">
              <a:off x="1025422" y="2765661"/>
              <a:ext cx="838298" cy="2283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11"/>
            <p:cNvSpPr/>
            <p:nvPr/>
          </p:nvSpPr>
          <p:spPr>
            <a:xfrm>
              <a:off x="1600164" y="2997189"/>
              <a:ext cx="304836" cy="304476"/>
            </a:xfrm>
            <a:prstGeom prst="hexagon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142910" y="3296907"/>
              <a:ext cx="49219" cy="6184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ight Triangle 13"/>
            <p:cNvSpPr/>
            <p:nvPr/>
          </p:nvSpPr>
          <p:spPr>
            <a:xfrm>
              <a:off x="1600164" y="2438983"/>
              <a:ext cx="107963" cy="44403"/>
            </a:xfrm>
            <a:prstGeom prst="rt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5" name="Oval 14"/>
          <p:cNvSpPr/>
          <p:nvPr/>
        </p:nvSpPr>
        <p:spPr>
          <a:xfrm>
            <a:off x="7489825" y="1935163"/>
            <a:ext cx="61913" cy="61912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099425" y="2178050"/>
            <a:ext cx="61913" cy="61913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266113" y="2559050"/>
            <a:ext cx="61912" cy="61913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261225" y="1712913"/>
            <a:ext cx="304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1200" b="1" i="1">
                <a:latin typeface="Times New Roman" pitchFamily="18" charset="0"/>
                <a:cs typeface="Times New Roman" pitchFamily="18" charset="0"/>
              </a:rPr>
              <a:t>ζ</a:t>
            </a:r>
            <a:r>
              <a:rPr lang="en-US" sz="1200" b="1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200" b="1" baseline="-25000"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870825" y="2120900"/>
            <a:ext cx="3048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1200" b="1" i="1">
                <a:latin typeface="Times New Roman" pitchFamily="18" charset="0"/>
                <a:cs typeface="Times New Roman" pitchFamily="18" charset="0"/>
              </a:rPr>
              <a:t>ζ</a:t>
            </a:r>
            <a:r>
              <a:rPr lang="en-US" sz="1200" b="1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en-US" sz="1200" b="1" baseline="-25000"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251825" y="2474913"/>
            <a:ext cx="304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1200" b="1" i="1">
                <a:latin typeface="Times New Roman" pitchFamily="18" charset="0"/>
                <a:cs typeface="Times New Roman" pitchFamily="18" charset="0"/>
              </a:rPr>
              <a:t>ζ</a:t>
            </a:r>
            <a:r>
              <a:rPr lang="en-US" sz="1200" b="1" baseline="-25000">
                <a:latin typeface="Times New Roman" pitchFamily="18" charset="0"/>
                <a:cs typeface="Times New Roman" pitchFamily="18" charset="0"/>
              </a:rPr>
              <a:t>3</a:t>
            </a:r>
            <a:endParaRPr lang="en-US" sz="1200" b="1" baseline="-25000">
              <a:latin typeface="Calibri" pitchFamily="34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7185025" y="1881188"/>
            <a:ext cx="1319213" cy="666750"/>
          </a:xfrm>
          <a:custGeom>
            <a:avLst/>
            <a:gdLst>
              <a:gd name="connsiteX0" fmla="*/ 0 w 1244476"/>
              <a:gd name="connsiteY0" fmla="*/ 628929 h 628929"/>
              <a:gd name="connsiteX1" fmla="*/ 499575 w 1244476"/>
              <a:gd name="connsiteY1" fmla="*/ 321156 h 628929"/>
              <a:gd name="connsiteX2" fmla="*/ 1106201 w 1244476"/>
              <a:gd name="connsiteY2" fmla="*/ 191801 h 628929"/>
              <a:gd name="connsiteX3" fmla="*/ 1244476 w 1244476"/>
              <a:gd name="connsiteY3" fmla="*/ 0 h 628929"/>
              <a:gd name="connsiteX0" fmla="*/ 0 w 1244476"/>
              <a:gd name="connsiteY0" fmla="*/ 628929 h 628929"/>
              <a:gd name="connsiteX1" fmla="*/ 499575 w 1244476"/>
              <a:gd name="connsiteY1" fmla="*/ 321156 h 628929"/>
              <a:gd name="connsiteX2" fmla="*/ 1083899 w 1244476"/>
              <a:gd name="connsiteY2" fmla="*/ 170985 h 628929"/>
              <a:gd name="connsiteX3" fmla="*/ 1244476 w 1244476"/>
              <a:gd name="connsiteY3" fmla="*/ 0 h 628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4476" h="628929">
                <a:moveTo>
                  <a:pt x="0" y="628929"/>
                </a:moveTo>
                <a:cubicBezTo>
                  <a:pt x="157604" y="511470"/>
                  <a:pt x="318925" y="397480"/>
                  <a:pt x="499575" y="321156"/>
                </a:cubicBezTo>
                <a:cubicBezTo>
                  <a:pt x="680225" y="244832"/>
                  <a:pt x="959749" y="224511"/>
                  <a:pt x="1083899" y="170985"/>
                </a:cubicBezTo>
                <a:cubicBezTo>
                  <a:pt x="1208049" y="117459"/>
                  <a:pt x="1237413" y="69137"/>
                  <a:pt x="1244476" y="0"/>
                </a:cubicBezTo>
              </a:path>
            </a:pathLst>
          </a:custGeom>
          <a:ln w="158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7189788" y="1885950"/>
            <a:ext cx="1314450" cy="652463"/>
          </a:xfrm>
          <a:custGeom>
            <a:avLst/>
            <a:gdLst>
              <a:gd name="connsiteX0" fmla="*/ 0 w 1240015"/>
              <a:gd name="connsiteY0" fmla="*/ 615547 h 615547"/>
              <a:gd name="connsiteX1" fmla="*/ 187340 w 1240015"/>
              <a:gd name="connsiteY1" fmla="*/ 245327 h 615547"/>
              <a:gd name="connsiteX2" fmla="*/ 793966 w 1240015"/>
              <a:gd name="connsiteY2" fmla="*/ 173959 h 615547"/>
              <a:gd name="connsiteX3" fmla="*/ 1240015 w 1240015"/>
              <a:gd name="connsiteY3" fmla="*/ 0 h 615547"/>
              <a:gd name="connsiteX0" fmla="*/ 0 w 1240015"/>
              <a:gd name="connsiteY0" fmla="*/ 615547 h 615547"/>
              <a:gd name="connsiteX1" fmla="*/ 187340 w 1240015"/>
              <a:gd name="connsiteY1" fmla="*/ 245327 h 615547"/>
              <a:gd name="connsiteX2" fmla="*/ 827048 w 1240015"/>
              <a:gd name="connsiteY2" fmla="*/ 122292 h 615547"/>
              <a:gd name="connsiteX3" fmla="*/ 1240015 w 1240015"/>
              <a:gd name="connsiteY3" fmla="*/ 0 h 615547"/>
              <a:gd name="connsiteX0" fmla="*/ 0 w 1240015"/>
              <a:gd name="connsiteY0" fmla="*/ 615547 h 615547"/>
              <a:gd name="connsiteX1" fmla="*/ 178419 w 1240015"/>
              <a:gd name="connsiteY1" fmla="*/ 318182 h 615547"/>
              <a:gd name="connsiteX2" fmla="*/ 827048 w 1240015"/>
              <a:gd name="connsiteY2" fmla="*/ 122292 h 615547"/>
              <a:gd name="connsiteX3" fmla="*/ 1240015 w 1240015"/>
              <a:gd name="connsiteY3" fmla="*/ 0 h 61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0015" h="615547">
                <a:moveTo>
                  <a:pt x="0" y="615547"/>
                </a:moveTo>
                <a:cubicBezTo>
                  <a:pt x="27506" y="467236"/>
                  <a:pt x="40578" y="400391"/>
                  <a:pt x="178419" y="318182"/>
                </a:cubicBezTo>
                <a:cubicBezTo>
                  <a:pt x="316260" y="235973"/>
                  <a:pt x="650115" y="175322"/>
                  <a:pt x="827048" y="122292"/>
                </a:cubicBezTo>
                <a:cubicBezTo>
                  <a:pt x="1003981" y="69262"/>
                  <a:pt x="1104713" y="66535"/>
                  <a:pt x="1240015" y="0"/>
                </a:cubicBezTo>
              </a:path>
            </a:pathLst>
          </a:custGeom>
          <a:ln w="15875">
            <a:solidFill>
              <a:schemeClr val="accent2">
                <a:lumMod val="5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7185025" y="1887538"/>
            <a:ext cx="1382713" cy="739775"/>
          </a:xfrm>
          <a:custGeom>
            <a:avLst/>
            <a:gdLst>
              <a:gd name="connsiteX0" fmla="*/ 0 w 1305312"/>
              <a:gd name="connsiteY0" fmla="*/ 613317 h 697571"/>
              <a:gd name="connsiteX1" fmla="*/ 628185 w 1305312"/>
              <a:gd name="connsiteY1" fmla="*/ 665356 h 697571"/>
              <a:gd name="connsiteX2" fmla="*/ 1085385 w 1305312"/>
              <a:gd name="connsiteY2" fmla="*/ 420029 h 697571"/>
              <a:gd name="connsiteX3" fmla="*/ 1278673 w 1305312"/>
              <a:gd name="connsiteY3" fmla="*/ 319668 h 697571"/>
              <a:gd name="connsiteX4" fmla="*/ 1245219 w 1305312"/>
              <a:gd name="connsiteY4" fmla="*/ 0 h 697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5312" h="697571">
                <a:moveTo>
                  <a:pt x="0" y="613317"/>
                </a:moveTo>
                <a:cubicBezTo>
                  <a:pt x="223644" y="655444"/>
                  <a:pt x="447288" y="697571"/>
                  <a:pt x="628185" y="665356"/>
                </a:cubicBezTo>
                <a:cubicBezTo>
                  <a:pt x="809083" y="633141"/>
                  <a:pt x="976970" y="477644"/>
                  <a:pt x="1085385" y="420029"/>
                </a:cubicBezTo>
                <a:cubicBezTo>
                  <a:pt x="1193800" y="362414"/>
                  <a:pt x="1252034" y="389673"/>
                  <a:pt x="1278673" y="319668"/>
                </a:cubicBezTo>
                <a:cubicBezTo>
                  <a:pt x="1305312" y="249663"/>
                  <a:pt x="1275265" y="124831"/>
                  <a:pt x="1245219" y="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821613" y="1389063"/>
            <a:ext cx="322262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1200" b="1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en-US" sz="1200" baseline="-2500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200" baseline="-25000">
              <a:latin typeface="Calibri" pitchFamily="34" charset="0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7910513" y="1611313"/>
            <a:ext cx="61912" cy="414337"/>
          </a:xfrm>
          <a:custGeom>
            <a:avLst/>
            <a:gdLst>
              <a:gd name="connsiteX0" fmla="*/ 49212 w 58737"/>
              <a:gd name="connsiteY0" fmla="*/ 0 h 390525"/>
              <a:gd name="connsiteX1" fmla="*/ 1587 w 58737"/>
              <a:gd name="connsiteY1" fmla="*/ 171450 h 390525"/>
              <a:gd name="connsiteX2" fmla="*/ 58737 w 58737"/>
              <a:gd name="connsiteY2" fmla="*/ 3905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737" h="390525">
                <a:moveTo>
                  <a:pt x="49212" y="0"/>
                </a:moveTo>
                <a:cubicBezTo>
                  <a:pt x="24606" y="53181"/>
                  <a:pt x="0" y="106363"/>
                  <a:pt x="1587" y="171450"/>
                </a:cubicBezTo>
                <a:cubicBezTo>
                  <a:pt x="3174" y="236537"/>
                  <a:pt x="30955" y="313531"/>
                  <a:pt x="58737" y="390525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224838" y="1500188"/>
            <a:ext cx="3238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1200" b="1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en-US" sz="1200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en-US" sz="1200" baseline="-25000">
              <a:latin typeface="Calibri" pitchFamily="34" charset="0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8245475" y="1731963"/>
            <a:ext cx="111125" cy="354012"/>
          </a:xfrm>
          <a:custGeom>
            <a:avLst/>
            <a:gdLst>
              <a:gd name="connsiteX0" fmla="*/ 104775 w 104775"/>
              <a:gd name="connsiteY0" fmla="*/ 0 h 333375"/>
              <a:gd name="connsiteX1" fmla="*/ 85725 w 104775"/>
              <a:gd name="connsiteY1" fmla="*/ 123825 h 333375"/>
              <a:gd name="connsiteX2" fmla="*/ 0 w 104775"/>
              <a:gd name="connsiteY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" h="333375">
                <a:moveTo>
                  <a:pt x="104775" y="0"/>
                </a:moveTo>
                <a:cubicBezTo>
                  <a:pt x="103981" y="34131"/>
                  <a:pt x="103188" y="68262"/>
                  <a:pt x="85725" y="123825"/>
                </a:cubicBezTo>
                <a:cubicBezTo>
                  <a:pt x="68262" y="179388"/>
                  <a:pt x="34131" y="256381"/>
                  <a:pt x="0" y="333375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548688" y="2225675"/>
            <a:ext cx="322262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1200" b="1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en-US" sz="1200" baseline="-25000">
                <a:latin typeface="Times New Roman" pitchFamily="18" charset="0"/>
                <a:cs typeface="Times New Roman" pitchFamily="18" charset="0"/>
              </a:rPr>
              <a:t>3</a:t>
            </a:r>
            <a:endParaRPr lang="en-US" sz="1200" baseline="-25000">
              <a:latin typeface="Calibri" pitchFamily="34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8447088" y="2287588"/>
            <a:ext cx="180975" cy="141287"/>
          </a:xfrm>
          <a:custGeom>
            <a:avLst/>
            <a:gdLst>
              <a:gd name="connsiteX0" fmla="*/ 171450 w 171450"/>
              <a:gd name="connsiteY0" fmla="*/ 114300 h 133350"/>
              <a:gd name="connsiteX1" fmla="*/ 47625 w 171450"/>
              <a:gd name="connsiteY1" fmla="*/ 114300 h 133350"/>
              <a:gd name="connsiteX2" fmla="*/ 0 w 171450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133350">
                <a:moveTo>
                  <a:pt x="171450" y="114300"/>
                </a:moveTo>
                <a:cubicBezTo>
                  <a:pt x="123825" y="123825"/>
                  <a:pt x="76200" y="133350"/>
                  <a:pt x="47625" y="114300"/>
                </a:cubicBezTo>
                <a:cubicBezTo>
                  <a:pt x="19050" y="95250"/>
                  <a:pt x="9525" y="47625"/>
                  <a:pt x="0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6843713" y="1957388"/>
            <a:ext cx="646112" cy="1173162"/>
          </a:xfrm>
          <a:custGeom>
            <a:avLst/>
            <a:gdLst>
              <a:gd name="connsiteX0" fmla="*/ 646723 w 646723"/>
              <a:gd name="connsiteY0" fmla="*/ 0 h 1172308"/>
              <a:gd name="connsiteX1" fmla="*/ 25400 w 646723"/>
              <a:gd name="connsiteY1" fmla="*/ 398585 h 1172308"/>
              <a:gd name="connsiteX2" fmla="*/ 494323 w 646723"/>
              <a:gd name="connsiteY2" fmla="*/ 1172308 h 117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6723" h="1172308">
                <a:moveTo>
                  <a:pt x="646723" y="0"/>
                </a:moveTo>
                <a:cubicBezTo>
                  <a:pt x="348761" y="101600"/>
                  <a:pt x="50800" y="203200"/>
                  <a:pt x="25400" y="398585"/>
                </a:cubicBezTo>
                <a:cubicBezTo>
                  <a:pt x="0" y="593970"/>
                  <a:pt x="247161" y="883139"/>
                  <a:pt x="494323" y="1172308"/>
                </a:cubicBezTo>
              </a:path>
            </a:pathLst>
          </a:custGeom>
          <a:ln>
            <a:solidFill>
              <a:schemeClr val="accent2">
                <a:lumMod val="7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7337425" y="2581275"/>
            <a:ext cx="946150" cy="549275"/>
          </a:xfrm>
          <a:custGeom>
            <a:avLst/>
            <a:gdLst>
              <a:gd name="connsiteX0" fmla="*/ 902677 w 902677"/>
              <a:gd name="connsiteY0" fmla="*/ 0 h 562708"/>
              <a:gd name="connsiteX1" fmla="*/ 515815 w 902677"/>
              <a:gd name="connsiteY1" fmla="*/ 164123 h 562708"/>
              <a:gd name="connsiteX2" fmla="*/ 0 w 902677"/>
              <a:gd name="connsiteY2" fmla="*/ 562708 h 56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2677" h="562708">
                <a:moveTo>
                  <a:pt x="902677" y="0"/>
                </a:moveTo>
                <a:cubicBezTo>
                  <a:pt x="784469" y="35169"/>
                  <a:pt x="666261" y="70338"/>
                  <a:pt x="515815" y="164123"/>
                </a:cubicBezTo>
                <a:cubicBezTo>
                  <a:pt x="365369" y="257908"/>
                  <a:pt x="182684" y="410308"/>
                  <a:pt x="0" y="562708"/>
                </a:cubicBezTo>
              </a:path>
            </a:pathLst>
          </a:custGeom>
          <a:ln>
            <a:solidFill>
              <a:schemeClr val="accent2">
                <a:lumMod val="7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4"/>
          <a:srcRect r="53181"/>
          <a:stretch>
            <a:fillRect/>
          </a:stretch>
        </p:blipFill>
        <p:spPr bwMode="auto">
          <a:xfrm>
            <a:off x="76200" y="4425950"/>
            <a:ext cx="1752600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5"/>
          <a:srcRect l="72821" r="2664" b="28780"/>
          <a:stretch>
            <a:fillRect/>
          </a:stretch>
        </p:blipFill>
        <p:spPr bwMode="auto">
          <a:xfrm>
            <a:off x="1970088" y="4368800"/>
            <a:ext cx="1436687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6477000" y="3105150"/>
            <a:ext cx="1752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latin typeface="Calibri" pitchFamily="34" charset="0"/>
              </a:rPr>
              <a:t>“</a:t>
            </a:r>
            <a:r>
              <a:rPr lang="en-US" sz="1000" b="1">
                <a:latin typeface="Calibri" pitchFamily="34" charset="0"/>
              </a:rPr>
              <a:t>Representative points</a:t>
            </a:r>
            <a:r>
              <a:rPr lang="en-US" sz="1000">
                <a:latin typeface="Calibri" pitchFamily="34" charset="0"/>
              </a:rPr>
              <a:t>”</a:t>
            </a:r>
            <a:br>
              <a:rPr lang="en-US" sz="1000">
                <a:latin typeface="Calibri" pitchFamily="34" charset="0"/>
              </a:rPr>
            </a:br>
            <a:r>
              <a:rPr lang="en-US" sz="1000">
                <a:latin typeface="Calibri" pitchFamily="34" charset="0"/>
              </a:rPr>
              <a:t>inside obstacles.</a:t>
            </a:r>
          </a:p>
        </p:txBody>
      </p: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7239000" y="3886200"/>
            <a:ext cx="1457325" cy="1447800"/>
            <a:chOff x="1066800" y="1143000"/>
            <a:chExt cx="3352800" cy="3329836"/>
          </a:xfrm>
        </p:grpSpPr>
        <p:pic>
          <p:nvPicPr>
            <p:cNvPr id="5162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66800" y="1143000"/>
              <a:ext cx="3352800" cy="3329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oup 75"/>
            <p:cNvGrpSpPr>
              <a:grpSpLocks/>
            </p:cNvGrpSpPr>
            <p:nvPr/>
          </p:nvGrpSpPr>
          <p:grpSpPr bwMode="auto">
            <a:xfrm>
              <a:off x="1386995" y="1713896"/>
              <a:ext cx="2729562" cy="2466510"/>
              <a:chOff x="755515" y="2320047"/>
              <a:chExt cx="1149485" cy="1038707"/>
            </a:xfrm>
          </p:grpSpPr>
          <p:sp>
            <p:nvSpPr>
              <p:cNvPr id="68" name="Rectangle 67"/>
              <p:cNvSpPr/>
              <p:nvPr/>
            </p:nvSpPr>
            <p:spPr>
              <a:xfrm>
                <a:off x="756023" y="2319492"/>
                <a:ext cx="456806" cy="30444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 rot="20616520">
                <a:off x="1025185" y="2765391"/>
                <a:ext cx="838246" cy="22756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70" name="Hexagon 69"/>
              <p:cNvSpPr/>
              <p:nvPr/>
            </p:nvSpPr>
            <p:spPr>
              <a:xfrm>
                <a:off x="1600422" y="2996028"/>
                <a:ext cx="304537" cy="305979"/>
              </a:xfrm>
              <a:prstGeom prst="hex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1143616" y="3297394"/>
                <a:ext cx="49218" cy="61503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72" name="Right Triangle 71"/>
              <p:cNvSpPr/>
              <p:nvPr/>
            </p:nvSpPr>
            <p:spPr>
              <a:xfrm>
                <a:off x="1600422" y="2437886"/>
                <a:ext cx="109202" cy="46127"/>
              </a:xfrm>
              <a:prstGeom prst="rt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4" name="Oval 63"/>
            <p:cNvSpPr/>
            <p:nvPr/>
          </p:nvSpPr>
          <p:spPr>
            <a:xfrm>
              <a:off x="1830129" y="1982761"/>
              <a:ext cx="142438" cy="142395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2973294" y="2972220"/>
              <a:ext cx="142440" cy="146045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3656273" y="3658634"/>
              <a:ext cx="146092" cy="146045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71328" y="2125157"/>
              <a:ext cx="3038703" cy="1496966"/>
            </a:xfrm>
            <a:custGeom>
              <a:avLst/>
              <a:gdLst>
                <a:gd name="connsiteX0" fmla="*/ 0 w 3039627"/>
                <a:gd name="connsiteY0" fmla="*/ 1497205 h 1497205"/>
                <a:gd name="connsiteX1" fmla="*/ 5025 w 3039627"/>
                <a:gd name="connsiteY1" fmla="*/ 1351504 h 1497205"/>
                <a:gd name="connsiteX2" fmla="*/ 145702 w 3039627"/>
                <a:gd name="connsiteY2" fmla="*/ 1185706 h 1497205"/>
                <a:gd name="connsiteX3" fmla="*/ 150726 w 3039627"/>
                <a:gd name="connsiteY3" fmla="*/ 1034981 h 1497205"/>
                <a:gd name="connsiteX4" fmla="*/ 306475 w 3039627"/>
                <a:gd name="connsiteY4" fmla="*/ 889279 h 1497205"/>
                <a:gd name="connsiteX5" fmla="*/ 457200 w 3039627"/>
                <a:gd name="connsiteY5" fmla="*/ 738554 h 1497205"/>
                <a:gd name="connsiteX6" fmla="*/ 602902 w 3039627"/>
                <a:gd name="connsiteY6" fmla="*/ 733530 h 1497205"/>
                <a:gd name="connsiteX7" fmla="*/ 768699 w 3039627"/>
                <a:gd name="connsiteY7" fmla="*/ 582805 h 1497205"/>
                <a:gd name="connsiteX8" fmla="*/ 909376 w 3039627"/>
                <a:gd name="connsiteY8" fmla="*/ 587829 h 1497205"/>
                <a:gd name="connsiteX9" fmla="*/ 1055077 w 3039627"/>
                <a:gd name="connsiteY9" fmla="*/ 587829 h 1497205"/>
                <a:gd name="connsiteX10" fmla="*/ 1220875 w 3039627"/>
                <a:gd name="connsiteY10" fmla="*/ 442128 h 1497205"/>
                <a:gd name="connsiteX11" fmla="*/ 1366576 w 3039627"/>
                <a:gd name="connsiteY11" fmla="*/ 447152 h 1497205"/>
                <a:gd name="connsiteX12" fmla="*/ 1512277 w 3039627"/>
                <a:gd name="connsiteY12" fmla="*/ 437104 h 1497205"/>
                <a:gd name="connsiteX13" fmla="*/ 1678075 w 3039627"/>
                <a:gd name="connsiteY13" fmla="*/ 437104 h 1497205"/>
                <a:gd name="connsiteX14" fmla="*/ 1823776 w 3039627"/>
                <a:gd name="connsiteY14" fmla="*/ 276330 h 1497205"/>
                <a:gd name="connsiteX15" fmla="*/ 1969477 w 3039627"/>
                <a:gd name="connsiteY15" fmla="*/ 276330 h 1497205"/>
                <a:gd name="connsiteX16" fmla="*/ 2130251 w 3039627"/>
                <a:gd name="connsiteY16" fmla="*/ 271306 h 1497205"/>
                <a:gd name="connsiteX17" fmla="*/ 2280976 w 3039627"/>
                <a:gd name="connsiteY17" fmla="*/ 276330 h 1497205"/>
                <a:gd name="connsiteX18" fmla="*/ 2426677 w 3039627"/>
                <a:gd name="connsiteY18" fmla="*/ 125605 h 1497205"/>
                <a:gd name="connsiteX19" fmla="*/ 2587451 w 3039627"/>
                <a:gd name="connsiteY19" fmla="*/ 130629 h 1497205"/>
                <a:gd name="connsiteX20" fmla="*/ 2728128 w 3039627"/>
                <a:gd name="connsiteY20" fmla="*/ 125605 h 1497205"/>
                <a:gd name="connsiteX21" fmla="*/ 2883877 w 3039627"/>
                <a:gd name="connsiteY21" fmla="*/ 130629 h 1497205"/>
                <a:gd name="connsiteX22" fmla="*/ 3039627 w 3039627"/>
                <a:gd name="connsiteY22" fmla="*/ 0 h 1497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9627" h="1497205">
                  <a:moveTo>
                    <a:pt x="0" y="1497205"/>
                  </a:moveTo>
                  <a:lnTo>
                    <a:pt x="5025" y="1351504"/>
                  </a:lnTo>
                  <a:lnTo>
                    <a:pt x="145702" y="1185706"/>
                  </a:lnTo>
                  <a:lnTo>
                    <a:pt x="150726" y="1034981"/>
                  </a:lnTo>
                  <a:lnTo>
                    <a:pt x="306475" y="889279"/>
                  </a:lnTo>
                  <a:lnTo>
                    <a:pt x="457200" y="738554"/>
                  </a:lnTo>
                  <a:lnTo>
                    <a:pt x="602902" y="733530"/>
                  </a:lnTo>
                  <a:lnTo>
                    <a:pt x="768699" y="582805"/>
                  </a:lnTo>
                  <a:lnTo>
                    <a:pt x="909376" y="587829"/>
                  </a:lnTo>
                  <a:lnTo>
                    <a:pt x="1055077" y="587829"/>
                  </a:lnTo>
                  <a:lnTo>
                    <a:pt x="1220875" y="442128"/>
                  </a:lnTo>
                  <a:lnTo>
                    <a:pt x="1366576" y="447152"/>
                  </a:lnTo>
                  <a:lnTo>
                    <a:pt x="1512277" y="437104"/>
                  </a:lnTo>
                  <a:lnTo>
                    <a:pt x="1678075" y="437104"/>
                  </a:lnTo>
                  <a:lnTo>
                    <a:pt x="1823776" y="276330"/>
                  </a:lnTo>
                  <a:lnTo>
                    <a:pt x="1969477" y="276330"/>
                  </a:lnTo>
                  <a:lnTo>
                    <a:pt x="2130251" y="271306"/>
                  </a:lnTo>
                  <a:lnTo>
                    <a:pt x="2280976" y="276330"/>
                  </a:lnTo>
                  <a:lnTo>
                    <a:pt x="2426677" y="125605"/>
                  </a:lnTo>
                  <a:lnTo>
                    <a:pt x="2587451" y="130629"/>
                  </a:lnTo>
                  <a:lnTo>
                    <a:pt x="2728128" y="125605"/>
                  </a:lnTo>
                  <a:lnTo>
                    <a:pt x="2883877" y="130629"/>
                  </a:lnTo>
                  <a:lnTo>
                    <a:pt x="3039627" y="0"/>
                  </a:lnTo>
                </a:path>
              </a:pathLst>
            </a:cu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7315200" y="4876800"/>
            <a:ext cx="457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 b="1">
                <a:latin typeface="Calibri" pitchFamily="34" charset="0"/>
              </a:rPr>
              <a:t>start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8382000" y="4111625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 b="1">
                <a:latin typeface="Calibri" pitchFamily="34" charset="0"/>
              </a:rPr>
              <a:t>goal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7010400" y="5410200"/>
            <a:ext cx="2286000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Can be used for </a:t>
            </a:r>
            <a:r>
              <a:rPr lang="en-US" sz="1400" b="1" dirty="0">
                <a:latin typeface="+mn-lt"/>
              </a:rPr>
              <a:t>graph-search based planning</a:t>
            </a:r>
            <a:r>
              <a:rPr lang="en-US" sz="1400" dirty="0">
                <a:latin typeface="+mn-lt"/>
              </a:rPr>
              <a:t>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with </a:t>
            </a:r>
            <a:r>
              <a:rPr lang="en-US" sz="1400" b="1" dirty="0" smtClean="0">
                <a:latin typeface="+mn-lt"/>
              </a:rPr>
              <a:t>H-signature constraints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-76200" y="613568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>
                <a:latin typeface="Calibri" pitchFamily="34" charset="0"/>
              </a:rPr>
              <a:t>Homotopy class exploration in a large environment (1000x1000 discretized)</a:t>
            </a:r>
          </a:p>
        </p:txBody>
      </p:sp>
      <p:sp>
        <p:nvSpPr>
          <p:cNvPr id="5157" name="TextBox 78"/>
          <p:cNvSpPr txBox="1">
            <a:spLocks noChangeArrowheads="1"/>
          </p:cNvSpPr>
          <p:nvPr/>
        </p:nvSpPr>
        <p:spPr bwMode="auto">
          <a:xfrm>
            <a:off x="381000" y="914400"/>
            <a:ext cx="251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Calibri" pitchFamily="34" charset="0"/>
              </a:rPr>
              <a:t>Key ideas: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381000" y="1447800"/>
            <a:ext cx="434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93688" indent="-293688"/>
            <a:r>
              <a:rPr lang="en-US" dirty="0"/>
              <a:t>1. Represent the configuration space by 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complex </a:t>
            </a:r>
            <a:r>
              <a:rPr lang="en-US" dirty="0"/>
              <a:t>plane 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381000" y="2133600"/>
            <a:ext cx="5867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93688" indent="-293688"/>
            <a:r>
              <a:rPr lang="en-US" dirty="0"/>
              <a:t>2. Construct an analytic </a:t>
            </a:r>
            <a:r>
              <a:rPr lang="en-US" dirty="0" smtClean="0"/>
              <a:t>function (obstacle </a:t>
            </a:r>
            <a:br>
              <a:rPr lang="en-US" dirty="0" smtClean="0"/>
            </a:br>
            <a:r>
              <a:rPr lang="en-US" dirty="0" smtClean="0"/>
              <a:t>marker fn.) </a:t>
            </a:r>
            <a:r>
              <a:rPr lang="en-US" dirty="0"/>
              <a:t>with </a:t>
            </a:r>
            <a:r>
              <a:rPr lang="en-US" dirty="0" err="1" smtClean="0"/>
              <a:t>singularties</a:t>
            </a:r>
            <a:r>
              <a:rPr lang="en-US" dirty="0" smtClean="0"/>
              <a:t> </a:t>
            </a:r>
            <a:r>
              <a:rPr lang="en-US" dirty="0"/>
              <a:t>at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/>
              <a:t>representative points”.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381000" y="3048000"/>
            <a:ext cx="4267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93688" indent="-293688"/>
            <a:r>
              <a:rPr lang="en-US" dirty="0"/>
              <a:t>3. Leverage Cauchy Integral and Residue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Theorems </a:t>
            </a:r>
            <a:r>
              <a:rPr lang="en-US" dirty="0"/>
              <a:t>to design an </a:t>
            </a:r>
            <a:r>
              <a:rPr lang="en-US" u="sng" dirty="0"/>
              <a:t>additive</a:t>
            </a:r>
            <a:r>
              <a:rPr lang="en-US" i="1" dirty="0"/>
              <a:t>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>complete homology class </a:t>
            </a:r>
            <a:r>
              <a:rPr lang="en-US" i="1" dirty="0"/>
              <a:t>invariant</a:t>
            </a:r>
            <a:r>
              <a:rPr lang="en-US" dirty="0"/>
              <a:t>.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228600" y="4114800"/>
            <a:ext cx="3276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Applications &amp; </a:t>
            </a:r>
            <a:r>
              <a:rPr lang="en-US" sz="1400" b="1" dirty="0"/>
              <a:t>examples:</a:t>
            </a:r>
          </a:p>
        </p:txBody>
      </p:sp>
      <p:grpSp>
        <p:nvGrpSpPr>
          <p:cNvPr id="86" name="Group 85"/>
          <p:cNvGrpSpPr/>
          <p:nvPr/>
        </p:nvGrpSpPr>
        <p:grpSpPr>
          <a:xfrm>
            <a:off x="4267200" y="3175782"/>
            <a:ext cx="2057399" cy="628423"/>
            <a:chOff x="4572001" y="3164114"/>
            <a:chExt cx="2057399" cy="628423"/>
          </a:xfrm>
        </p:grpSpPr>
        <p:pic>
          <p:nvPicPr>
            <p:cNvPr id="87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18821" y="3164114"/>
              <a:ext cx="2010579" cy="628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" name="TextBox 87"/>
            <p:cNvSpPr txBox="1"/>
            <p:nvPr/>
          </p:nvSpPr>
          <p:spPr>
            <a:xfrm>
              <a:off x="4572001" y="3259811"/>
              <a:ext cx="299633" cy="3718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2880"/>
                </a:lnSpc>
              </a:pPr>
              <a:r>
                <a:rPr lang="en-US" sz="2800" i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en-US" sz="2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9" name="Right Brace 88"/>
          <p:cNvSpPr/>
          <p:nvPr/>
        </p:nvSpPr>
        <p:spPr>
          <a:xfrm rot="5400000">
            <a:off x="5787778" y="3343585"/>
            <a:ext cx="200026" cy="721217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5638800" y="3745468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 </a:t>
            </a:r>
            <a:r>
              <a:rPr lang="en-US" sz="1100" dirty="0" smtClean="0">
                <a:cs typeface="Times New Roman"/>
              </a:rPr>
              <a:t>(diff. 1-form)</a:t>
            </a:r>
            <a:endParaRPr lang="en-US" sz="1100" dirty="0"/>
          </a:p>
        </p:txBody>
      </p:sp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8"/>
          <a:srcRect l="99248" t="93600"/>
          <a:stretch>
            <a:fillRect/>
          </a:stretch>
        </p:blipFill>
        <p:spPr bwMode="auto">
          <a:xfrm>
            <a:off x="5675844" y="2590800"/>
            <a:ext cx="45894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3352800" y="6211669"/>
            <a:ext cx="198120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latin typeface="Calibri" pitchFamily="34" charset="0"/>
              </a:rPr>
              <a:t>Planning with</a:t>
            </a:r>
            <a:br>
              <a:rPr lang="en-US" sz="1200" b="1" dirty="0">
                <a:latin typeface="Calibri" pitchFamily="34" charset="0"/>
              </a:rPr>
            </a:br>
            <a:r>
              <a:rPr lang="en-US" sz="1200" b="1" dirty="0" smtClean="0">
                <a:latin typeface="Calibri" pitchFamily="34" charset="0"/>
              </a:rPr>
              <a:t>non-Euclidean metric and</a:t>
            </a:r>
            <a:br>
              <a:rPr lang="en-US" sz="1200" b="1" dirty="0" smtClean="0">
                <a:latin typeface="Calibri" pitchFamily="34" charset="0"/>
              </a:rPr>
            </a:br>
            <a:r>
              <a:rPr lang="en-US" sz="1200" b="1" dirty="0" smtClean="0">
                <a:latin typeface="Calibri" pitchFamily="34" charset="0"/>
              </a:rPr>
              <a:t>homology class constraints</a:t>
            </a:r>
            <a:endParaRPr lang="en-US" sz="1200" b="1" i="1" dirty="0">
              <a:latin typeface="Calibri" pitchFamily="34" charset="0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1676400" y="613568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latin typeface="Calibri" pitchFamily="34" charset="0"/>
              </a:rPr>
              <a:t>Planning with</a:t>
            </a:r>
            <a:br>
              <a:rPr lang="en-US" sz="1200" b="1" dirty="0">
                <a:latin typeface="Calibri" pitchFamily="34" charset="0"/>
              </a:rPr>
            </a:br>
            <a:r>
              <a:rPr lang="en-US" sz="1200" b="1" dirty="0" smtClean="0">
                <a:latin typeface="Calibri" pitchFamily="34" charset="0"/>
              </a:rPr>
              <a:t>H-signature constraints</a:t>
            </a:r>
            <a:endParaRPr lang="en-US" sz="1200" b="1" dirty="0">
              <a:latin typeface="Calibri" pitchFamily="34" charset="0"/>
            </a:endParaRPr>
          </a:p>
          <a:p>
            <a:pPr algn="ctr"/>
            <a:r>
              <a:rPr lang="en-US" sz="1200" b="1" i="1" dirty="0">
                <a:latin typeface="Calibri" pitchFamily="34" charset="0"/>
              </a:rPr>
              <a:t>(visibility constraint)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05400" y="4495800"/>
            <a:ext cx="1828622" cy="183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5105400" y="6248400"/>
            <a:ext cx="198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latin typeface="Calibri" pitchFamily="34" charset="0"/>
              </a:rPr>
              <a:t>Planning </a:t>
            </a:r>
            <a:r>
              <a:rPr lang="en-US" sz="1200" b="1" dirty="0" smtClean="0">
                <a:latin typeface="Calibri" pitchFamily="34" charset="0"/>
              </a:rPr>
              <a:t>on a</a:t>
            </a:r>
          </a:p>
          <a:p>
            <a:pPr algn="ctr"/>
            <a:r>
              <a:rPr lang="en-US" sz="1200" b="1" i="1" dirty="0" smtClean="0">
                <a:latin typeface="Calibri" pitchFamily="34" charset="0"/>
              </a:rPr>
              <a:t>Visibility Graph</a:t>
            </a:r>
            <a:endParaRPr lang="en-US" sz="1200" b="1" i="1" dirty="0">
              <a:latin typeface="Calibri" pitchFamily="34" charset="0"/>
            </a:endParaRPr>
          </a:p>
        </p:txBody>
      </p:sp>
      <p:pic>
        <p:nvPicPr>
          <p:cNvPr id="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29000" y="4357016"/>
            <a:ext cx="1828800" cy="21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" name="Rounded Rectangle 102"/>
          <p:cNvSpPr/>
          <p:nvPr/>
        </p:nvSpPr>
        <p:spPr>
          <a:xfrm>
            <a:off x="0" y="4156364"/>
            <a:ext cx="7010400" cy="2701636"/>
          </a:xfrm>
          <a:prstGeom prst="roundRect">
            <a:avLst>
              <a:gd name="adj" fmla="val 8975"/>
            </a:avLst>
          </a:prstGeom>
          <a:solidFill>
            <a:schemeClr val="accent1">
              <a:alpha val="7000"/>
            </a:schemeClr>
          </a:solidFill>
          <a:ln>
            <a:solidFill>
              <a:schemeClr val="accent1">
                <a:shade val="50000"/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7" grpId="0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45" grpId="0" animBg="1"/>
      <p:bldP spid="46" grpId="0" animBg="1"/>
      <p:bldP spid="60" grpId="0"/>
      <p:bldP spid="73" grpId="0"/>
      <p:bldP spid="74" grpId="0"/>
      <p:bldP spid="76" grpId="0"/>
      <p:bldP spid="77" grpId="0"/>
      <p:bldP spid="62" grpId="0"/>
      <p:bldP spid="63" grpId="0"/>
      <p:bldP spid="79" grpId="0"/>
      <p:bldP spid="80" grpId="0"/>
      <p:bldP spid="89" grpId="0" animBg="1"/>
      <p:bldP spid="90" grpId="0"/>
      <p:bldP spid="95" grpId="0" animBg="1"/>
      <p:bldP spid="78" grpId="0"/>
      <p:bldP spid="102" grpId="0"/>
      <p:bldP spid="10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753100"/>
            <a:ext cx="4038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199" y="5820229"/>
            <a:ext cx="2672239" cy="65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802206">
            <a:off x="2565478" y="3022643"/>
            <a:ext cx="1050513" cy="179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1981200" y="4407932"/>
            <a:ext cx="2286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Close unbounded obstacles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extBox 78"/>
          <p:cNvSpPr txBox="1">
            <a:spLocks noChangeArrowheads="1"/>
          </p:cNvSpPr>
          <p:nvPr/>
        </p:nvSpPr>
        <p:spPr bwMode="auto">
          <a:xfrm>
            <a:off x="228600" y="838200"/>
            <a:ext cx="251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Calibri" pitchFamily="34" charset="0"/>
              </a:rPr>
              <a:t>Key ideas: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1219200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93688" indent="-293688"/>
            <a:r>
              <a:rPr lang="en-US" dirty="0"/>
              <a:t>1. </a:t>
            </a:r>
            <a:r>
              <a:rPr lang="en-US" dirty="0" smtClean="0"/>
              <a:t>Exploit theorems from Electromagnetism:</a:t>
            </a:r>
            <a:br>
              <a:rPr lang="en-US" dirty="0" smtClean="0"/>
            </a:br>
            <a:r>
              <a:rPr lang="en-US" b="1" dirty="0" err="1" smtClean="0"/>
              <a:t>Biot-Savart’s</a:t>
            </a:r>
            <a:r>
              <a:rPr lang="en-US" b="1" dirty="0" smtClean="0"/>
              <a:t> Law		</a:t>
            </a:r>
            <a:r>
              <a:rPr lang="en-US" b="1" dirty="0" smtClean="0">
                <a:latin typeface="Calibri" pitchFamily="34" charset="0"/>
              </a:rPr>
              <a:t>Ampere’s Law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591" y="1828800"/>
            <a:ext cx="2885209" cy="67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95700" y="1905000"/>
            <a:ext cx="30861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3344" y="457200"/>
            <a:ext cx="1743456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57200" y="2514600"/>
            <a:ext cx="7086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00" indent="-279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where, </a:t>
            </a: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: Magnetic field vector</a:t>
            </a:r>
          </a:p>
          <a:p>
            <a:pPr marL="392113" indent="-3921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	    μ</a:t>
            </a:r>
            <a:r>
              <a:rPr lang="en-US" sz="1400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0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: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Times New Roman"/>
              </a:rPr>
              <a:t>Magnetic constant (can be chosen as 1 with proper choice of units)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81000" y="3736777"/>
            <a:ext cx="114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b="1" dirty="0">
                <a:latin typeface="Calibri" pitchFamily="34" charset="0"/>
              </a:rPr>
              <a:t>Arbitrary obstacles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341132"/>
            <a:ext cx="1608667" cy="1027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4267200" y="4407932"/>
            <a:ext cx="2362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Virtually decompose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genus &gt; 1 obstacles</a:t>
            </a: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86600" y="3264932"/>
            <a:ext cx="1507243" cy="1232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6400800" y="4397752"/>
            <a:ext cx="27432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/>
              <a:t>Construct skeleton of genus-1 obstacle and model that as a current carrying conductor</a:t>
            </a:r>
            <a:endParaRPr lang="en-US" sz="14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1000" y="3048000"/>
            <a:ext cx="7772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93688" indent="-293688"/>
            <a:r>
              <a:rPr lang="en-US" dirty="0" smtClean="0"/>
              <a:t>2. Model the skeleton of each genus-1 obstacle as a current carrying conductor:</a:t>
            </a:r>
            <a:endParaRPr lang="en-US" b="1" dirty="0" smtClean="0">
              <a:latin typeface="Calibri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1524000" y="3864352"/>
            <a:ext cx="381000" cy="190500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4114800" y="3864352"/>
            <a:ext cx="381000" cy="190500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6400800" y="3864352"/>
            <a:ext cx="381000" cy="190500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7334162" y="3592990"/>
            <a:ext cx="924232" cy="691556"/>
          </a:xfrm>
          <a:custGeom>
            <a:avLst/>
            <a:gdLst>
              <a:gd name="connsiteX0" fmla="*/ 103239 w 924232"/>
              <a:gd name="connsiteY0" fmla="*/ 2107 h 711433"/>
              <a:gd name="connsiteX1" fmla="*/ 225440 w 924232"/>
              <a:gd name="connsiteY1" fmla="*/ 69528 h 711433"/>
              <a:gd name="connsiteX2" fmla="*/ 398207 w 924232"/>
              <a:gd name="connsiteY2" fmla="*/ 111666 h 711433"/>
              <a:gd name="connsiteX3" fmla="*/ 516194 w 924232"/>
              <a:gd name="connsiteY3" fmla="*/ 77955 h 711433"/>
              <a:gd name="connsiteX4" fmla="*/ 714244 w 924232"/>
              <a:gd name="connsiteY4" fmla="*/ 44245 h 711433"/>
              <a:gd name="connsiteX5" fmla="*/ 844872 w 924232"/>
              <a:gd name="connsiteY5" fmla="*/ 65314 h 711433"/>
              <a:gd name="connsiteX6" fmla="*/ 912293 w 924232"/>
              <a:gd name="connsiteY6" fmla="*/ 103238 h 711433"/>
              <a:gd name="connsiteX7" fmla="*/ 916507 w 924232"/>
              <a:gd name="connsiteY7" fmla="*/ 149590 h 711433"/>
              <a:gd name="connsiteX8" fmla="*/ 899652 w 924232"/>
              <a:gd name="connsiteY8" fmla="*/ 440344 h 711433"/>
              <a:gd name="connsiteX9" fmla="*/ 870155 w 924232"/>
              <a:gd name="connsiteY9" fmla="*/ 575187 h 711433"/>
              <a:gd name="connsiteX10" fmla="*/ 815375 w 924232"/>
              <a:gd name="connsiteY10" fmla="*/ 634180 h 711433"/>
              <a:gd name="connsiteX11" fmla="*/ 693174 w 924232"/>
              <a:gd name="connsiteY11" fmla="*/ 672105 h 711433"/>
              <a:gd name="connsiteX12" fmla="*/ 533049 w 924232"/>
              <a:gd name="connsiteY12" fmla="*/ 688960 h 711433"/>
              <a:gd name="connsiteX13" fmla="*/ 474056 w 924232"/>
              <a:gd name="connsiteY13" fmla="*/ 684746 h 711433"/>
              <a:gd name="connsiteX14" fmla="*/ 377138 w 924232"/>
              <a:gd name="connsiteY14" fmla="*/ 701601 h 711433"/>
              <a:gd name="connsiteX15" fmla="*/ 288647 w 924232"/>
              <a:gd name="connsiteY15" fmla="*/ 705815 h 711433"/>
              <a:gd name="connsiteX16" fmla="*/ 153805 w 924232"/>
              <a:gd name="connsiteY16" fmla="*/ 667891 h 711433"/>
              <a:gd name="connsiteX17" fmla="*/ 99025 w 924232"/>
              <a:gd name="connsiteY17" fmla="*/ 629966 h 711433"/>
              <a:gd name="connsiteX18" fmla="*/ 44245 w 924232"/>
              <a:gd name="connsiteY18" fmla="*/ 554118 h 711433"/>
              <a:gd name="connsiteX19" fmla="*/ 6321 w 924232"/>
              <a:gd name="connsiteY19" fmla="*/ 410848 h 711433"/>
              <a:gd name="connsiteX20" fmla="*/ 6321 w 924232"/>
              <a:gd name="connsiteY20" fmla="*/ 280219 h 711433"/>
              <a:gd name="connsiteX21" fmla="*/ 18962 w 924232"/>
              <a:gd name="connsiteY21" fmla="*/ 153804 h 711433"/>
              <a:gd name="connsiteX22" fmla="*/ 56887 w 924232"/>
              <a:gd name="connsiteY22" fmla="*/ 56886 h 711433"/>
              <a:gd name="connsiteX23" fmla="*/ 103239 w 924232"/>
              <a:gd name="connsiteY23" fmla="*/ 2107 h 711433"/>
              <a:gd name="connsiteX0" fmla="*/ 119966 w 924232"/>
              <a:gd name="connsiteY0" fmla="*/ 2107 h 690989"/>
              <a:gd name="connsiteX1" fmla="*/ 225440 w 924232"/>
              <a:gd name="connsiteY1" fmla="*/ 49084 h 690989"/>
              <a:gd name="connsiteX2" fmla="*/ 398207 w 924232"/>
              <a:gd name="connsiteY2" fmla="*/ 91222 h 690989"/>
              <a:gd name="connsiteX3" fmla="*/ 516194 w 924232"/>
              <a:gd name="connsiteY3" fmla="*/ 57511 h 690989"/>
              <a:gd name="connsiteX4" fmla="*/ 714244 w 924232"/>
              <a:gd name="connsiteY4" fmla="*/ 23801 h 690989"/>
              <a:gd name="connsiteX5" fmla="*/ 844872 w 924232"/>
              <a:gd name="connsiteY5" fmla="*/ 44870 h 690989"/>
              <a:gd name="connsiteX6" fmla="*/ 912293 w 924232"/>
              <a:gd name="connsiteY6" fmla="*/ 82794 h 690989"/>
              <a:gd name="connsiteX7" fmla="*/ 916507 w 924232"/>
              <a:gd name="connsiteY7" fmla="*/ 129146 h 690989"/>
              <a:gd name="connsiteX8" fmla="*/ 899652 w 924232"/>
              <a:gd name="connsiteY8" fmla="*/ 419900 h 690989"/>
              <a:gd name="connsiteX9" fmla="*/ 870155 w 924232"/>
              <a:gd name="connsiteY9" fmla="*/ 554743 h 690989"/>
              <a:gd name="connsiteX10" fmla="*/ 815375 w 924232"/>
              <a:gd name="connsiteY10" fmla="*/ 613736 h 690989"/>
              <a:gd name="connsiteX11" fmla="*/ 693174 w 924232"/>
              <a:gd name="connsiteY11" fmla="*/ 651661 h 690989"/>
              <a:gd name="connsiteX12" fmla="*/ 533049 w 924232"/>
              <a:gd name="connsiteY12" fmla="*/ 668516 h 690989"/>
              <a:gd name="connsiteX13" fmla="*/ 474056 w 924232"/>
              <a:gd name="connsiteY13" fmla="*/ 664302 h 690989"/>
              <a:gd name="connsiteX14" fmla="*/ 377138 w 924232"/>
              <a:gd name="connsiteY14" fmla="*/ 681157 h 690989"/>
              <a:gd name="connsiteX15" fmla="*/ 288647 w 924232"/>
              <a:gd name="connsiteY15" fmla="*/ 685371 h 690989"/>
              <a:gd name="connsiteX16" fmla="*/ 153805 w 924232"/>
              <a:gd name="connsiteY16" fmla="*/ 647447 h 690989"/>
              <a:gd name="connsiteX17" fmla="*/ 99025 w 924232"/>
              <a:gd name="connsiteY17" fmla="*/ 609522 h 690989"/>
              <a:gd name="connsiteX18" fmla="*/ 44245 w 924232"/>
              <a:gd name="connsiteY18" fmla="*/ 533674 h 690989"/>
              <a:gd name="connsiteX19" fmla="*/ 6321 w 924232"/>
              <a:gd name="connsiteY19" fmla="*/ 390404 h 690989"/>
              <a:gd name="connsiteX20" fmla="*/ 6321 w 924232"/>
              <a:gd name="connsiteY20" fmla="*/ 259775 h 690989"/>
              <a:gd name="connsiteX21" fmla="*/ 18962 w 924232"/>
              <a:gd name="connsiteY21" fmla="*/ 133360 h 690989"/>
              <a:gd name="connsiteX22" fmla="*/ 56887 w 924232"/>
              <a:gd name="connsiteY22" fmla="*/ 36442 h 690989"/>
              <a:gd name="connsiteX23" fmla="*/ 119966 w 924232"/>
              <a:gd name="connsiteY23" fmla="*/ 2107 h 690989"/>
              <a:gd name="connsiteX0" fmla="*/ 119966 w 924232"/>
              <a:gd name="connsiteY0" fmla="*/ 2107 h 691556"/>
              <a:gd name="connsiteX1" fmla="*/ 225440 w 924232"/>
              <a:gd name="connsiteY1" fmla="*/ 49084 h 691556"/>
              <a:gd name="connsiteX2" fmla="*/ 398207 w 924232"/>
              <a:gd name="connsiteY2" fmla="*/ 91222 h 691556"/>
              <a:gd name="connsiteX3" fmla="*/ 516194 w 924232"/>
              <a:gd name="connsiteY3" fmla="*/ 57511 h 691556"/>
              <a:gd name="connsiteX4" fmla="*/ 714244 w 924232"/>
              <a:gd name="connsiteY4" fmla="*/ 23801 h 691556"/>
              <a:gd name="connsiteX5" fmla="*/ 844872 w 924232"/>
              <a:gd name="connsiteY5" fmla="*/ 44870 h 691556"/>
              <a:gd name="connsiteX6" fmla="*/ 912293 w 924232"/>
              <a:gd name="connsiteY6" fmla="*/ 82794 h 691556"/>
              <a:gd name="connsiteX7" fmla="*/ 916507 w 924232"/>
              <a:gd name="connsiteY7" fmla="*/ 129146 h 691556"/>
              <a:gd name="connsiteX8" fmla="*/ 899652 w 924232"/>
              <a:gd name="connsiteY8" fmla="*/ 419900 h 691556"/>
              <a:gd name="connsiteX9" fmla="*/ 870155 w 924232"/>
              <a:gd name="connsiteY9" fmla="*/ 554743 h 691556"/>
              <a:gd name="connsiteX10" fmla="*/ 815375 w 924232"/>
              <a:gd name="connsiteY10" fmla="*/ 613736 h 691556"/>
              <a:gd name="connsiteX11" fmla="*/ 693174 w 924232"/>
              <a:gd name="connsiteY11" fmla="*/ 651661 h 691556"/>
              <a:gd name="connsiteX12" fmla="*/ 533049 w 924232"/>
              <a:gd name="connsiteY12" fmla="*/ 668516 h 691556"/>
              <a:gd name="connsiteX13" fmla="*/ 474056 w 924232"/>
              <a:gd name="connsiteY13" fmla="*/ 664302 h 691556"/>
              <a:gd name="connsiteX14" fmla="*/ 377138 w 924232"/>
              <a:gd name="connsiteY14" fmla="*/ 681157 h 691556"/>
              <a:gd name="connsiteX15" fmla="*/ 299978 w 924232"/>
              <a:gd name="connsiteY15" fmla="*/ 685938 h 691556"/>
              <a:gd name="connsiteX16" fmla="*/ 153805 w 924232"/>
              <a:gd name="connsiteY16" fmla="*/ 647447 h 691556"/>
              <a:gd name="connsiteX17" fmla="*/ 99025 w 924232"/>
              <a:gd name="connsiteY17" fmla="*/ 609522 h 691556"/>
              <a:gd name="connsiteX18" fmla="*/ 44245 w 924232"/>
              <a:gd name="connsiteY18" fmla="*/ 533674 h 691556"/>
              <a:gd name="connsiteX19" fmla="*/ 6321 w 924232"/>
              <a:gd name="connsiteY19" fmla="*/ 390404 h 691556"/>
              <a:gd name="connsiteX20" fmla="*/ 6321 w 924232"/>
              <a:gd name="connsiteY20" fmla="*/ 259775 h 691556"/>
              <a:gd name="connsiteX21" fmla="*/ 18962 w 924232"/>
              <a:gd name="connsiteY21" fmla="*/ 133360 h 691556"/>
              <a:gd name="connsiteX22" fmla="*/ 56887 w 924232"/>
              <a:gd name="connsiteY22" fmla="*/ 36442 h 691556"/>
              <a:gd name="connsiteX23" fmla="*/ 119966 w 924232"/>
              <a:gd name="connsiteY23" fmla="*/ 2107 h 69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24232" h="691556">
                <a:moveTo>
                  <a:pt x="119966" y="2107"/>
                </a:moveTo>
                <a:cubicBezTo>
                  <a:pt x="148058" y="4214"/>
                  <a:pt x="179067" y="34232"/>
                  <a:pt x="225440" y="49084"/>
                </a:cubicBezTo>
                <a:cubicBezTo>
                  <a:pt x="271813" y="63936"/>
                  <a:pt x="349748" y="89818"/>
                  <a:pt x="398207" y="91222"/>
                </a:cubicBezTo>
                <a:cubicBezTo>
                  <a:pt x="446666" y="92627"/>
                  <a:pt x="463521" y="68748"/>
                  <a:pt x="516194" y="57511"/>
                </a:cubicBezTo>
                <a:cubicBezTo>
                  <a:pt x="568867" y="46274"/>
                  <a:pt x="659464" y="25908"/>
                  <a:pt x="714244" y="23801"/>
                </a:cubicBezTo>
                <a:cubicBezTo>
                  <a:pt x="769024" y="21694"/>
                  <a:pt x="811864" y="35038"/>
                  <a:pt x="844872" y="44870"/>
                </a:cubicBezTo>
                <a:cubicBezTo>
                  <a:pt x="877880" y="54702"/>
                  <a:pt x="900354" y="68748"/>
                  <a:pt x="912293" y="82794"/>
                </a:cubicBezTo>
                <a:cubicBezTo>
                  <a:pt x="924232" y="96840"/>
                  <a:pt x="918614" y="72962"/>
                  <a:pt x="916507" y="129146"/>
                </a:cubicBezTo>
                <a:cubicBezTo>
                  <a:pt x="914400" y="185330"/>
                  <a:pt x="907377" y="348967"/>
                  <a:pt x="899652" y="419900"/>
                </a:cubicBezTo>
                <a:cubicBezTo>
                  <a:pt x="891927" y="490833"/>
                  <a:pt x="884201" y="522437"/>
                  <a:pt x="870155" y="554743"/>
                </a:cubicBezTo>
                <a:cubicBezTo>
                  <a:pt x="856109" y="587049"/>
                  <a:pt x="844872" y="597583"/>
                  <a:pt x="815375" y="613736"/>
                </a:cubicBezTo>
                <a:cubicBezTo>
                  <a:pt x="785878" y="629889"/>
                  <a:pt x="740228" y="642531"/>
                  <a:pt x="693174" y="651661"/>
                </a:cubicBezTo>
                <a:cubicBezTo>
                  <a:pt x="646120" y="660791"/>
                  <a:pt x="569569" y="666409"/>
                  <a:pt x="533049" y="668516"/>
                </a:cubicBezTo>
                <a:cubicBezTo>
                  <a:pt x="496529" y="670623"/>
                  <a:pt x="500041" y="662195"/>
                  <a:pt x="474056" y="664302"/>
                </a:cubicBezTo>
                <a:cubicBezTo>
                  <a:pt x="448071" y="666409"/>
                  <a:pt x="406151" y="677551"/>
                  <a:pt x="377138" y="681157"/>
                </a:cubicBezTo>
                <a:cubicBezTo>
                  <a:pt x="348125" y="684763"/>
                  <a:pt x="337200" y="691556"/>
                  <a:pt x="299978" y="685938"/>
                </a:cubicBezTo>
                <a:cubicBezTo>
                  <a:pt x="262756" y="680320"/>
                  <a:pt x="187297" y="660183"/>
                  <a:pt x="153805" y="647447"/>
                </a:cubicBezTo>
                <a:cubicBezTo>
                  <a:pt x="120313" y="634711"/>
                  <a:pt x="117285" y="628484"/>
                  <a:pt x="99025" y="609522"/>
                </a:cubicBezTo>
                <a:cubicBezTo>
                  <a:pt x="80765" y="590560"/>
                  <a:pt x="59696" y="570194"/>
                  <a:pt x="44245" y="533674"/>
                </a:cubicBezTo>
                <a:cubicBezTo>
                  <a:pt x="28794" y="497154"/>
                  <a:pt x="12642" y="436054"/>
                  <a:pt x="6321" y="390404"/>
                </a:cubicBezTo>
                <a:cubicBezTo>
                  <a:pt x="0" y="344754"/>
                  <a:pt x="4214" y="302615"/>
                  <a:pt x="6321" y="259775"/>
                </a:cubicBezTo>
                <a:cubicBezTo>
                  <a:pt x="8428" y="216935"/>
                  <a:pt x="10534" y="170582"/>
                  <a:pt x="18962" y="133360"/>
                </a:cubicBezTo>
                <a:cubicBezTo>
                  <a:pt x="27390" y="96138"/>
                  <a:pt x="40053" y="58317"/>
                  <a:pt x="56887" y="36442"/>
                </a:cubicBezTo>
                <a:cubicBezTo>
                  <a:pt x="73721" y="14567"/>
                  <a:pt x="91874" y="0"/>
                  <a:pt x="119966" y="2107"/>
                </a:cubicBezTo>
                <a:close/>
              </a:path>
            </a:pathLst>
          </a:custGeom>
          <a:noFill/>
          <a:ln w="952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/>
          <p:nvPr/>
        </p:nvCxnSpPr>
        <p:spPr>
          <a:xfrm rot="5400000">
            <a:off x="7307817" y="3850474"/>
            <a:ext cx="61972" cy="3363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 flipH="1" flipV="1">
            <a:off x="8218428" y="3922733"/>
            <a:ext cx="44498" cy="9162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81000" y="4953001"/>
            <a:ext cx="8534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93688" indent="-293688"/>
            <a:r>
              <a:rPr lang="en-US" dirty="0" smtClean="0"/>
              <a:t>3. Leverage the integral of Ampere’s law to design an </a:t>
            </a:r>
            <a:r>
              <a:rPr lang="en-US" u="sng" dirty="0" smtClean="0"/>
              <a:t>additive</a:t>
            </a:r>
            <a:r>
              <a:rPr lang="en-US" i="1" dirty="0" smtClean="0"/>
              <a:t> </a:t>
            </a:r>
            <a:br>
              <a:rPr lang="en-US" i="1" dirty="0" smtClean="0"/>
            </a:br>
            <a:r>
              <a:rPr lang="en-US" i="1" dirty="0" smtClean="0"/>
              <a:t>complete homology class invariant:</a:t>
            </a:r>
          </a:p>
          <a:p>
            <a:pPr marL="293688" indent="-293688"/>
            <a:r>
              <a:rPr lang="en-US" b="1" dirty="0" smtClean="0">
                <a:latin typeface="Calibri" pitchFamily="34" charset="0"/>
              </a:rPr>
              <a:t>Virtual Magnetic Field due to </a:t>
            </a:r>
            <a:r>
              <a:rPr lang="en-US" b="1" i="1" dirty="0" err="1" smtClean="0">
                <a:latin typeface="Calibri" pitchFamily="34" charset="0"/>
              </a:rPr>
              <a:t>i</a:t>
            </a:r>
            <a:r>
              <a:rPr lang="en-US" b="1" baseline="30000" dirty="0" err="1" smtClean="0">
                <a:latin typeface="Calibri" pitchFamily="34" charset="0"/>
              </a:rPr>
              <a:t>th</a:t>
            </a:r>
            <a:r>
              <a:rPr lang="en-US" b="1" dirty="0" smtClean="0">
                <a:latin typeface="Calibri" pitchFamily="34" charset="0"/>
              </a:rPr>
              <a:t> skeleton	</a:t>
            </a:r>
            <a:r>
              <a:rPr lang="en-US" b="1" i="1" dirty="0" smtClean="0">
                <a:latin typeface="Calibri" pitchFamily="34" charset="0"/>
              </a:rPr>
              <a:t>h</a:t>
            </a:r>
            <a:r>
              <a:rPr lang="en-US" b="1" dirty="0" smtClean="0">
                <a:latin typeface="Calibri" pitchFamily="34" charset="0"/>
              </a:rPr>
              <a:t>-signature of trajectory </a:t>
            </a:r>
            <a:r>
              <a:rPr lang="el-GR" b="1" i="1" dirty="0" smtClean="0">
                <a:latin typeface="Times New Roman" pitchFamily="18" charset="0"/>
                <a:cs typeface="Times New Roman" pitchFamily="18" charset="0"/>
              </a:rPr>
              <a:t>τ</a:t>
            </a:r>
            <a:endParaRPr lang="en-US" b="1" i="1" dirty="0" smtClean="0">
              <a:latin typeface="Calibri" pitchFamily="34" charset="0"/>
            </a:endParaRPr>
          </a:p>
        </p:txBody>
      </p:sp>
      <p:sp>
        <p:nvSpPr>
          <p:cNvPr id="36" name="Right Brace 35"/>
          <p:cNvSpPr/>
          <p:nvPr/>
        </p:nvSpPr>
        <p:spPr>
          <a:xfrm rot="5400000">
            <a:off x="5137396" y="2025405"/>
            <a:ext cx="200026" cy="721217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988418" y="2427288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 </a:t>
            </a:r>
            <a:r>
              <a:rPr lang="en-US" sz="1100" dirty="0" smtClean="0">
                <a:cs typeface="Times New Roman"/>
              </a:rPr>
              <a:t>(diff. 1-form)</a:t>
            </a:r>
            <a:endParaRPr lang="en-US" sz="1100" dirty="0"/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86400" y="6096000"/>
            <a:ext cx="2083254" cy="6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4630737" y="6096000"/>
            <a:ext cx="1676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where,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86600" y="685800"/>
            <a:ext cx="1981200" cy="234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Solving the problem in Three Dimensional Euclidean Space with Obstacles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11" grpId="0"/>
      <p:bldP spid="13" grpId="0"/>
      <p:bldP spid="17" grpId="0"/>
      <p:bldP spid="19" grpId="0"/>
      <p:bldP spid="12" grpId="0"/>
      <p:bldP spid="21" grpId="0" animBg="1"/>
      <p:bldP spid="22" grpId="0" animBg="1"/>
      <p:bldP spid="23" grpId="0" animBg="1"/>
      <p:bldP spid="24" grpId="0" animBg="1"/>
      <p:bldP spid="31" grpId="0"/>
      <p:bldP spid="36" grpId="0" animBg="1"/>
      <p:bldP spid="37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8986" y="1143000"/>
            <a:ext cx="2243922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397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Results for the 3D case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23F575-39DC-49D8-872A-AB2AF4589654}" type="slidenum">
              <a:rPr lang="en-US"/>
              <a:pPr>
                <a:defRPr/>
              </a:pPr>
              <a:t>13</a:t>
            </a:fld>
            <a:endParaRPr lang="en-US"/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992187"/>
            <a:ext cx="1933575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-76200" y="3439180"/>
            <a:ext cx="243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Exploration of 4 </a:t>
            </a:r>
            <a:r>
              <a:rPr lang="en-US" sz="1400" dirty="0" err="1">
                <a:latin typeface="Calibri" pitchFamily="34" charset="0"/>
              </a:rPr>
              <a:t>homotopy</a:t>
            </a:r>
            <a:r>
              <a:rPr lang="en-US" sz="1400" dirty="0">
                <a:latin typeface="Calibri" pitchFamily="34" charset="0"/>
              </a:rPr>
              <a:t> classes in presence of 2 </a:t>
            </a:r>
            <a:r>
              <a:rPr lang="en-US" sz="1400" dirty="0" smtClean="0">
                <a:latin typeface="Calibri" pitchFamily="34" charset="0"/>
              </a:rPr>
              <a:t>SHIOs</a:t>
            </a:r>
            <a:endParaRPr lang="en-US" sz="1400" dirty="0">
              <a:latin typeface="Calibri" pitchFamily="34" charset="0"/>
            </a:endParaRPr>
          </a:p>
        </p:txBody>
      </p:sp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1527175"/>
            <a:ext cx="20574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1676400" y="1076980"/>
            <a:ext cx="2743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Exploration of 4 </a:t>
            </a:r>
            <a:r>
              <a:rPr lang="en-US" sz="1400" dirty="0" err="1">
                <a:latin typeface="Calibri" pitchFamily="34" charset="0"/>
              </a:rPr>
              <a:t>homotopy</a:t>
            </a:r>
            <a:r>
              <a:rPr lang="en-US" sz="1400" dirty="0">
                <a:latin typeface="Calibri" pitchFamily="34" charset="0"/>
              </a:rPr>
              <a:t> classes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in presence of 4 </a:t>
            </a:r>
            <a:r>
              <a:rPr lang="en-US" sz="1400" dirty="0" smtClean="0">
                <a:latin typeface="Calibri" pitchFamily="34" charset="0"/>
              </a:rPr>
              <a:t>SHIOs:</a:t>
            </a:r>
            <a:endParaRPr lang="en-US" sz="1400" dirty="0">
              <a:latin typeface="Calibri" pitchFamily="34" charset="0"/>
            </a:endParaRPr>
          </a:p>
        </p:txBody>
      </p:sp>
      <p:sp>
        <p:nvSpPr>
          <p:cNvPr id="10248" name="TextBox 10"/>
          <p:cNvSpPr txBox="1">
            <a:spLocks noChangeArrowheads="1"/>
          </p:cNvSpPr>
          <p:nvPr/>
        </p:nvSpPr>
        <p:spPr bwMode="auto">
          <a:xfrm>
            <a:off x="152400" y="4078287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Planning in X-Y-Time configuration space:</a:t>
            </a:r>
          </a:p>
        </p:txBody>
      </p:sp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381000" y="685800"/>
            <a:ext cx="601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latin typeface="Calibri" pitchFamily="34" charset="0"/>
              </a:rPr>
              <a:t>Exploration of multiple </a:t>
            </a:r>
            <a:r>
              <a:rPr lang="en-US" b="1" dirty="0" err="1" smtClean="0">
                <a:latin typeface="Calibri" pitchFamily="34" charset="0"/>
              </a:rPr>
              <a:t>homotopy</a:t>
            </a:r>
            <a:r>
              <a:rPr lang="en-US" b="1" dirty="0" smtClean="0">
                <a:latin typeface="Calibri" pitchFamily="34" charset="0"/>
              </a:rPr>
              <a:t> classes: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6172200" y="6858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alibri" pitchFamily="34" charset="0"/>
              </a:rPr>
              <a:t>Planning with H-signature constraint: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3733800" y="3124200"/>
            <a:ext cx="2743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Exploration of </a:t>
            </a:r>
            <a:r>
              <a:rPr lang="en-US" sz="1400" dirty="0" smtClean="0">
                <a:latin typeface="Calibri" pitchFamily="34" charset="0"/>
              </a:rPr>
              <a:t>10 </a:t>
            </a:r>
            <a:r>
              <a:rPr lang="en-US" sz="1400" dirty="0" err="1">
                <a:latin typeface="Calibri" pitchFamily="34" charset="0"/>
              </a:rPr>
              <a:t>homotopy</a:t>
            </a:r>
            <a:r>
              <a:rPr lang="en-US" sz="1400" dirty="0">
                <a:latin typeface="Calibri" pitchFamily="34" charset="0"/>
              </a:rPr>
              <a:t> </a:t>
            </a:r>
            <a:r>
              <a:rPr lang="en-US" sz="1400" dirty="0" smtClean="0">
                <a:latin typeface="Calibri" pitchFamily="34" charset="0"/>
              </a:rPr>
              <a:t>classes in </a:t>
            </a:r>
            <a:r>
              <a:rPr lang="en-US" sz="1400" dirty="0">
                <a:latin typeface="Calibri" pitchFamily="34" charset="0"/>
              </a:rPr>
              <a:t>presence of </a:t>
            </a:r>
            <a:r>
              <a:rPr lang="en-US" sz="1400" dirty="0" smtClean="0">
                <a:latin typeface="Calibri" pitchFamily="34" charset="0"/>
              </a:rPr>
              <a:t>7 SHIOs</a:t>
            </a:r>
            <a:endParaRPr lang="en-US" sz="1400" dirty="0">
              <a:latin typeface="Calibri" pitchFamily="34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24600" y="1295400"/>
            <a:ext cx="265538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xy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2667000" y="4038600"/>
            <a:ext cx="2743200" cy="2743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5257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b="1" dirty="0" smtClean="0"/>
              <a:t>Using tools from Algebraic Topology:</a:t>
            </a:r>
          </a:p>
          <a:p>
            <a:r>
              <a:rPr lang="en-US" sz="3200" dirty="0" smtClean="0"/>
              <a:t>Establish theoretical justification behind the previously described constructions:</a:t>
            </a:r>
          </a:p>
          <a:p>
            <a:pPr lvl="1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Justify the replacement of obstacles by “representative points” or “skeletons”.</a:t>
            </a:r>
          </a:p>
          <a:p>
            <a:pPr lvl="1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Establish a connection between the proposed differential 1-forms, linking number and homology classes.</a:t>
            </a:r>
          </a:p>
          <a:p>
            <a:pPr lvl="1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 show that using the formulae mentioned, we in fact computed </a:t>
            </a:r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complete invariants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 </a:t>
            </a:r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homology classes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trajectories.</a:t>
            </a:r>
          </a:p>
          <a:p>
            <a:r>
              <a:rPr lang="en-US" sz="3200" dirty="0" smtClean="0"/>
              <a:t>To generalize the method for &gt;3 dimensional Euclidean space with obstacles.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 - B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743200" y="6027003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We will discuss the intuitive concepts. More details of the proofs are in thesis.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267200"/>
            <a:ext cx="41041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7867" y="519113"/>
            <a:ext cx="2099333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7667" y="457200"/>
            <a:ext cx="1782396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81000" y="1128713"/>
            <a:ext cx="6858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/>
              <a:t> is a subspace of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/>
              <a:t> such that</a:t>
            </a:r>
          </a:p>
          <a:p>
            <a:r>
              <a:rPr lang="en-US" dirty="0" smtClean="0"/>
              <a:t>    inclusion map,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 →O</a:t>
            </a:r>
            <a:r>
              <a:rPr lang="en-US" dirty="0" smtClean="0"/>
              <a:t>, induces</a:t>
            </a:r>
          </a:p>
          <a:p>
            <a:r>
              <a:rPr lang="en-US" dirty="0" smtClean="0"/>
              <a:t>        </a:t>
            </a:r>
            <a:r>
              <a:rPr lang="en-US" dirty="0" err="1" smtClean="0"/>
              <a:t>isomorphisms</a:t>
            </a:r>
          </a:p>
          <a:p>
            <a:r>
              <a:rPr lang="en-US" sz="1400" dirty="0" smtClean="0"/>
              <a:t>                 (</a:t>
            </a:r>
            <a:r>
              <a:rPr lang="en-US" sz="1400" i="1" dirty="0" smtClean="0"/>
              <a:t>e.g.</a:t>
            </a:r>
            <a:r>
              <a:rPr lang="en-US" sz="1400" dirty="0" smtClean="0"/>
              <a:t> deformation retracts)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Replacements for Obstacles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754916"/>
            <a:ext cx="510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 basic result from algebraic topology:</a:t>
            </a:r>
            <a:endParaRPr lang="en-US" sz="2000" b="1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0686" y="1731501"/>
            <a:ext cx="224443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4"/>
          <p:cNvGrpSpPr/>
          <p:nvPr/>
        </p:nvGrpSpPr>
        <p:grpSpPr>
          <a:xfrm>
            <a:off x="304800" y="2297668"/>
            <a:ext cx="8001000" cy="392373"/>
            <a:chOff x="304800" y="2133600"/>
            <a:chExt cx="8001000" cy="392373"/>
          </a:xfrm>
        </p:grpSpPr>
        <p:sp>
          <p:nvSpPr>
            <p:cNvPr id="13" name="TextBox 12"/>
            <p:cNvSpPr txBox="1"/>
            <p:nvPr/>
          </p:nvSpPr>
          <p:spPr>
            <a:xfrm>
              <a:off x="304800" y="2145268"/>
              <a:ext cx="800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Question: </a:t>
              </a:r>
              <a:r>
                <a:rPr lang="en-US" dirty="0" smtClean="0"/>
                <a:t>What can we say about the inclusion                                                     ?</a:t>
              </a:r>
              <a:endParaRPr lang="en-US" dirty="0"/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800600" y="2133600"/>
              <a:ext cx="2628900" cy="39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9" name="Group 18"/>
          <p:cNvGrpSpPr/>
          <p:nvPr/>
        </p:nvGrpSpPr>
        <p:grpSpPr>
          <a:xfrm>
            <a:off x="457200" y="2602468"/>
            <a:ext cx="8915400" cy="923330"/>
            <a:chOff x="533400" y="2514600"/>
            <a:chExt cx="891540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533400" y="2514600"/>
              <a:ext cx="8915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In particular, is the induced map,                                                                        , an isomorphism?</a:t>
              </a:r>
            </a:p>
            <a:p>
              <a:r>
                <a:rPr lang="en-US" dirty="0" smtClean="0"/>
                <a:t>			 – it is, for “nice” spaces like </a:t>
              </a:r>
              <a:r>
                <a:rPr lang="en-US" dirty="0" err="1" smtClean="0"/>
                <a:t>orientable</a:t>
              </a:r>
              <a:r>
                <a:rPr lang="en-US" dirty="0" smtClean="0"/>
                <a:t> manifolds.</a:t>
              </a:r>
            </a:p>
            <a:p>
              <a:r>
                <a:rPr lang="en-US" dirty="0" smtClean="0"/>
                <a:t>				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[Exact conditions: compact, locally contractible, </a:t>
              </a:r>
              <a:r>
                <a:rPr lang="en-US" sz="16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orientable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]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8" name="Picture 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28049" y="2556782"/>
              <a:ext cx="3692247" cy="338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381000" y="346846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can we do when there is no </a:t>
            </a:r>
            <a:r>
              <a:rPr lang="en-US" i="1" dirty="0" smtClean="0"/>
              <a:t>deformation retract</a:t>
            </a:r>
            <a:r>
              <a:rPr lang="en-US" dirty="0" smtClean="0"/>
              <a:t> to the required dimensional S ?</a:t>
            </a:r>
          </a:p>
          <a:p>
            <a:r>
              <a:rPr lang="en-US" dirty="0" smtClean="0"/>
              <a:t>		</a:t>
            </a:r>
            <a:r>
              <a:rPr lang="en-US" b="1" i="1" dirty="0" smtClean="0"/>
              <a:t>Example:</a:t>
            </a:r>
            <a:r>
              <a:rPr lang="en-US" dirty="0" smtClean="0"/>
              <a:t> A hollow (or thickened) torus in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dirty="0" smtClean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96200" y="1623536"/>
            <a:ext cx="144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</a:rPr>
              <a:t>[</a:t>
            </a:r>
            <a:r>
              <a:rPr lang="en-US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</a:rPr>
              <a:t> for all robot path planning problems.]</a:t>
            </a:r>
            <a:endParaRPr lang="en-U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800" y="4102100"/>
            <a:ext cx="3924300" cy="254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876800" y="4343400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is sufficient to choose generating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D-N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/>
              <a:t>-cycles of homology group of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/>
              <a:t> as the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/>
              <a:t>.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990600" y="1447800"/>
            <a:ext cx="50800" cy="508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533400" y="980017"/>
            <a:ext cx="1665817" cy="1172633"/>
          </a:xfrm>
          <a:custGeom>
            <a:avLst/>
            <a:gdLst>
              <a:gd name="connsiteX0" fmla="*/ 558800 w 1665817"/>
              <a:gd name="connsiteY0" fmla="*/ 112183 h 1325033"/>
              <a:gd name="connsiteX1" fmla="*/ 190500 w 1665817"/>
              <a:gd name="connsiteY1" fmla="*/ 264583 h 1325033"/>
              <a:gd name="connsiteX2" fmla="*/ 25400 w 1665817"/>
              <a:gd name="connsiteY2" fmla="*/ 734483 h 1325033"/>
              <a:gd name="connsiteX3" fmla="*/ 342900 w 1665817"/>
              <a:gd name="connsiteY3" fmla="*/ 1318683 h 1325033"/>
              <a:gd name="connsiteX4" fmla="*/ 914400 w 1665817"/>
              <a:gd name="connsiteY4" fmla="*/ 696383 h 1325033"/>
              <a:gd name="connsiteX5" fmla="*/ 1612900 w 1665817"/>
              <a:gd name="connsiteY5" fmla="*/ 480483 h 1325033"/>
              <a:gd name="connsiteX6" fmla="*/ 1231900 w 1665817"/>
              <a:gd name="connsiteY6" fmla="*/ 61383 h 1325033"/>
              <a:gd name="connsiteX7" fmla="*/ 558800 w 1665817"/>
              <a:gd name="connsiteY7" fmla="*/ 112183 h 1325033"/>
              <a:gd name="connsiteX0" fmla="*/ 558800 w 1665817"/>
              <a:gd name="connsiteY0" fmla="*/ 112183 h 1172633"/>
              <a:gd name="connsiteX1" fmla="*/ 190500 w 1665817"/>
              <a:gd name="connsiteY1" fmla="*/ 264583 h 1172633"/>
              <a:gd name="connsiteX2" fmla="*/ 25400 w 1665817"/>
              <a:gd name="connsiteY2" fmla="*/ 734483 h 1172633"/>
              <a:gd name="connsiteX3" fmla="*/ 342900 w 1665817"/>
              <a:gd name="connsiteY3" fmla="*/ 1166283 h 1172633"/>
              <a:gd name="connsiteX4" fmla="*/ 914400 w 1665817"/>
              <a:gd name="connsiteY4" fmla="*/ 696383 h 1172633"/>
              <a:gd name="connsiteX5" fmla="*/ 1612900 w 1665817"/>
              <a:gd name="connsiteY5" fmla="*/ 480483 h 1172633"/>
              <a:gd name="connsiteX6" fmla="*/ 1231900 w 1665817"/>
              <a:gd name="connsiteY6" fmla="*/ 61383 h 1172633"/>
              <a:gd name="connsiteX7" fmla="*/ 558800 w 1665817"/>
              <a:gd name="connsiteY7" fmla="*/ 112183 h 1172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65817" h="1172633">
                <a:moveTo>
                  <a:pt x="558800" y="112183"/>
                </a:moveTo>
                <a:cubicBezTo>
                  <a:pt x="385233" y="146050"/>
                  <a:pt x="279400" y="160866"/>
                  <a:pt x="190500" y="264583"/>
                </a:cubicBezTo>
                <a:cubicBezTo>
                  <a:pt x="101600" y="368300"/>
                  <a:pt x="0" y="584200"/>
                  <a:pt x="25400" y="734483"/>
                </a:cubicBezTo>
                <a:cubicBezTo>
                  <a:pt x="50800" y="884766"/>
                  <a:pt x="194733" y="1172633"/>
                  <a:pt x="342900" y="1166283"/>
                </a:cubicBezTo>
                <a:cubicBezTo>
                  <a:pt x="491067" y="1159933"/>
                  <a:pt x="702733" y="810683"/>
                  <a:pt x="914400" y="696383"/>
                </a:cubicBezTo>
                <a:cubicBezTo>
                  <a:pt x="1126067" y="582083"/>
                  <a:pt x="1559983" y="586316"/>
                  <a:pt x="1612900" y="480483"/>
                </a:cubicBezTo>
                <a:cubicBezTo>
                  <a:pt x="1665817" y="374650"/>
                  <a:pt x="1407583" y="122766"/>
                  <a:pt x="1231900" y="61383"/>
                </a:cubicBezTo>
                <a:cubicBezTo>
                  <a:pt x="1056217" y="0"/>
                  <a:pt x="732367" y="78316"/>
                  <a:pt x="558800" y="112183"/>
                </a:cubicBezTo>
                <a:close/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155700" y="1930400"/>
            <a:ext cx="342900" cy="179917"/>
          </a:xfrm>
          <a:custGeom>
            <a:avLst/>
            <a:gdLst>
              <a:gd name="connsiteX0" fmla="*/ 0 w 342900"/>
              <a:gd name="connsiteY0" fmla="*/ 0 h 179917"/>
              <a:gd name="connsiteX1" fmla="*/ 177800 w 342900"/>
              <a:gd name="connsiteY1" fmla="*/ 152400 h 179917"/>
              <a:gd name="connsiteX2" fmla="*/ 342900 w 342900"/>
              <a:gd name="connsiteY2" fmla="*/ 165100 h 17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900" h="179917">
                <a:moveTo>
                  <a:pt x="0" y="0"/>
                </a:moveTo>
                <a:cubicBezTo>
                  <a:pt x="60325" y="62441"/>
                  <a:pt x="120650" y="124883"/>
                  <a:pt x="177800" y="152400"/>
                </a:cubicBezTo>
                <a:cubicBezTo>
                  <a:pt x="234950" y="179917"/>
                  <a:pt x="288925" y="172508"/>
                  <a:pt x="342900" y="16510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47800" y="1905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>
                <a:latin typeface="Times New Roman"/>
                <a:cs typeface="Times New Roman"/>
              </a:rPr>
              <a:t>ω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990600" y="1295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762000"/>
            <a:ext cx="2057400" cy="16764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 l="1424" t="2424"/>
          <a:stretch>
            <a:fillRect/>
          </a:stretch>
        </p:blipFill>
        <p:spPr bwMode="auto">
          <a:xfrm>
            <a:off x="2245995" y="533400"/>
            <a:ext cx="3164205" cy="1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 l="1468" t="2291"/>
          <a:stretch>
            <a:fillRect/>
          </a:stretch>
        </p:blipFill>
        <p:spPr bwMode="auto">
          <a:xfrm>
            <a:off x="2249424" y="535686"/>
            <a:ext cx="3068955" cy="194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/>
          <a:srcRect l="1543" t="2286"/>
          <a:stretch>
            <a:fillRect/>
          </a:stretch>
        </p:blipFill>
        <p:spPr bwMode="auto">
          <a:xfrm>
            <a:off x="2249424" y="535686"/>
            <a:ext cx="2916555" cy="195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4876800" y="3925669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buFont typeface="Arial" pitchFamily="34" charset="0"/>
              <a:buChar char="•"/>
            </a:pPr>
            <a:r>
              <a:rPr lang="en-US" dirty="0" smtClean="0"/>
              <a:t>A formal algebraic definition requires that we define a map,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/>
              <a:t> </a:t>
            </a:r>
            <a:r>
              <a:rPr lang="en-US" sz="1700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/>
              <a:t> x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en-US" i="1" dirty="0" smtClean="0">
                <a:latin typeface="Times New Roman"/>
                <a:cs typeface="Times New Roman"/>
              </a:rPr>
              <a:t>→ </a:t>
            </a:r>
            <a:r>
              <a:rPr lang="en-US" sz="1700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i="1" dirty="0" smtClean="0">
                <a:latin typeface="Times New Roman"/>
                <a:cs typeface="Times New Roman"/>
              </a:rPr>
              <a:t>.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/>
          <a:srcRect l="744" t="1967"/>
          <a:stretch>
            <a:fillRect/>
          </a:stretch>
        </p:blipFill>
        <p:spPr bwMode="auto">
          <a:xfrm>
            <a:off x="2249424" y="535686"/>
            <a:ext cx="6102668" cy="227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28600" y="2762071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dirty="0" smtClean="0"/>
              <a:t>What we had previously done by taking the integrals is compute </a:t>
            </a:r>
            <a:r>
              <a:rPr lang="en-US" b="1" i="1" dirty="0" smtClean="0"/>
              <a:t>linking number </a:t>
            </a:r>
            <a:r>
              <a:rPr lang="en-US" dirty="0" smtClean="0"/>
              <a:t>between closed loops 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dirty="0" smtClean="0"/>
              <a:t> and the </a:t>
            </a:r>
            <a:r>
              <a:rPr lang="en-US" i="1" dirty="0" smtClean="0"/>
              <a:t>representative points </a:t>
            </a:r>
            <a:br>
              <a:rPr lang="en-US" i="1" dirty="0" smtClean="0"/>
            </a:br>
            <a:r>
              <a:rPr lang="en-US" dirty="0" smtClean="0"/>
              <a:t>(in </a:t>
            </a:r>
            <a:r>
              <a:rPr lang="en-US" sz="1700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or </a:t>
            </a:r>
            <a:r>
              <a:rPr lang="en-US" i="1" dirty="0" smtClean="0"/>
              <a:t>skeletons</a:t>
            </a:r>
            <a:r>
              <a:rPr lang="en-US" dirty="0" smtClean="0"/>
              <a:t> (in </a:t>
            </a:r>
            <a:r>
              <a:rPr lang="en-US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/>
              <a:t>), represented by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76800" y="2895600"/>
            <a:ext cx="419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buFont typeface="Arial" pitchFamily="34" charset="0"/>
              <a:buChar char="•"/>
            </a:pPr>
            <a:r>
              <a:rPr lang="en-US" dirty="0" smtClean="0"/>
              <a:t>Definition of linking number is derived from definition of </a:t>
            </a:r>
            <a:r>
              <a:rPr lang="en-US" b="1" i="1" dirty="0" smtClean="0"/>
              <a:t>intersection number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, S</a:t>
            </a:r>
            <a:r>
              <a:rPr lang="en-US" dirty="0" smtClean="0">
                <a:latin typeface="Times New Roman"/>
                <a:cs typeface="Times New Roman"/>
              </a:rPr>
              <a:t>)</a:t>
            </a:r>
            <a:r>
              <a:rPr lang="en-US" i="1" dirty="0" smtClean="0"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latin typeface="Times New Roman"/>
                <a:cs typeface="Times New Roman"/>
              </a:rPr>
              <a:t>:</a:t>
            </a:r>
            <a:r>
              <a:rPr lang="en-US" dirty="0" smtClean="0">
                <a:latin typeface="Times New Roman"/>
                <a:cs typeface="Times New Roman"/>
              </a:rPr>
              <a:t>=</a:t>
            </a:r>
            <a:r>
              <a:rPr lang="en-US" i="1" dirty="0" smtClean="0">
                <a:latin typeface="Times New Roman"/>
                <a:cs typeface="Times New Roman"/>
              </a:rPr>
              <a:t> I</a:t>
            </a:r>
            <a:r>
              <a:rPr lang="en-US" sz="800" i="1" dirty="0" smtClean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(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, S</a:t>
            </a:r>
            <a:r>
              <a:rPr lang="en-US" dirty="0" smtClean="0">
                <a:latin typeface="Times New Roman"/>
                <a:cs typeface="Times New Roman"/>
              </a:rPr>
              <a:t>),  </a:t>
            </a:r>
            <a:r>
              <a:rPr lang="en-US" dirty="0" err="1" smtClean="0">
                <a:cs typeface="Times New Roman"/>
              </a:rPr>
              <a:t>s.t</a:t>
            </a:r>
            <a:r>
              <a:rPr lang="en-US" dirty="0" smtClean="0">
                <a:cs typeface="Times New Roman"/>
              </a:rPr>
              <a:t>.,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 = ∂</a:t>
            </a:r>
            <a:r>
              <a:rPr lang="el-GR" i="1" dirty="0" smtClean="0">
                <a:latin typeface="Times New Roman"/>
                <a:cs typeface="Times New Roman"/>
              </a:rPr>
              <a:t> Ω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6362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Linking Number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" y="4114800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Side-note: Uniqueness of linking number:</a:t>
            </a:r>
            <a:endParaRPr lang="en-US" sz="1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924800" y="4419600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en-US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A.Dold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‘95]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9" y="4419600"/>
            <a:ext cx="316170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Box 26"/>
          <p:cNvSpPr txBox="1"/>
          <p:nvPr/>
        </p:nvSpPr>
        <p:spPr>
          <a:xfrm>
            <a:off x="7467600" y="3700046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[Seifert, et al., ‘80]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" y="4519613"/>
            <a:ext cx="2295730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7941" y="6096000"/>
            <a:ext cx="1234059" cy="73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71258" y="5867400"/>
            <a:ext cx="1667542" cy="394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27501" y="5540385"/>
            <a:ext cx="2349499" cy="40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40296" y="5627275"/>
            <a:ext cx="374904" cy="3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Box 33"/>
          <p:cNvSpPr txBox="1"/>
          <p:nvPr/>
        </p:nvSpPr>
        <p:spPr>
          <a:xfrm>
            <a:off x="7280401" y="6617293"/>
            <a:ext cx="838200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l-GR" sz="1400" i="1" dirty="0" smtClean="0">
                <a:latin typeface="Times New Roman"/>
                <a:cs typeface="Times New Roman"/>
              </a:rPr>
              <a:t>ω </a:t>
            </a:r>
            <a:r>
              <a:rPr lang="en-US" sz="1400" dirty="0" smtClean="0"/>
              <a:t>x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05200" y="4777026"/>
            <a:ext cx="5867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Computation of linking number:</a:t>
            </a:r>
          </a:p>
          <a:p>
            <a:r>
              <a:rPr lang="en-US" sz="1600" dirty="0" smtClean="0"/>
              <a:t>Take advantage of the map p – the co-domain of p is much simpler and have well-known closed but non-exact differential (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600" dirty="0" smtClean="0"/>
              <a:t>-1)-forms:</a:t>
            </a:r>
            <a:endParaRPr lang="en-US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304800" y="3048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sz="1600" i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 is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i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-2)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-dimensional for robot planning]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33" name="Picture 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97168" y="6119908"/>
            <a:ext cx="1234059" cy="73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TextBox 37"/>
          <p:cNvSpPr txBox="1"/>
          <p:nvPr/>
        </p:nvSpPr>
        <p:spPr>
          <a:xfrm>
            <a:off x="5729628" y="6641201"/>
            <a:ext cx="838200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i="1" dirty="0" smtClean="0">
                <a:latin typeface="Times New Roman"/>
                <a:cs typeface="Times New Roman"/>
              </a:rPr>
              <a:t>p</a:t>
            </a:r>
            <a:r>
              <a:rPr lang="en-US" sz="1400" dirty="0" smtClean="0">
                <a:latin typeface="Times New Roman"/>
                <a:cs typeface="Times New Roman"/>
              </a:rPr>
              <a:t>(</a:t>
            </a:r>
            <a:r>
              <a:rPr lang="el-GR" sz="1400" i="1" dirty="0" smtClean="0">
                <a:latin typeface="Times New Roman"/>
                <a:cs typeface="Times New Roman"/>
              </a:rPr>
              <a:t>ω </a:t>
            </a:r>
            <a:r>
              <a:rPr lang="en-US" sz="1400" dirty="0" smtClean="0"/>
              <a:t>x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069227" y="6299200"/>
            <a:ext cx="788773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14"/>
          <p:cNvPicPr>
            <a:picLocks noChangeAspect="1" noChangeArrowheads="1"/>
          </p:cNvPicPr>
          <p:nvPr/>
        </p:nvPicPr>
        <p:blipFill>
          <a:blip r:embed="rId10"/>
          <a:srcRect r="85545"/>
          <a:stretch>
            <a:fillRect/>
          </a:stretch>
        </p:blipFill>
        <p:spPr bwMode="auto">
          <a:xfrm>
            <a:off x="6263033" y="6226185"/>
            <a:ext cx="339594" cy="40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3886200" y="5257800"/>
            <a:ext cx="541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</a:t>
            </a:r>
          </a:p>
          <a:p>
            <a:r>
              <a:rPr lang="en-US" dirty="0" smtClean="0"/>
              <a:t>If    </a:t>
            </a:r>
            <a:r>
              <a:rPr lang="en-US" sz="2400" dirty="0" smtClean="0"/>
              <a:t>                                </a:t>
            </a:r>
            <a:r>
              <a:rPr lang="en-US" dirty="0" smtClean="0"/>
              <a:t> </a:t>
            </a:r>
            <a:r>
              <a:rPr lang="en-US" dirty="0" err="1" smtClean="0"/>
              <a:t>s.t</a:t>
            </a:r>
            <a:r>
              <a:rPr lang="en-US" dirty="0" smtClean="0"/>
              <a:t>.,          is a generator of </a:t>
            </a:r>
          </a:p>
          <a:p>
            <a:r>
              <a:rPr lang="en-US" dirty="0" smtClean="0"/>
              <a:t>                                , the linking number is given by,</a:t>
            </a:r>
            <a:endParaRPr lang="en-US" sz="1000" dirty="0" smtClean="0"/>
          </a:p>
          <a:p>
            <a:r>
              <a:rPr lang="en-US" sz="1000" dirty="0" smtClean="0"/>
              <a:t> </a:t>
            </a:r>
          </a:p>
          <a:p>
            <a:r>
              <a:rPr lang="en-US" sz="1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        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, S</a:t>
            </a:r>
            <a:r>
              <a:rPr lang="en-US" dirty="0" smtClean="0">
                <a:latin typeface="Times New Roman"/>
                <a:cs typeface="Times New Roman"/>
              </a:rPr>
              <a:t>) =               </a:t>
            </a:r>
            <a:r>
              <a:rPr lang="en-US" dirty="0" smtClean="0">
                <a:latin typeface="Times New Roman"/>
                <a:cs typeface="Times New Roman"/>
              </a:rPr>
              <a:t>         =</a:t>
            </a:r>
            <a:endParaRPr lang="en-US" dirty="0" smtClean="0"/>
          </a:p>
        </p:txBody>
      </p:sp>
      <p:sp>
        <p:nvSpPr>
          <p:cNvPr id="45" name="TextBox 44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/>
      <p:bldP spid="13" grpId="0"/>
      <p:bldP spid="24" grpId="0"/>
      <p:bldP spid="25" grpId="0"/>
      <p:bldP spid="27" grpId="0"/>
      <p:bldP spid="34" grpId="0" animBg="1"/>
      <p:bldP spid="36" grpId="0"/>
      <p:bldP spid="38" grpId="0" animBg="1"/>
      <p:bldP spid="40" grpId="0" animBg="1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248400"/>
            <a:ext cx="6629400" cy="619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5341172"/>
            <a:ext cx="3228975" cy="105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4"/>
          <p:cNvGrpSpPr/>
          <p:nvPr/>
        </p:nvGrpSpPr>
        <p:grpSpPr>
          <a:xfrm>
            <a:off x="1295400" y="3124200"/>
            <a:ext cx="1234059" cy="738092"/>
            <a:chOff x="6096000" y="6096000"/>
            <a:chExt cx="1234059" cy="738092"/>
          </a:xfrm>
        </p:grpSpPr>
        <p:pic>
          <p:nvPicPr>
            <p:cNvPr id="9" name="Picture 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96000" y="6096000"/>
              <a:ext cx="1234059" cy="738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6228460" y="6617293"/>
              <a:ext cx="838200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l-GR" sz="1400" i="1" dirty="0" smtClean="0">
                  <a:latin typeface="Times New Roman"/>
                  <a:cs typeface="Times New Roman"/>
                </a:rPr>
                <a:t>ω </a:t>
              </a:r>
              <a:r>
                <a:rPr lang="en-US" sz="1400" dirty="0" smtClean="0"/>
                <a:t>x </a:t>
              </a:r>
              <a:r>
                <a:rPr lang="en-US" sz="1400" i="1" dirty="0" smtClean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n-US" sz="14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410200" y="3124200"/>
            <a:ext cx="1234059" cy="738092"/>
            <a:chOff x="6096000" y="6096000"/>
            <a:chExt cx="1234059" cy="738092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96000" y="6096000"/>
              <a:ext cx="1234059" cy="738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6228460" y="6617293"/>
              <a:ext cx="838200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smtClean="0"/>
                <a:t> </a:t>
              </a:r>
              <a:r>
                <a:rPr lang="en-US" sz="1400" i="1" dirty="0" smtClean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n-US" sz="14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114800"/>
            <a:ext cx="723771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Complete Invariant for Homology class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685800"/>
            <a:ext cx="2757487" cy="189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000" y="2514600"/>
            <a:ext cx="342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Thus, a </a:t>
            </a:r>
            <a:r>
              <a:rPr lang="en-US" sz="2000" i="1" dirty="0" smtClean="0"/>
              <a:t>complete invariant </a:t>
            </a:r>
          </a:p>
          <a:p>
            <a:pPr marL="288925"/>
            <a:r>
              <a:rPr lang="en-US" sz="2000" dirty="0" smtClean="0"/>
              <a:t>for homology class of </a:t>
            </a:r>
            <a:r>
              <a:rPr lang="el-GR" sz="2000" i="1" dirty="0" smtClean="0">
                <a:latin typeface="Times New Roman"/>
                <a:cs typeface="Times New Roman"/>
              </a:rPr>
              <a:t>ω</a:t>
            </a:r>
            <a:r>
              <a:rPr lang="en-US" sz="2000" dirty="0" smtClean="0"/>
              <a:t> is,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838200"/>
            <a:ext cx="6172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Theorem</a:t>
            </a:r>
            <a:r>
              <a:rPr lang="en-US" sz="2000" dirty="0" smtClean="0"/>
              <a:t> (simplified statement):</a:t>
            </a:r>
          </a:p>
          <a:p>
            <a:pPr marL="288925"/>
            <a:r>
              <a:rPr lang="en-US" sz="2000" dirty="0" smtClean="0"/>
              <a:t>If </a:t>
            </a:r>
            <a:r>
              <a:rPr lang="en-US" sz="2000" i="1" dirty="0" smtClean="0">
                <a:latin typeface="Times New Roman"/>
                <a:cs typeface="Times New Roman"/>
              </a:rPr>
              <a:t>S</a:t>
            </a:r>
            <a:r>
              <a:rPr lang="en-US" sz="2000" dirty="0" smtClean="0"/>
              <a:t> is a path-connected manifold (of the appropriate dimension), then the linking number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2000" i="1" dirty="0" smtClean="0">
                <a:latin typeface="Times New Roman"/>
                <a:cs typeface="Times New Roman"/>
              </a:rPr>
              <a:t>ω</a:t>
            </a:r>
            <a:r>
              <a:rPr lang="en-US" sz="2000" i="1" dirty="0" smtClean="0">
                <a:latin typeface="Times New Roman"/>
                <a:cs typeface="Times New Roman"/>
              </a:rPr>
              <a:t>, S</a:t>
            </a:r>
            <a:r>
              <a:rPr lang="en-US" sz="2000" dirty="0" smtClean="0">
                <a:latin typeface="Times New Roman"/>
                <a:cs typeface="Times New Roman"/>
              </a:rPr>
              <a:t>)</a:t>
            </a:r>
            <a:r>
              <a:rPr lang="en-US" sz="2000" dirty="0" smtClean="0"/>
              <a:t> precisely tells us about the </a:t>
            </a:r>
            <a:r>
              <a:rPr lang="en-US" sz="2000" b="1" i="1" dirty="0" smtClean="0"/>
              <a:t>homology class </a:t>
            </a:r>
            <a:r>
              <a:rPr lang="en-US" sz="2000" dirty="0" smtClean="0"/>
              <a:t>of </a:t>
            </a:r>
            <a:r>
              <a:rPr lang="el-GR" sz="2000" i="1" dirty="0" smtClean="0">
                <a:latin typeface="Times New Roman"/>
                <a:cs typeface="Times New Roman"/>
              </a:rPr>
              <a:t>ω</a:t>
            </a:r>
            <a:r>
              <a:rPr lang="en-US" sz="2000" dirty="0" smtClean="0"/>
              <a:t> in (</a:t>
            </a:r>
            <a:r>
              <a:rPr lang="en-US" sz="2000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sz="2000" i="1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smtClean="0"/>
              <a:t>-</a:t>
            </a:r>
            <a:r>
              <a:rPr lang="en-US" sz="2000" i="1" dirty="0" smtClean="0">
                <a:latin typeface="Times New Roman"/>
                <a:cs typeface="Times New Roman"/>
              </a:rPr>
              <a:t> S</a:t>
            </a:r>
            <a:r>
              <a:rPr lang="en-US" sz="2000" dirty="0" smtClean="0"/>
              <a:t>) – it’s a </a:t>
            </a:r>
            <a:r>
              <a:rPr lang="en-US" sz="2000" dirty="0" err="1" smtClean="0"/>
              <a:t>bijective</a:t>
            </a:r>
            <a:r>
              <a:rPr lang="en-US" sz="2000" dirty="0" smtClean="0"/>
              <a:t> map.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4114800" y="2514600"/>
            <a:ext cx="3886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925" indent="-288925"/>
            <a:r>
              <a:rPr lang="en-US" sz="2000" dirty="0" smtClean="0"/>
              <a:t>The required differential 1-form that can be integrated over </a:t>
            </a:r>
            <a:r>
              <a:rPr lang="el-GR" sz="2000" i="1" dirty="0" smtClean="0">
                <a:latin typeface="Times New Roman"/>
                <a:cs typeface="Times New Roman"/>
              </a:rPr>
              <a:t>ω </a:t>
            </a:r>
            <a:r>
              <a:rPr lang="en-US" sz="2000" dirty="0" smtClean="0"/>
              <a:t>:</a:t>
            </a:r>
            <a:endParaRPr lang="en-US" sz="1000" dirty="0" smtClean="0"/>
          </a:p>
          <a:p>
            <a:pPr marL="288925" indent="-288925"/>
            <a:r>
              <a:rPr lang="en-US" sz="1000" dirty="0" smtClean="0"/>
              <a:t>  </a:t>
            </a:r>
          </a:p>
          <a:p>
            <a:pPr marL="288925" indent="-288925"/>
            <a:r>
              <a:rPr lang="en-US" sz="2000" i="1" dirty="0" smtClean="0">
                <a:latin typeface="Times New Roman"/>
                <a:cs typeface="Times New Roman"/>
              </a:rPr>
              <a:t>         </a:t>
            </a:r>
            <a:r>
              <a:rPr lang="el-GR" sz="2000" i="1" dirty="0" smtClean="0">
                <a:latin typeface="Times New Roman"/>
                <a:cs typeface="Times New Roman"/>
              </a:rPr>
              <a:t>ψ</a:t>
            </a:r>
            <a:r>
              <a:rPr lang="en-US" sz="2000" i="1" baseline="-25000" dirty="0" smtClean="0">
                <a:latin typeface="Times New Roman"/>
                <a:cs typeface="Times New Roman"/>
              </a:rPr>
              <a:t>S</a:t>
            </a:r>
            <a:r>
              <a:rPr lang="en-US" sz="2000" dirty="0" smtClean="0">
                <a:latin typeface="Times New Roman"/>
                <a:cs typeface="Times New Roman"/>
              </a:rPr>
              <a:t>   =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381000" y="388620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particular (symmetric) choice of </a:t>
            </a:r>
            <a:r>
              <a:rPr lang="el-GR" sz="2000" i="1" dirty="0" smtClean="0">
                <a:latin typeface="Times New Roman"/>
                <a:cs typeface="Times New Roman"/>
              </a:rPr>
              <a:t>η</a:t>
            </a:r>
            <a:r>
              <a:rPr lang="en-US" sz="2000" baseline="-25000" dirty="0" smtClean="0">
                <a:latin typeface="Times New Roman"/>
                <a:cs typeface="Times New Roman"/>
              </a:rPr>
              <a:t>0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38350" y="4724400"/>
            <a:ext cx="3676650" cy="717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1219200" y="48006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where,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57200" y="5410200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Pulling back by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000" dirty="0" smtClean="0"/>
              <a:t>, and integrating over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dirty="0" smtClean="0"/>
              <a:t>,</a:t>
            </a:r>
            <a:endParaRPr 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557215" y="5867400"/>
            <a:ext cx="890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where,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800600" y="5543490"/>
            <a:ext cx="457200" cy="400110"/>
          </a:xfrm>
          <a:prstGeom prst="rect">
            <a:avLst/>
          </a:prstGeom>
          <a:solidFill>
            <a:schemeClr val="bg1"/>
          </a:solidFill>
        </p:spPr>
        <p:txBody>
          <a:bodyPr wrap="square" rIns="0" rtlCol="0">
            <a:spAutoFit/>
          </a:bodyPr>
          <a:lstStyle/>
          <a:p>
            <a:r>
              <a:rPr lang="el-GR" sz="2000" i="1" dirty="0" smtClean="0">
                <a:latin typeface="Times New Roman"/>
                <a:cs typeface="Times New Roman"/>
              </a:rPr>
              <a:t>ψ</a:t>
            </a:r>
            <a:r>
              <a:rPr lang="en-US" sz="2000" i="1" baseline="-25000" dirty="0" smtClean="0">
                <a:latin typeface="Times New Roman"/>
                <a:cs typeface="Times New Roman"/>
              </a:rPr>
              <a:t>S</a:t>
            </a:r>
            <a:endParaRPr lang="en-US" sz="2000" dirty="0"/>
          </a:p>
        </p:txBody>
      </p:sp>
      <p:sp>
        <p:nvSpPr>
          <p:cNvPr id="29" name="Rectangle 28"/>
          <p:cNvSpPr/>
          <p:nvPr/>
        </p:nvSpPr>
        <p:spPr>
          <a:xfrm>
            <a:off x="7391400" y="5750753"/>
            <a:ext cx="75478" cy="192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4853354" y="5375868"/>
            <a:ext cx="3300046" cy="97469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7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096000" y="473458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Desired formula for 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differential 1-form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 – generator of </a:t>
            </a:r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400" baseline="30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i="1" baseline="-25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dR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sz="1400" i="1" baseline="30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8077199" y="5257800"/>
            <a:ext cx="170267" cy="429567"/>
          </a:xfrm>
          <a:custGeom>
            <a:avLst/>
            <a:gdLst>
              <a:gd name="connsiteX0" fmla="*/ 331596 w 366765"/>
              <a:gd name="connsiteY0" fmla="*/ 0 h 321547"/>
              <a:gd name="connsiteX1" fmla="*/ 311499 w 366765"/>
              <a:gd name="connsiteY1" fmla="*/ 221064 h 321547"/>
              <a:gd name="connsiteX2" fmla="*/ 0 w 366765"/>
              <a:gd name="connsiteY2" fmla="*/ 321547 h 321547"/>
              <a:gd name="connsiteX0" fmla="*/ 331596 w 349180"/>
              <a:gd name="connsiteY0" fmla="*/ 0 h 321547"/>
              <a:gd name="connsiteX1" fmla="*/ 263769 w 349180"/>
              <a:gd name="connsiteY1" fmla="*/ 245348 h 321547"/>
              <a:gd name="connsiteX2" fmla="*/ 0 w 349180"/>
              <a:gd name="connsiteY2" fmla="*/ 321547 h 321547"/>
              <a:gd name="connsiteX0" fmla="*/ 0 w 321407"/>
              <a:gd name="connsiteY0" fmla="*/ 0 h 273102"/>
              <a:gd name="connsiteX1" fmla="*/ 313173 w 321407"/>
              <a:gd name="connsiteY1" fmla="*/ 196903 h 273102"/>
              <a:gd name="connsiteX2" fmla="*/ 49404 w 321407"/>
              <a:gd name="connsiteY2" fmla="*/ 273102 h 273102"/>
              <a:gd name="connsiteX0" fmla="*/ 0 w 321407"/>
              <a:gd name="connsiteY0" fmla="*/ 0 h 273102"/>
              <a:gd name="connsiteX1" fmla="*/ 313173 w 321407"/>
              <a:gd name="connsiteY1" fmla="*/ 196903 h 273102"/>
              <a:gd name="connsiteX2" fmla="*/ 49404 w 321407"/>
              <a:gd name="connsiteY2" fmla="*/ 273102 h 273102"/>
              <a:gd name="connsiteX0" fmla="*/ 0 w 245207"/>
              <a:gd name="connsiteY0" fmla="*/ 0 h 273102"/>
              <a:gd name="connsiteX1" fmla="*/ 236973 w 245207"/>
              <a:gd name="connsiteY1" fmla="*/ 148458 h 273102"/>
              <a:gd name="connsiteX2" fmla="*/ 49404 w 245207"/>
              <a:gd name="connsiteY2" fmla="*/ 273102 h 273102"/>
              <a:gd name="connsiteX0" fmla="*/ 0 w 449915"/>
              <a:gd name="connsiteY0" fmla="*/ 0 h 273102"/>
              <a:gd name="connsiteX1" fmla="*/ 412437 w 449915"/>
              <a:gd name="connsiteY1" fmla="*/ 148458 h 273102"/>
              <a:gd name="connsiteX2" fmla="*/ 224868 w 449915"/>
              <a:gd name="connsiteY2" fmla="*/ 273102 h 273102"/>
              <a:gd name="connsiteX0" fmla="*/ 0 w 392070"/>
              <a:gd name="connsiteY0" fmla="*/ 0 h 273102"/>
              <a:gd name="connsiteX1" fmla="*/ 354591 w 392070"/>
              <a:gd name="connsiteY1" fmla="*/ 97351 h 273102"/>
              <a:gd name="connsiteX2" fmla="*/ 224868 w 392070"/>
              <a:gd name="connsiteY2" fmla="*/ 273102 h 27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070" h="273102">
                <a:moveTo>
                  <a:pt x="0" y="0"/>
                </a:moveTo>
                <a:cubicBezTo>
                  <a:pt x="144026" y="4414"/>
                  <a:pt x="317113" y="51834"/>
                  <a:pt x="354591" y="97351"/>
                </a:cubicBezTo>
                <a:cubicBezTo>
                  <a:pt x="392069" y="142868"/>
                  <a:pt x="352984" y="249656"/>
                  <a:pt x="224868" y="273102"/>
                </a:cubicBezTo>
              </a:path>
            </a:pathLst>
          </a:cu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8305800" y="5200471"/>
            <a:ext cx="91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Reduces to known formulae upon plugging D=2,3</a:t>
            </a:r>
            <a:endParaRPr lang="en-US" sz="1200" dirty="0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304800" y="3886200"/>
            <a:ext cx="8229600" cy="1838324"/>
            <a:chOff x="7924800" y="2971800"/>
            <a:chExt cx="8229600" cy="1838324"/>
          </a:xfrm>
        </p:grpSpPr>
        <p:sp>
          <p:nvSpPr>
            <p:cNvPr id="36" name="TextBox 35"/>
            <p:cNvSpPr txBox="1"/>
            <p:nvPr/>
          </p:nvSpPr>
          <p:spPr>
            <a:xfrm>
              <a:off x="7924800" y="2971800"/>
              <a:ext cx="3352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Explicit formula in D=2, N=2 case</a:t>
              </a:r>
              <a:endParaRPr lang="en-US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2039600" y="3357562"/>
              <a:ext cx="4114800" cy="1038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077200" y="3357562"/>
              <a:ext cx="3996159" cy="1452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9" name="Rectangle 38"/>
          <p:cNvSpPr/>
          <p:nvPr/>
        </p:nvSpPr>
        <p:spPr>
          <a:xfrm>
            <a:off x="381000" y="3886200"/>
            <a:ext cx="8229600" cy="1341120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81000" y="5235191"/>
            <a:ext cx="3200400" cy="556009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0" grpId="0"/>
      <p:bldP spid="20" grpId="1"/>
      <p:bldP spid="23" grpId="0"/>
      <p:bldP spid="23" grpId="1"/>
      <p:bldP spid="24" grpId="0"/>
      <p:bldP spid="24" grpId="1"/>
      <p:bldP spid="27" grpId="0"/>
      <p:bldP spid="28" grpId="0" animBg="1"/>
      <p:bldP spid="29" grpId="0" animBg="1"/>
      <p:bldP spid="30" grpId="0" animBg="1"/>
      <p:bldP spid="31" grpId="0"/>
      <p:bldP spid="32" grpId="0" animBg="1"/>
      <p:bldP spid="33" grpId="0"/>
      <p:bldP spid="39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Multiple Path-connected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en-US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838200"/>
            <a:ext cx="1828800" cy="52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Group 20"/>
          <p:cNvGrpSpPr/>
          <p:nvPr/>
        </p:nvGrpSpPr>
        <p:grpSpPr>
          <a:xfrm>
            <a:off x="4567382" y="528145"/>
            <a:ext cx="3890818" cy="1529255"/>
            <a:chOff x="4567382" y="623455"/>
            <a:chExt cx="3890818" cy="1529255"/>
          </a:xfrm>
        </p:grpSpPr>
        <p:sp>
          <p:nvSpPr>
            <p:cNvPr id="6" name="Freeform 5"/>
            <p:cNvSpPr/>
            <p:nvPr/>
          </p:nvSpPr>
          <p:spPr>
            <a:xfrm>
              <a:off x="4567382" y="900545"/>
              <a:ext cx="1958109" cy="1251527"/>
            </a:xfrm>
            <a:custGeom>
              <a:avLst/>
              <a:gdLst>
                <a:gd name="connsiteX0" fmla="*/ 849745 w 1958109"/>
                <a:gd name="connsiteY0" fmla="*/ 124691 h 1251527"/>
                <a:gd name="connsiteX1" fmla="*/ 129309 w 1958109"/>
                <a:gd name="connsiteY1" fmla="*/ 526473 h 1251527"/>
                <a:gd name="connsiteX2" fmla="*/ 267854 w 1958109"/>
                <a:gd name="connsiteY2" fmla="*/ 1191491 h 1251527"/>
                <a:gd name="connsiteX3" fmla="*/ 1736436 w 1958109"/>
                <a:gd name="connsiteY3" fmla="*/ 886691 h 1251527"/>
                <a:gd name="connsiteX4" fmla="*/ 1597891 w 1958109"/>
                <a:gd name="connsiteY4" fmla="*/ 124691 h 1251527"/>
                <a:gd name="connsiteX5" fmla="*/ 849745 w 1958109"/>
                <a:gd name="connsiteY5" fmla="*/ 124691 h 125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8109" h="1251527">
                  <a:moveTo>
                    <a:pt x="849745" y="124691"/>
                  </a:moveTo>
                  <a:cubicBezTo>
                    <a:pt x="604981" y="191655"/>
                    <a:pt x="226291" y="348673"/>
                    <a:pt x="129309" y="526473"/>
                  </a:cubicBezTo>
                  <a:cubicBezTo>
                    <a:pt x="32327" y="704273"/>
                    <a:pt x="0" y="1131455"/>
                    <a:pt x="267854" y="1191491"/>
                  </a:cubicBezTo>
                  <a:cubicBezTo>
                    <a:pt x="535708" y="1251527"/>
                    <a:pt x="1514763" y="1064491"/>
                    <a:pt x="1736436" y="886691"/>
                  </a:cubicBezTo>
                  <a:cubicBezTo>
                    <a:pt x="1958109" y="708891"/>
                    <a:pt x="1747982" y="249382"/>
                    <a:pt x="1597891" y="124691"/>
                  </a:cubicBezTo>
                  <a:cubicBezTo>
                    <a:pt x="1447800" y="0"/>
                    <a:pt x="1094509" y="57727"/>
                    <a:pt x="849745" y="124691"/>
                  </a:cubicBezTo>
                  <a:close/>
                </a:path>
              </a:pathLst>
            </a:custGeom>
            <a:noFill/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797964" y="623455"/>
              <a:ext cx="1364673" cy="976745"/>
            </a:xfrm>
            <a:custGeom>
              <a:avLst/>
              <a:gdLst>
                <a:gd name="connsiteX0" fmla="*/ 752763 w 1364673"/>
                <a:gd name="connsiteY0" fmla="*/ 27709 h 976745"/>
                <a:gd name="connsiteX1" fmla="*/ 73891 w 1364673"/>
                <a:gd name="connsiteY1" fmla="*/ 318654 h 976745"/>
                <a:gd name="connsiteX2" fmla="*/ 309418 w 1364673"/>
                <a:gd name="connsiteY2" fmla="*/ 609600 h 976745"/>
                <a:gd name="connsiteX3" fmla="*/ 378691 w 1364673"/>
                <a:gd name="connsiteY3" fmla="*/ 955963 h 976745"/>
                <a:gd name="connsiteX4" fmla="*/ 1016000 w 1364673"/>
                <a:gd name="connsiteY4" fmla="*/ 734290 h 976745"/>
                <a:gd name="connsiteX5" fmla="*/ 1320800 w 1364673"/>
                <a:gd name="connsiteY5" fmla="*/ 152400 h 976745"/>
                <a:gd name="connsiteX6" fmla="*/ 752763 w 1364673"/>
                <a:gd name="connsiteY6" fmla="*/ 27709 h 97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4673" h="976745">
                  <a:moveTo>
                    <a:pt x="752763" y="27709"/>
                  </a:moveTo>
                  <a:cubicBezTo>
                    <a:pt x="544945" y="55418"/>
                    <a:pt x="147782" y="221672"/>
                    <a:pt x="73891" y="318654"/>
                  </a:cubicBezTo>
                  <a:cubicBezTo>
                    <a:pt x="0" y="415636"/>
                    <a:pt x="258618" y="503382"/>
                    <a:pt x="309418" y="609600"/>
                  </a:cubicBezTo>
                  <a:cubicBezTo>
                    <a:pt x="360218" y="715818"/>
                    <a:pt x="260927" y="935181"/>
                    <a:pt x="378691" y="955963"/>
                  </a:cubicBezTo>
                  <a:cubicBezTo>
                    <a:pt x="496455" y="976745"/>
                    <a:pt x="858982" y="868217"/>
                    <a:pt x="1016000" y="734290"/>
                  </a:cubicBezTo>
                  <a:cubicBezTo>
                    <a:pt x="1173018" y="600363"/>
                    <a:pt x="1364673" y="270164"/>
                    <a:pt x="1320800" y="152400"/>
                  </a:cubicBezTo>
                  <a:cubicBezTo>
                    <a:pt x="1276927" y="34637"/>
                    <a:pt x="960581" y="0"/>
                    <a:pt x="752763" y="27709"/>
                  </a:cubicBezTo>
                  <a:close/>
                </a:path>
              </a:pathLst>
            </a:custGeom>
            <a:noFill/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14488" y="1664483"/>
              <a:ext cx="110508" cy="11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311588" y="1502331"/>
              <a:ext cx="110508" cy="11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906655" y="1182254"/>
              <a:ext cx="1565563" cy="725055"/>
            </a:xfrm>
            <a:custGeom>
              <a:avLst/>
              <a:gdLst>
                <a:gd name="connsiteX0" fmla="*/ 50800 w 1565563"/>
                <a:gd name="connsiteY0" fmla="*/ 286328 h 725055"/>
                <a:gd name="connsiteX1" fmla="*/ 591127 w 1565563"/>
                <a:gd name="connsiteY1" fmla="*/ 591128 h 725055"/>
                <a:gd name="connsiteX2" fmla="*/ 1256145 w 1565563"/>
                <a:gd name="connsiteY2" fmla="*/ 646546 h 725055"/>
                <a:gd name="connsiteX3" fmla="*/ 1505527 w 1565563"/>
                <a:gd name="connsiteY3" fmla="*/ 120073 h 725055"/>
                <a:gd name="connsiteX4" fmla="*/ 895927 w 1565563"/>
                <a:gd name="connsiteY4" fmla="*/ 23091 h 725055"/>
                <a:gd name="connsiteX5" fmla="*/ 50800 w 1565563"/>
                <a:gd name="connsiteY5" fmla="*/ 286328 h 72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563" h="725055">
                  <a:moveTo>
                    <a:pt x="50800" y="286328"/>
                  </a:moveTo>
                  <a:cubicBezTo>
                    <a:pt x="0" y="381001"/>
                    <a:pt x="390236" y="531092"/>
                    <a:pt x="591127" y="591128"/>
                  </a:cubicBezTo>
                  <a:cubicBezTo>
                    <a:pt x="792018" y="651164"/>
                    <a:pt x="1103745" y="725055"/>
                    <a:pt x="1256145" y="646546"/>
                  </a:cubicBezTo>
                  <a:cubicBezTo>
                    <a:pt x="1408545" y="568037"/>
                    <a:pt x="1565563" y="223982"/>
                    <a:pt x="1505527" y="120073"/>
                  </a:cubicBezTo>
                  <a:cubicBezTo>
                    <a:pt x="1445491" y="16164"/>
                    <a:pt x="1131454" y="0"/>
                    <a:pt x="895927" y="23091"/>
                  </a:cubicBezTo>
                  <a:cubicBezTo>
                    <a:pt x="660400" y="46182"/>
                    <a:pt x="101600" y="191655"/>
                    <a:pt x="50800" y="286328"/>
                  </a:cubicBezTo>
                  <a:close/>
                </a:path>
              </a:pathLst>
            </a:custGeom>
            <a:noFill/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290292" y="1261092"/>
              <a:ext cx="110508" cy="11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035318" y="1144083"/>
              <a:ext cx="110508" cy="11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00703" y="1211987"/>
              <a:ext cx="82244" cy="222386"/>
            </a:xfrm>
            <a:custGeom>
              <a:avLst/>
              <a:gdLst>
                <a:gd name="connsiteX0" fmla="*/ 0 w 70338"/>
                <a:gd name="connsiteY0" fmla="*/ 0 h 186667"/>
                <a:gd name="connsiteX1" fmla="*/ 51401 w 70338"/>
                <a:gd name="connsiteY1" fmla="*/ 94686 h 186667"/>
                <a:gd name="connsiteX2" fmla="*/ 70338 w 70338"/>
                <a:gd name="connsiteY2" fmla="*/ 186667 h 186667"/>
                <a:gd name="connsiteX3" fmla="*/ 70338 w 70338"/>
                <a:gd name="connsiteY3" fmla="*/ 186667 h 186667"/>
                <a:gd name="connsiteX0" fmla="*/ 0 w 451338"/>
                <a:gd name="connsiteY0" fmla="*/ 0 h 201997"/>
                <a:gd name="connsiteX1" fmla="*/ 51401 w 451338"/>
                <a:gd name="connsiteY1" fmla="*/ 94686 h 201997"/>
                <a:gd name="connsiteX2" fmla="*/ 70338 w 451338"/>
                <a:gd name="connsiteY2" fmla="*/ 186667 h 201997"/>
                <a:gd name="connsiteX3" fmla="*/ 451338 w 451338"/>
                <a:gd name="connsiteY3" fmla="*/ 186667 h 201997"/>
                <a:gd name="connsiteX0" fmla="*/ 23822 w 475160"/>
                <a:gd name="connsiteY0" fmla="*/ 0 h 186667"/>
                <a:gd name="connsiteX1" fmla="*/ 75223 w 475160"/>
                <a:gd name="connsiteY1" fmla="*/ 94686 h 186667"/>
                <a:gd name="connsiteX2" fmla="*/ 475160 w 475160"/>
                <a:gd name="connsiteY2" fmla="*/ 186667 h 186667"/>
                <a:gd name="connsiteX0" fmla="*/ 12982 w 83320"/>
                <a:gd name="connsiteY0" fmla="*/ 0 h 186667"/>
                <a:gd name="connsiteX1" fmla="*/ 64383 w 83320"/>
                <a:gd name="connsiteY1" fmla="*/ 94686 h 186667"/>
                <a:gd name="connsiteX2" fmla="*/ 83320 w 83320"/>
                <a:gd name="connsiteY2" fmla="*/ 186667 h 186667"/>
                <a:gd name="connsiteX0" fmla="*/ 0 w 70338"/>
                <a:gd name="connsiteY0" fmla="*/ 0 h 186667"/>
                <a:gd name="connsiteX1" fmla="*/ 51401 w 70338"/>
                <a:gd name="connsiteY1" fmla="*/ 94686 h 186667"/>
                <a:gd name="connsiteX2" fmla="*/ 70338 w 70338"/>
                <a:gd name="connsiteY2" fmla="*/ 186667 h 186667"/>
                <a:gd name="connsiteX0" fmla="*/ 0 w 70338"/>
                <a:gd name="connsiteY0" fmla="*/ 0 h 186667"/>
                <a:gd name="connsiteX1" fmla="*/ 44257 w 70338"/>
                <a:gd name="connsiteY1" fmla="*/ 99449 h 186667"/>
                <a:gd name="connsiteX2" fmla="*/ 70338 w 70338"/>
                <a:gd name="connsiteY2" fmla="*/ 186667 h 186667"/>
                <a:gd name="connsiteX0" fmla="*/ 0 w 70338"/>
                <a:gd name="connsiteY0" fmla="*/ 0 h 186667"/>
                <a:gd name="connsiteX1" fmla="*/ 44257 w 70338"/>
                <a:gd name="connsiteY1" fmla="*/ 99449 h 186667"/>
                <a:gd name="connsiteX2" fmla="*/ 70338 w 70338"/>
                <a:gd name="connsiteY2" fmla="*/ 186667 h 186667"/>
                <a:gd name="connsiteX0" fmla="*/ 0 w 82244"/>
                <a:gd name="connsiteY0" fmla="*/ 0 h 222386"/>
                <a:gd name="connsiteX1" fmla="*/ 44257 w 82244"/>
                <a:gd name="connsiteY1" fmla="*/ 99449 h 222386"/>
                <a:gd name="connsiteX2" fmla="*/ 82244 w 82244"/>
                <a:gd name="connsiteY2" fmla="*/ 222386 h 22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44" h="222386">
                  <a:moveTo>
                    <a:pt x="0" y="0"/>
                  </a:moveTo>
                  <a:cubicBezTo>
                    <a:pt x="19839" y="31787"/>
                    <a:pt x="30550" y="62385"/>
                    <a:pt x="44257" y="99449"/>
                  </a:cubicBezTo>
                  <a:cubicBezTo>
                    <a:pt x="57964" y="136513"/>
                    <a:pt x="72743" y="181792"/>
                    <a:pt x="82244" y="222386"/>
                  </a:cubicBezTo>
                </a:path>
              </a:pathLst>
            </a:custGeom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997471" y="1126423"/>
              <a:ext cx="125412" cy="167785"/>
            </a:xfrm>
            <a:custGeom>
              <a:avLst/>
              <a:gdLst>
                <a:gd name="connsiteX0" fmla="*/ 0 w 70338"/>
                <a:gd name="connsiteY0" fmla="*/ 0 h 186667"/>
                <a:gd name="connsiteX1" fmla="*/ 51401 w 70338"/>
                <a:gd name="connsiteY1" fmla="*/ 94686 h 186667"/>
                <a:gd name="connsiteX2" fmla="*/ 70338 w 70338"/>
                <a:gd name="connsiteY2" fmla="*/ 186667 h 186667"/>
                <a:gd name="connsiteX3" fmla="*/ 70338 w 70338"/>
                <a:gd name="connsiteY3" fmla="*/ 186667 h 186667"/>
                <a:gd name="connsiteX0" fmla="*/ 0 w 451338"/>
                <a:gd name="connsiteY0" fmla="*/ 0 h 201997"/>
                <a:gd name="connsiteX1" fmla="*/ 51401 w 451338"/>
                <a:gd name="connsiteY1" fmla="*/ 94686 h 201997"/>
                <a:gd name="connsiteX2" fmla="*/ 70338 w 451338"/>
                <a:gd name="connsiteY2" fmla="*/ 186667 h 201997"/>
                <a:gd name="connsiteX3" fmla="*/ 451338 w 451338"/>
                <a:gd name="connsiteY3" fmla="*/ 186667 h 201997"/>
                <a:gd name="connsiteX0" fmla="*/ 23822 w 475160"/>
                <a:gd name="connsiteY0" fmla="*/ 0 h 186667"/>
                <a:gd name="connsiteX1" fmla="*/ 75223 w 475160"/>
                <a:gd name="connsiteY1" fmla="*/ 94686 h 186667"/>
                <a:gd name="connsiteX2" fmla="*/ 475160 w 475160"/>
                <a:gd name="connsiteY2" fmla="*/ 186667 h 186667"/>
                <a:gd name="connsiteX0" fmla="*/ 12982 w 83320"/>
                <a:gd name="connsiteY0" fmla="*/ 0 h 186667"/>
                <a:gd name="connsiteX1" fmla="*/ 64383 w 83320"/>
                <a:gd name="connsiteY1" fmla="*/ 94686 h 186667"/>
                <a:gd name="connsiteX2" fmla="*/ 83320 w 83320"/>
                <a:gd name="connsiteY2" fmla="*/ 186667 h 186667"/>
                <a:gd name="connsiteX0" fmla="*/ 0 w 70338"/>
                <a:gd name="connsiteY0" fmla="*/ 0 h 186667"/>
                <a:gd name="connsiteX1" fmla="*/ 51401 w 70338"/>
                <a:gd name="connsiteY1" fmla="*/ 94686 h 186667"/>
                <a:gd name="connsiteX2" fmla="*/ 70338 w 70338"/>
                <a:gd name="connsiteY2" fmla="*/ 186667 h 186667"/>
                <a:gd name="connsiteX0" fmla="*/ 0 w 70338"/>
                <a:gd name="connsiteY0" fmla="*/ 0 h 186667"/>
                <a:gd name="connsiteX1" fmla="*/ 44257 w 70338"/>
                <a:gd name="connsiteY1" fmla="*/ 99449 h 186667"/>
                <a:gd name="connsiteX2" fmla="*/ 70338 w 70338"/>
                <a:gd name="connsiteY2" fmla="*/ 186667 h 186667"/>
                <a:gd name="connsiteX0" fmla="*/ 0 w 70338"/>
                <a:gd name="connsiteY0" fmla="*/ 0 h 186667"/>
                <a:gd name="connsiteX1" fmla="*/ 44257 w 70338"/>
                <a:gd name="connsiteY1" fmla="*/ 99449 h 186667"/>
                <a:gd name="connsiteX2" fmla="*/ 70338 w 70338"/>
                <a:gd name="connsiteY2" fmla="*/ 186667 h 186667"/>
                <a:gd name="connsiteX0" fmla="*/ 0 w 82244"/>
                <a:gd name="connsiteY0" fmla="*/ 0 h 222386"/>
                <a:gd name="connsiteX1" fmla="*/ 44257 w 82244"/>
                <a:gd name="connsiteY1" fmla="*/ 99449 h 222386"/>
                <a:gd name="connsiteX2" fmla="*/ 82244 w 82244"/>
                <a:gd name="connsiteY2" fmla="*/ 222386 h 222386"/>
                <a:gd name="connsiteX0" fmla="*/ 0 w 125388"/>
                <a:gd name="connsiteY0" fmla="*/ 0 h 177310"/>
                <a:gd name="connsiteX1" fmla="*/ 44257 w 125388"/>
                <a:gd name="connsiteY1" fmla="*/ 99449 h 177310"/>
                <a:gd name="connsiteX2" fmla="*/ 125388 w 125388"/>
                <a:gd name="connsiteY2" fmla="*/ 177310 h 177310"/>
                <a:gd name="connsiteX0" fmla="*/ 0 w 125388"/>
                <a:gd name="connsiteY0" fmla="*/ 0 h 177310"/>
                <a:gd name="connsiteX1" fmla="*/ 104358 w 125388"/>
                <a:gd name="connsiteY1" fmla="*/ 93439 h 177310"/>
                <a:gd name="connsiteX2" fmla="*/ 125388 w 125388"/>
                <a:gd name="connsiteY2" fmla="*/ 177310 h 177310"/>
                <a:gd name="connsiteX0" fmla="*/ 0 w 125388"/>
                <a:gd name="connsiteY0" fmla="*/ 0 h 177310"/>
                <a:gd name="connsiteX1" fmla="*/ 104358 w 125388"/>
                <a:gd name="connsiteY1" fmla="*/ 93439 h 177310"/>
                <a:gd name="connsiteX2" fmla="*/ 125388 w 125388"/>
                <a:gd name="connsiteY2" fmla="*/ 177310 h 177310"/>
                <a:gd name="connsiteX0" fmla="*/ 0 w 123007"/>
                <a:gd name="connsiteY0" fmla="*/ 0 h 167785"/>
                <a:gd name="connsiteX1" fmla="*/ 101977 w 123007"/>
                <a:gd name="connsiteY1" fmla="*/ 83914 h 167785"/>
                <a:gd name="connsiteX2" fmla="*/ 123007 w 123007"/>
                <a:gd name="connsiteY2" fmla="*/ 167785 h 167785"/>
                <a:gd name="connsiteX0" fmla="*/ 0 w 123007"/>
                <a:gd name="connsiteY0" fmla="*/ 0 h 167785"/>
                <a:gd name="connsiteX1" fmla="*/ 101977 w 123007"/>
                <a:gd name="connsiteY1" fmla="*/ 83914 h 167785"/>
                <a:gd name="connsiteX2" fmla="*/ 123007 w 123007"/>
                <a:gd name="connsiteY2" fmla="*/ 167785 h 167785"/>
                <a:gd name="connsiteX0" fmla="*/ 0 w 123007"/>
                <a:gd name="connsiteY0" fmla="*/ 0 h 167785"/>
                <a:gd name="connsiteX1" fmla="*/ 101977 w 123007"/>
                <a:gd name="connsiteY1" fmla="*/ 83914 h 167785"/>
                <a:gd name="connsiteX2" fmla="*/ 123007 w 123007"/>
                <a:gd name="connsiteY2" fmla="*/ 167785 h 167785"/>
                <a:gd name="connsiteX0" fmla="*/ 0 w 125412"/>
                <a:gd name="connsiteY0" fmla="*/ 0 h 167785"/>
                <a:gd name="connsiteX1" fmla="*/ 101977 w 125412"/>
                <a:gd name="connsiteY1" fmla="*/ 83914 h 167785"/>
                <a:gd name="connsiteX2" fmla="*/ 123007 w 125412"/>
                <a:gd name="connsiteY2" fmla="*/ 167785 h 16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412" h="167785">
                  <a:moveTo>
                    <a:pt x="0" y="0"/>
                  </a:moveTo>
                  <a:cubicBezTo>
                    <a:pt x="69846" y="46075"/>
                    <a:pt x="81476" y="55950"/>
                    <a:pt x="101977" y="83914"/>
                  </a:cubicBezTo>
                  <a:cubicBezTo>
                    <a:pt x="122478" y="111878"/>
                    <a:pt x="125412" y="134335"/>
                    <a:pt x="123007" y="167785"/>
                  </a:cubicBezTo>
                </a:path>
              </a:pathLst>
            </a:custGeom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72000" y="838200"/>
              <a:ext cx="45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latin typeface="Times New Roman"/>
                  <a:cs typeface="Times New Roman"/>
                </a:rPr>
                <a:t>S</a:t>
              </a:r>
              <a:r>
                <a:rPr lang="en-US" sz="2000" baseline="-25000" dirty="0" smtClean="0">
                  <a:latin typeface="Times New Roman"/>
                  <a:cs typeface="Times New Roman"/>
                </a:rPr>
                <a:t>1</a:t>
              </a:r>
              <a:endParaRPr lang="en-US" sz="2000" baseline="-25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400800" y="1752600"/>
              <a:ext cx="45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latin typeface="Times New Roman"/>
                  <a:cs typeface="Times New Roman"/>
                </a:rPr>
                <a:t>S</a:t>
              </a:r>
              <a:r>
                <a:rPr lang="en-US" sz="2000" baseline="-25000" dirty="0" smtClean="0">
                  <a:latin typeface="Times New Roman"/>
                  <a:cs typeface="Times New Roman"/>
                </a:rPr>
                <a:t>2</a:t>
              </a:r>
              <a:endParaRPr lang="en-US" sz="2000" baseline="-25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01000" y="990600"/>
              <a:ext cx="45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latin typeface="Times New Roman"/>
                  <a:cs typeface="Times New Roman"/>
                </a:rPr>
                <a:t>S</a:t>
              </a:r>
              <a:r>
                <a:rPr lang="en-US" sz="2000" baseline="-25000" dirty="0" smtClean="0">
                  <a:latin typeface="Times New Roman"/>
                  <a:cs typeface="Times New Roman"/>
                </a:rPr>
                <a:t>3</a:t>
              </a:r>
              <a:endParaRPr lang="en-US" sz="2000" baseline="-25000" dirty="0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113" y="1945867"/>
            <a:ext cx="3900487" cy="34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381000" y="1600200"/>
            <a:ext cx="441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Theorem:</a:t>
            </a:r>
            <a:endParaRPr lang="en-US" sz="2400" b="1" dirty="0" smtClean="0"/>
          </a:p>
          <a:p>
            <a:r>
              <a:rPr lang="en-US" sz="2400" b="1" dirty="0" smtClean="0"/>
              <a:t> </a:t>
            </a:r>
          </a:p>
          <a:p>
            <a:r>
              <a:rPr lang="en-US" dirty="0" smtClean="0"/>
              <a:t>  is induced by direct sum of inclusion maps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6849" y="2286000"/>
            <a:ext cx="2427351" cy="30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Group 25"/>
          <p:cNvGrpSpPr/>
          <p:nvPr/>
        </p:nvGrpSpPr>
        <p:grpSpPr>
          <a:xfrm>
            <a:off x="1295400" y="3276600"/>
            <a:ext cx="1793543" cy="1447800"/>
            <a:chOff x="1752600" y="2819400"/>
            <a:chExt cx="1793543" cy="1447800"/>
          </a:xfrm>
        </p:grpSpPr>
        <p:pic>
          <p:nvPicPr>
            <p:cNvPr id="22" name="Picture 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52600" y="2819400"/>
              <a:ext cx="1793543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TextBox 23"/>
            <p:cNvSpPr txBox="1"/>
            <p:nvPr/>
          </p:nvSpPr>
          <p:spPr>
            <a:xfrm>
              <a:off x="3048000" y="3200400"/>
              <a:ext cx="3810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l-GR" sz="2000" i="1" dirty="0" smtClean="0">
                  <a:latin typeface="Times New Roman"/>
                  <a:cs typeface="Times New Roman"/>
                </a:rPr>
                <a:t>ψ</a:t>
              </a:r>
              <a:r>
                <a:rPr lang="en-US" sz="2000" i="1" baseline="-25000" dirty="0" smtClean="0">
                  <a:latin typeface="Times New Roman"/>
                  <a:cs typeface="Times New Roman"/>
                </a:rPr>
                <a:t>S</a:t>
              </a:r>
              <a:r>
                <a:rPr lang="en-US" sz="1600" baseline="-45000" dirty="0" smtClean="0">
                  <a:latin typeface="Times New Roman"/>
                  <a:cs typeface="Times New Roman"/>
                </a:rPr>
                <a:t>2</a:t>
              </a:r>
              <a:endParaRPr lang="en-US" sz="1600" baseline="-450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48000" y="2895600"/>
              <a:ext cx="3810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l-GR" sz="2000" i="1" dirty="0" smtClean="0">
                  <a:latin typeface="Times New Roman"/>
                  <a:cs typeface="Times New Roman"/>
                </a:rPr>
                <a:t>ψ</a:t>
              </a:r>
              <a:r>
                <a:rPr lang="en-US" sz="2000" i="1" baseline="-25000" dirty="0" smtClean="0">
                  <a:latin typeface="Times New Roman"/>
                  <a:cs typeface="Times New Roman"/>
                </a:rPr>
                <a:t>S</a:t>
              </a:r>
              <a:r>
                <a:rPr lang="en-US" sz="1600" baseline="-45000" dirty="0" smtClean="0">
                  <a:latin typeface="Times New Roman"/>
                  <a:cs typeface="Times New Roman"/>
                </a:rPr>
                <a:t>1</a:t>
              </a:r>
              <a:endParaRPr lang="en-US" sz="1600" baseline="-450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048000" y="3883223"/>
              <a:ext cx="3810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l-GR" sz="2000" i="1" dirty="0" smtClean="0">
                  <a:latin typeface="Times New Roman"/>
                  <a:cs typeface="Times New Roman"/>
                </a:rPr>
                <a:t>ψ</a:t>
              </a:r>
              <a:r>
                <a:rPr lang="en-US" sz="2000" i="1" baseline="-25000" dirty="0" err="1" smtClean="0">
                  <a:latin typeface="Times New Roman"/>
                  <a:cs typeface="Times New Roman"/>
                </a:rPr>
                <a:t>S</a:t>
              </a:r>
              <a:r>
                <a:rPr lang="en-US" sz="1600" i="1" baseline="-45000" dirty="0" err="1" smtClean="0">
                  <a:latin typeface="Times New Roman"/>
                  <a:cs typeface="Times New Roman"/>
                </a:rPr>
                <a:t>m</a:t>
              </a:r>
              <a:endParaRPr lang="en-US" sz="1600" i="1" baseline="-45000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7200" y="2667000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This implies that the </a:t>
            </a:r>
            <a:r>
              <a:rPr lang="en-US" sz="2000" i="1" dirty="0" smtClean="0"/>
              <a:t>H</a:t>
            </a:r>
            <a:r>
              <a:rPr lang="en-US" sz="2000" dirty="0" smtClean="0"/>
              <a:t>-signature (complete invariant for homology class) is simply,</a:t>
            </a:r>
            <a:endParaRPr 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381000" y="5181600"/>
            <a:ext cx="861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Achievement:</a:t>
            </a:r>
            <a:r>
              <a:rPr lang="en-US" dirty="0" smtClean="0"/>
              <a:t> Found a way to compute homology class of (N-1)-dimensional closed manifolds embedded in D-dimensional Euclidean ambient space with punctures.</a:t>
            </a:r>
          </a:p>
          <a:p>
            <a:pPr marL="223838" indent="-223838">
              <a:buFont typeface="Arial" pitchFamily="34" charset="0"/>
              <a:buChar char="•"/>
            </a:pPr>
            <a:r>
              <a:rPr lang="en-US" b="1" dirty="0" smtClean="0"/>
              <a:t>Unification</a:t>
            </a:r>
            <a:r>
              <a:rPr lang="en-US" dirty="0" smtClean="0"/>
              <a:t> of theorems/laws from Complex analysis, Electromagnetism and Electrostatics.</a:t>
            </a:r>
          </a:p>
          <a:p>
            <a:pPr marL="223838" indent="-223838">
              <a:buFont typeface="Arial" pitchFamily="34" charset="0"/>
              <a:buChar char="•"/>
            </a:pPr>
            <a:r>
              <a:rPr lang="en-US" b="1" dirty="0" smtClean="0"/>
              <a:t>Generalization</a:t>
            </a:r>
            <a:r>
              <a:rPr lang="en-US" dirty="0" smtClean="0"/>
              <a:t> to higher dimensional spaces.</a:t>
            </a:r>
            <a:endParaRPr 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3800" y="3430900"/>
            <a:ext cx="5268880" cy="159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Slide Number Placeholder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xyz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24200" y="1600200"/>
            <a:ext cx="5105400" cy="5105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511623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Recall the X-Y-Time example:</a:t>
            </a:r>
            <a:endParaRPr 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774743"/>
            <a:ext cx="1600200" cy="164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065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Exploration of </a:t>
            </a:r>
            <a:r>
              <a:rPr lang="en-US" sz="3200" dirty="0" err="1" smtClean="0"/>
              <a:t>homotopy</a:t>
            </a:r>
            <a:r>
              <a:rPr lang="en-US" sz="3200" dirty="0" smtClean="0"/>
              <a:t> classes in a </a:t>
            </a:r>
            <a:br>
              <a:rPr lang="en-US" sz="3200" dirty="0" smtClean="0"/>
            </a:br>
            <a:r>
              <a:rPr lang="en-US" sz="3200" b="1" dirty="0" smtClean="0"/>
              <a:t>4-dimensional configuration space </a:t>
            </a:r>
            <a:r>
              <a:rPr lang="en-US" sz="3200" dirty="0" smtClean="0"/>
              <a:t>–</a:t>
            </a:r>
            <a:br>
              <a:rPr lang="en-US" sz="3200" dirty="0" smtClean="0"/>
            </a:br>
            <a:r>
              <a:rPr lang="en-US" sz="3200" dirty="0" smtClean="0"/>
              <a:t>X-Y-Z-Time – Moving obstacles in 3D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838200" y="541020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Future direction:</a:t>
            </a:r>
          </a:p>
          <a:p>
            <a:r>
              <a:rPr lang="en-US" sz="2000" dirty="0" smtClean="0"/>
              <a:t>Similar ways of determining homology classes of trajectories in punctured non-Euclidean spaces (e.g. configuration space of a robotic arm), and use search-based approaches for that.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Collaborators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3459163"/>
          </a:xfrm>
        </p:spPr>
        <p:txBody>
          <a:bodyPr/>
          <a:lstStyle/>
          <a:p>
            <a:pPr marL="344488" indent="-344488"/>
            <a:r>
              <a:rPr lang="en-US" dirty="0" smtClean="0"/>
              <a:t>Dr. D. </a:t>
            </a:r>
            <a:r>
              <a:rPr lang="en-US" dirty="0" err="1" smtClean="0"/>
              <a:t>Lipsky</a:t>
            </a:r>
            <a:r>
              <a:rPr lang="en-US" dirty="0" smtClean="0"/>
              <a:t> and Dr. R. </a:t>
            </a:r>
            <a:r>
              <a:rPr lang="en-US" dirty="0" err="1" smtClean="0"/>
              <a:t>Ghrist</a:t>
            </a:r>
            <a:r>
              <a:rPr lang="en-US" dirty="0" smtClean="0"/>
              <a:t> for collaboration on work related to algebraic topology.</a:t>
            </a:r>
            <a:br>
              <a:rPr lang="en-US" dirty="0" smtClean="0"/>
            </a:br>
            <a:endParaRPr lang="en-US" dirty="0" smtClean="0"/>
          </a:p>
          <a:p>
            <a:pPr marL="344488" indent="-344488"/>
            <a:r>
              <a:rPr lang="en-US" dirty="0" smtClean="0"/>
              <a:t>Dr. N. Michael and Dr. L. </a:t>
            </a:r>
            <a:r>
              <a:rPr lang="en-US" dirty="0" err="1" smtClean="0"/>
              <a:t>Pimenta</a:t>
            </a:r>
            <a:r>
              <a:rPr lang="en-US" dirty="0" smtClean="0"/>
              <a:t> for collaboration on work related to </a:t>
            </a:r>
            <a:r>
              <a:rPr lang="en-US" dirty="0" err="1" smtClean="0"/>
              <a:t>voronoi</a:t>
            </a:r>
            <a:r>
              <a:rPr lang="en-US" dirty="0" smtClean="0"/>
              <a:t> decomposition and exploration.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Planning with Topological constraints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Homotopy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&amp; Homology class constraints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Incorporating Metric Information using search-based techniques – </a:t>
            </a:r>
            <a:r>
              <a:rPr lang="en-US" dirty="0" err="1" smtClean="0"/>
              <a:t>Voronoi</a:t>
            </a:r>
            <a:r>
              <a:rPr lang="en-US" dirty="0" smtClean="0"/>
              <a:t> Tessellation in Non-convex Environment with Non-uniform metric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Transformation for Efficient Optimal Planning in Environments with Non-Euclidean Metric</a:t>
            </a: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81000" y="3124200"/>
            <a:ext cx="7924800" cy="121920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Metric in Search-based 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Robot Planning Problems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 smtClean="0"/>
              <a:t>Optimal goal-directed path planning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(A*, </a:t>
            </a:r>
            <a:r>
              <a:rPr lang="en-US" sz="2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Dijkstra’s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other search algorithms) </a:t>
            </a:r>
            <a:b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	– well-understood, already discussed.</a:t>
            </a:r>
          </a:p>
          <a:p>
            <a:r>
              <a:rPr lang="en-US" dirty="0" smtClean="0"/>
              <a:t>Coverage problems</a:t>
            </a:r>
          </a:p>
          <a:p>
            <a:r>
              <a:rPr lang="en-US" dirty="0" smtClean="0"/>
              <a:t>Exploration problems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Related Work (coverage)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257800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en-US" sz="2800" dirty="0" smtClean="0"/>
              <a:t>	Coverage problem in robotics: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en-US" sz="2400" b="1" dirty="0" smtClean="0"/>
          </a:p>
          <a:p>
            <a:pPr marL="457200" indent="-457200">
              <a:buFont typeface="+mj-lt"/>
              <a:buAutoNum type="arabicPeriod"/>
              <a:tabLst>
                <a:tab pos="747713" algn="l"/>
              </a:tabLst>
            </a:pPr>
            <a:r>
              <a:rPr lang="en-US" sz="2400" dirty="0" smtClean="0"/>
              <a:t>Lloyd’s Algorithm and its Continuous Time Version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S. P. Lloyd, “Least squares quantization in PCM,” IEEE Trans. Inf. Theory, vol. 28, pp. 129–137, 1982.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J. Cortes, S. Martinez, T.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Karatas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and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Bullo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“Coverage control for mobile sensing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networks,” IEEE Trans. Robot.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Autom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., 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vol. 20, no. 2, pp. 243–255, Apr. 2004.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Lloyd’s Algorithm in non-convex environments</a:t>
            </a:r>
            <a:br>
              <a:rPr lang="en-US" sz="2400" dirty="0" smtClean="0"/>
            </a:br>
            <a:r>
              <a:rPr lang="en-US" sz="1800" dirty="0" smtClean="0"/>
              <a:t>(With polygonal obstacles:</a:t>
            </a:r>
            <a:br>
              <a:rPr lang="en-US" sz="1800" dirty="0" smtClean="0"/>
            </a:br>
            <a:r>
              <a:rPr lang="en-US" sz="1800" dirty="0" smtClean="0"/>
              <a:t>	Gradient descent approach for moving towards generalized </a:t>
            </a:r>
            <a:r>
              <a:rPr lang="en-US" sz="1800" dirty="0" err="1" smtClean="0"/>
              <a:t>centroid</a:t>
            </a:r>
            <a:r>
              <a:rPr lang="en-US" sz="1800" dirty="0" smtClean="0"/>
              <a:t>)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L. C. A.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Pimenta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V. Kumar, R. C.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Mesquita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and G. A. S. Pereira, “Sensing and coverage for a network of heterogeneous robots,” in Proc. of the IEEE Conf. on Decision and 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Control,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Cancun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Mexico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Dec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2008, pp. 3947–3952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200400"/>
            <a:ext cx="3505200" cy="117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71600" y="6245423"/>
            <a:ext cx="807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(Geometric, difficult to compute in non-polygonal environment, not suited for exploration.)</a:t>
            </a:r>
            <a:endParaRPr lang="en-US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1371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 A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100" b="1" dirty="0" smtClean="0">
                <a:solidFill>
                  <a:schemeClr val="bg2">
                    <a:lumMod val="50000"/>
                  </a:schemeClr>
                </a:solidFill>
              </a:rPr>
              <a:t>Coverage in Non-convex Environments with non-Euclidean Metric</a:t>
            </a:r>
            <a:endParaRPr lang="en-US" sz="31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763000" cy="3886200"/>
          </a:xfrm>
        </p:spPr>
        <p:txBody>
          <a:bodyPr>
            <a:normAutofit/>
          </a:bodyPr>
          <a:lstStyle/>
          <a:p>
            <a:pPr algn="ctr"/>
            <a:r>
              <a:rPr lang="en-US" sz="3200" dirty="0" err="1" smtClean="0"/>
              <a:t>Voronoi</a:t>
            </a:r>
            <a:r>
              <a:rPr lang="en-US" sz="3200" dirty="0" smtClean="0"/>
              <a:t> Tessellation, and</a:t>
            </a:r>
          </a:p>
          <a:p>
            <a:pPr algn="ctr"/>
            <a:r>
              <a:rPr lang="en-US" sz="3200" dirty="0" smtClean="0"/>
              <a:t> Lloyd’s algorithm,</a:t>
            </a:r>
          </a:p>
          <a:p>
            <a:pPr algn="ctr">
              <a:buNone/>
            </a:pPr>
            <a:r>
              <a:rPr lang="en-US" dirty="0" smtClean="0"/>
              <a:t>in</a:t>
            </a:r>
            <a:endParaRPr lang="en-US" sz="3200" dirty="0" smtClean="0"/>
          </a:p>
          <a:p>
            <a:pPr marL="0" indent="0" algn="ctr">
              <a:buNone/>
            </a:pPr>
            <a:r>
              <a:rPr lang="en-US" sz="3200" b="1" i="1" dirty="0" smtClean="0"/>
              <a:t>non-convex environments </a:t>
            </a:r>
            <a:r>
              <a:rPr lang="en-US" sz="3200" dirty="0" smtClean="0"/>
              <a:t>with</a:t>
            </a:r>
            <a:br>
              <a:rPr lang="en-US" sz="3200" dirty="0" smtClean="0"/>
            </a:br>
            <a:r>
              <a:rPr lang="en-US" sz="3200" dirty="0" smtClean="0"/>
              <a:t>possibly </a:t>
            </a:r>
            <a:r>
              <a:rPr lang="en-US" sz="3200" b="1" i="1" dirty="0" smtClean="0"/>
              <a:t>non-Euclidean metric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4"/>
          <p:cNvGrpSpPr/>
          <p:nvPr/>
        </p:nvGrpSpPr>
        <p:grpSpPr>
          <a:xfrm>
            <a:off x="5591175" y="3629025"/>
            <a:ext cx="2867025" cy="2847975"/>
            <a:chOff x="5591175" y="3629025"/>
            <a:chExt cx="2867025" cy="284797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91175" y="3629025"/>
              <a:ext cx="2867025" cy="284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Oval 24"/>
            <p:cNvSpPr/>
            <p:nvPr/>
          </p:nvSpPr>
          <p:spPr bwMode="auto">
            <a:xfrm>
              <a:off x="7772400" y="502920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6831330" y="609600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6130290" y="502158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12192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Assignment for Exploration and Coverage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n-US" b="1" i="1" dirty="0" smtClean="0">
                <a:solidFill>
                  <a:schemeClr val="bg2">
                    <a:lumMod val="50000"/>
                  </a:schemeClr>
                </a:solidFill>
              </a:rPr>
              <a:t>known environment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685800" y="2286000"/>
            <a:ext cx="2514600" cy="1752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1295400" y="2286000"/>
            <a:ext cx="914400" cy="838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 rot="5400000" flipH="1" flipV="1">
            <a:off x="1295400" y="3124200"/>
            <a:ext cx="91440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2209800" y="3124200"/>
            <a:ext cx="987795" cy="60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Oval 12"/>
          <p:cNvSpPr/>
          <p:nvPr/>
        </p:nvSpPr>
        <p:spPr bwMode="auto">
          <a:xfrm>
            <a:off x="2209800" y="2895600"/>
            <a:ext cx="76200" cy="76200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2209800" y="3276600"/>
            <a:ext cx="76200" cy="76200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1979578" y="3080426"/>
            <a:ext cx="76200" cy="76200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438400"/>
            <a:ext cx="5062537" cy="46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381000" y="37338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latin typeface="Times New Roman"/>
                <a:cs typeface="Times New Roman"/>
              </a:rPr>
              <a:t>Ω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152400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Voronoi</a:t>
            </a:r>
            <a:r>
              <a:rPr lang="en-US" sz="3600" dirty="0" smtClean="0"/>
              <a:t> </a:t>
            </a:r>
            <a:r>
              <a:rPr lang="en-US" sz="3600" dirty="0" err="1" smtClean="0"/>
              <a:t>Tesellation</a:t>
            </a:r>
            <a:r>
              <a:rPr lang="en-US" sz="3600" dirty="0" smtClean="0"/>
              <a:t>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48025" y="4800600"/>
            <a:ext cx="36861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 non-convex environments:</a:t>
            </a:r>
            <a:endParaRPr 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3276600" y="5723692"/>
            <a:ext cx="281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smtClean="0"/>
              <a:t> is the</a:t>
            </a:r>
          </a:p>
          <a:p>
            <a:r>
              <a:rPr lang="en-US" i="1" dirty="0" smtClean="0"/>
              <a:t>Geodesic</a:t>
            </a:r>
            <a:r>
              <a:rPr lang="en-US" dirty="0" smtClean="0"/>
              <a:t> Distance</a:t>
            </a:r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 bwMode="auto">
          <a:xfrm rot="16200000" flipH="1">
            <a:off x="7684860" y="5145314"/>
            <a:ext cx="290286" cy="580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 rot="5400000">
            <a:off x="7650390" y="5524500"/>
            <a:ext cx="417285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/>
          <p:cNvCxnSpPr/>
          <p:nvPr/>
        </p:nvCxnSpPr>
        <p:spPr bwMode="auto">
          <a:xfrm rot="10800000" flipV="1">
            <a:off x="7673975" y="5725886"/>
            <a:ext cx="188688" cy="1269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 rot="10800000" flipV="1">
            <a:off x="6857550" y="5849257"/>
            <a:ext cx="823683" cy="2794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oval" w="sm" len="sm"/>
            <a:tailEnd type="none" w="med" len="med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2209800" y="2602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09800" y="32120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6400" y="29072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6770716" y="2819400"/>
            <a:ext cx="698269" cy="349135"/>
          </a:xfrm>
          <a:custGeom>
            <a:avLst/>
            <a:gdLst>
              <a:gd name="connsiteX0" fmla="*/ 0 w 698269"/>
              <a:gd name="connsiteY0" fmla="*/ 0 h 349135"/>
              <a:gd name="connsiteX1" fmla="*/ 182880 w 698269"/>
              <a:gd name="connsiteY1" fmla="*/ 216131 h 349135"/>
              <a:gd name="connsiteX2" fmla="*/ 698269 w 698269"/>
              <a:gd name="connsiteY2" fmla="*/ 349135 h 349135"/>
              <a:gd name="connsiteX3" fmla="*/ 698269 w 698269"/>
              <a:gd name="connsiteY3" fmla="*/ 349135 h 349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269" h="349135">
                <a:moveTo>
                  <a:pt x="0" y="0"/>
                </a:moveTo>
                <a:cubicBezTo>
                  <a:pt x="33251" y="78971"/>
                  <a:pt x="66502" y="157942"/>
                  <a:pt x="182880" y="216131"/>
                </a:cubicBezTo>
                <a:cubicBezTo>
                  <a:pt x="299258" y="274320"/>
                  <a:pt x="698269" y="349135"/>
                  <a:pt x="698269" y="349135"/>
                </a:cubicBezTo>
                <a:lnTo>
                  <a:pt x="698269" y="349135"/>
                </a:lnTo>
              </a:path>
            </a:pathLst>
          </a:custGeom>
          <a:ln>
            <a:solidFill>
              <a:srgbClr val="C00000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410200" y="2837411"/>
            <a:ext cx="2069869" cy="349135"/>
          </a:xfrm>
          <a:custGeom>
            <a:avLst/>
            <a:gdLst>
              <a:gd name="connsiteX0" fmla="*/ 0 w 698269"/>
              <a:gd name="connsiteY0" fmla="*/ 0 h 349135"/>
              <a:gd name="connsiteX1" fmla="*/ 182880 w 698269"/>
              <a:gd name="connsiteY1" fmla="*/ 216131 h 349135"/>
              <a:gd name="connsiteX2" fmla="*/ 698269 w 698269"/>
              <a:gd name="connsiteY2" fmla="*/ 349135 h 349135"/>
              <a:gd name="connsiteX3" fmla="*/ 698269 w 698269"/>
              <a:gd name="connsiteY3" fmla="*/ 349135 h 349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269" h="349135">
                <a:moveTo>
                  <a:pt x="0" y="0"/>
                </a:moveTo>
                <a:cubicBezTo>
                  <a:pt x="33251" y="78971"/>
                  <a:pt x="66502" y="157942"/>
                  <a:pt x="182880" y="216131"/>
                </a:cubicBezTo>
                <a:cubicBezTo>
                  <a:pt x="299258" y="274320"/>
                  <a:pt x="698269" y="349135"/>
                  <a:pt x="698269" y="349135"/>
                </a:cubicBezTo>
                <a:lnTo>
                  <a:pt x="698269" y="349135"/>
                </a:lnTo>
              </a:path>
            </a:pathLst>
          </a:custGeom>
          <a:ln>
            <a:solidFill>
              <a:srgbClr val="C00000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7467600" y="2989811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metric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3400" y="4075093"/>
            <a:ext cx="304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US" sz="1400" b="1" i="1" dirty="0" smtClean="0"/>
              <a:t>In convex environments and Euclidean metric: </a:t>
            </a:r>
            <a:r>
              <a:rPr lang="en-US" sz="1400" dirty="0" smtClean="0"/>
              <a:t>Tessellation boundaries are perpendicular bisectors of lines joining the robots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7848600" y="4800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58000" y="6031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67400" y="49646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38800" y="6400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Due to non-convexity</a:t>
            </a:r>
            <a:endParaRPr lang="en-US" b="1" dirty="0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4114800"/>
            <a:ext cx="317821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5638800" y="4953000"/>
            <a:ext cx="533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5638800" y="5246132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05800" y="4953000"/>
            <a:ext cx="533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8305800" y="5246132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5715000" y="5410200"/>
            <a:ext cx="642257" cy="26422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715000" y="5588913"/>
            <a:ext cx="106680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high metric region</a:t>
            </a:r>
            <a:endParaRPr lang="en-US" sz="1100" b="1" dirty="0"/>
          </a:p>
        </p:txBody>
      </p:sp>
      <p:sp>
        <p:nvSpPr>
          <p:cNvPr id="52" name="Rectangle 51"/>
          <p:cNvSpPr/>
          <p:nvPr/>
        </p:nvSpPr>
        <p:spPr bwMode="auto">
          <a:xfrm>
            <a:off x="5867400" y="4572000"/>
            <a:ext cx="99060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15000" y="4495800"/>
            <a:ext cx="1295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perpendicular bisector of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cxnSp>
        <p:nvCxnSpPr>
          <p:cNvPr id="54" name="Straight Connector 53"/>
          <p:cNvCxnSpPr/>
          <p:nvPr/>
        </p:nvCxnSpPr>
        <p:spPr bwMode="auto">
          <a:xfrm>
            <a:off x="6585285" y="4751136"/>
            <a:ext cx="22860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Rectangle 59"/>
          <p:cNvSpPr/>
          <p:nvPr/>
        </p:nvSpPr>
        <p:spPr bwMode="auto">
          <a:xfrm>
            <a:off x="7391400" y="5755574"/>
            <a:ext cx="947057" cy="26422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15200" y="5692170"/>
            <a:ext cx="1524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Boundary of </a:t>
            </a:r>
            <a:r>
              <a:rPr lang="en-US" sz="1050" b="1" dirty="0" err="1" smtClean="0"/>
              <a:t>Voronoi</a:t>
            </a:r>
            <a:r>
              <a:rPr lang="en-US" sz="1050" b="1" dirty="0" smtClean="0"/>
              <a:t> tessellation between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+mn-lt"/>
                <a:cs typeface="Times New Roman" pitchFamily="18" charset="0"/>
              </a:rPr>
              <a:t> </a:t>
            </a:r>
            <a:r>
              <a:rPr lang="en-US" sz="1050" b="1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sz="1200" b="1" dirty="0" smtClean="0">
                <a:latin typeface="+mn-lt"/>
                <a:cs typeface="Times New Roman" pitchFamily="18" charset="0"/>
              </a:rPr>
              <a:t>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791200" y="63246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Due to non-Euclidean metric</a:t>
            </a:r>
            <a:endParaRPr lang="en-US" b="1" dirty="0"/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2" grpId="0"/>
      <p:bldP spid="42" grpId="1"/>
      <p:bldP spid="43" grpId="0"/>
      <p:bldP spid="43" grpId="1"/>
      <p:bldP spid="44" grpId="0"/>
      <p:bldP spid="44" grpId="1"/>
      <p:bldP spid="36" grpId="0"/>
      <p:bldP spid="36" grpId="1"/>
      <p:bldP spid="46" grpId="0" animBg="1"/>
      <p:bldP spid="45" grpId="0" animBg="1"/>
      <p:bldP spid="47" grpId="0" animBg="1"/>
      <p:bldP spid="48" grpId="0" animBg="1"/>
      <p:bldP spid="50" grpId="0" animBg="1"/>
      <p:bldP spid="49" grpId="0" animBg="1"/>
      <p:bldP spid="52" grpId="0" animBg="1"/>
      <p:bldP spid="51" grpId="0"/>
      <p:bldP spid="60" grpId="0" animBg="1"/>
      <p:bldP spid="58" grpId="0"/>
      <p:bldP spid="62" grpId="0"/>
      <p:bldP spid="6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Search-based algorithm for Computing Geodesic </a:t>
            </a:r>
            <a:r>
              <a:rPr lang="en-US" sz="4000" b="1" dirty="0" err="1" smtClean="0">
                <a:solidFill>
                  <a:schemeClr val="accent2">
                    <a:lumMod val="50000"/>
                  </a:schemeClr>
                </a:solidFill>
              </a:rPr>
              <a:t>Voronoi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accent2">
                    <a:lumMod val="50000"/>
                  </a:schemeClr>
                </a:solidFill>
              </a:rPr>
              <a:t>Tesellation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2677094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276600" y="1600200"/>
            <a:ext cx="5867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Discretize</a:t>
            </a:r>
            <a:r>
              <a:rPr lang="en-US" sz="2800" dirty="0" smtClean="0"/>
              <a:t> the environment,</a:t>
            </a:r>
            <a:br>
              <a:rPr lang="en-US" sz="2800" dirty="0" smtClean="0"/>
            </a:br>
            <a:r>
              <a:rPr lang="en-US" sz="2800" dirty="0" smtClean="0"/>
              <a:t>                      and form a graph, </a:t>
            </a:r>
            <a:r>
              <a:rPr lang="en-US" sz="2800" i="1" dirty="0" smtClean="0">
                <a:latin typeface="Brush Script MT" pitchFamily="66" charset="0"/>
              </a:rPr>
              <a:t>G</a:t>
            </a:r>
            <a:endParaRPr lang="en-US" sz="2800" i="1" dirty="0">
              <a:latin typeface="Brush Script MT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2514600"/>
            <a:ext cx="4495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each agent,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, expand nodes of </a:t>
            </a:r>
            <a:r>
              <a:rPr lang="en-US" i="1" dirty="0" smtClean="0">
                <a:latin typeface="Brush Script MT" pitchFamily="66" charset="0"/>
              </a:rPr>
              <a:t>G</a:t>
            </a:r>
            <a:r>
              <a:rPr lang="en-US" dirty="0" smtClean="0"/>
              <a:t>,</a:t>
            </a:r>
          </a:p>
          <a:p>
            <a:r>
              <a:rPr lang="en-US" dirty="0" smtClean="0"/>
              <a:t>      starting from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dirty="0" smtClean="0"/>
          </a:p>
          <a:p>
            <a:r>
              <a:rPr lang="en-US" dirty="0" smtClean="0"/>
              <a:t>          using </a:t>
            </a:r>
            <a:r>
              <a:rPr lang="en-US" dirty="0" err="1" smtClean="0"/>
              <a:t>Dijkstra’s</a:t>
            </a:r>
            <a:r>
              <a:rPr lang="en-US" dirty="0" smtClean="0"/>
              <a:t> Algorithm</a:t>
            </a:r>
          </a:p>
          <a:p>
            <a:endParaRPr lang="en-US" dirty="0" smtClean="0"/>
          </a:p>
          <a:p>
            <a:r>
              <a:rPr lang="en-US" b="1" dirty="0" smtClean="0"/>
              <a:t>Result: </a:t>
            </a:r>
            <a:r>
              <a:rPr lang="en-US" dirty="0" smtClean="0"/>
              <a:t>We obtain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i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–</a:t>
            </a:r>
            <a:endParaRPr lang="en-US" dirty="0" smtClean="0"/>
          </a:p>
          <a:p>
            <a:r>
              <a:rPr lang="en-US" dirty="0" smtClean="0"/>
              <a:t>      the Geodesic distance of each</a:t>
            </a:r>
          </a:p>
          <a:p>
            <a:r>
              <a:rPr lang="en-US" dirty="0" smtClean="0"/>
              <a:t>      node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/>
              <a:t> in </a:t>
            </a:r>
            <a:r>
              <a:rPr lang="en-US" i="1" dirty="0" smtClean="0">
                <a:latin typeface="Brush Script MT" pitchFamily="66" charset="0"/>
              </a:rPr>
              <a:t>G</a:t>
            </a:r>
            <a:r>
              <a:rPr lang="en-US" dirty="0" smtClean="0"/>
              <a:t> from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5105400"/>
            <a:ext cx="497927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533400" y="4648200"/>
            <a:ext cx="472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Geodesic </a:t>
            </a:r>
            <a:r>
              <a:rPr lang="en-US" sz="2400" dirty="0" err="1" smtClean="0"/>
              <a:t>Voronoi</a:t>
            </a:r>
            <a:r>
              <a:rPr lang="en-US" sz="2400" dirty="0" smtClean="0"/>
              <a:t> </a:t>
            </a:r>
            <a:r>
              <a:rPr lang="en-US" sz="2400" dirty="0" err="1" smtClean="0"/>
              <a:t>Tesellation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08402" y="4433888"/>
            <a:ext cx="2078398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533400" y="5791200"/>
            <a:ext cx="5867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Easy to incorporate non-Euclidean metric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 – </a:t>
            </a:r>
          </a:p>
          <a:p>
            <a:r>
              <a:rPr lang="en-US" dirty="0" smtClean="0"/>
              <a:t>	weigh the edges of the graph with the metric.</a:t>
            </a:r>
            <a:endParaRPr lang="en-US" dirty="0"/>
          </a:p>
        </p:txBody>
      </p:sp>
      <p:pic>
        <p:nvPicPr>
          <p:cNvPr id="2050" name="Picture 2" descr="X:\My Project works\YAGSBPL\test_yagsbpl\outfiles\Tessellation3b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2505075"/>
            <a:ext cx="1914525" cy="191452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1" y="5257800"/>
            <a:ext cx="1828799" cy="35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6702" y="4112821"/>
            <a:ext cx="381249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1371600"/>
            <a:ext cx="5071428" cy="164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28600" y="4191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i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" descr="A description..."/>
          <p:cNvPicPr/>
          <p:nvPr/>
        </p:nvPicPr>
        <p:blipFill>
          <a:blip r:embed="rId5"/>
          <a:srcRect r="52410"/>
          <a:stretch>
            <a:fillRect/>
          </a:stretch>
        </p:blipFill>
        <p:spPr bwMode="auto">
          <a:xfrm>
            <a:off x="766762" y="2545272"/>
            <a:ext cx="2427335" cy="65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ular Callout 10"/>
          <p:cNvSpPr/>
          <p:nvPr/>
        </p:nvSpPr>
        <p:spPr bwMode="auto">
          <a:xfrm>
            <a:off x="152400" y="3200400"/>
            <a:ext cx="1371600" cy="685800"/>
          </a:xfrm>
          <a:prstGeom prst="wedgeRoundRectCallout">
            <a:avLst>
              <a:gd name="adj1" fmla="val -3991"/>
              <a:gd name="adj2" fmla="val -73500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Mathematical basis for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Lloyd’s Algorithm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4478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Lloyd’s Algorithm for</a:t>
            </a:r>
            <a:br>
              <a:rPr lang="en-US" sz="2400" b="1" dirty="0" smtClean="0"/>
            </a:br>
            <a:r>
              <a:rPr lang="en-US" sz="2400" b="1" dirty="0" smtClean="0"/>
              <a:t>Optimal Coverage: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286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Minimize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086600" y="3048000"/>
            <a:ext cx="190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/>
              <a:t>(Cortes, et al., MED ’02)</a:t>
            </a:r>
            <a:endParaRPr lang="en-US" sz="1200" b="1" i="1" dirty="0"/>
          </a:p>
        </p:txBody>
      </p:sp>
      <p:pic>
        <p:nvPicPr>
          <p:cNvPr id="9" name="Picture" descr="A description..."/>
          <p:cNvPicPr/>
          <p:nvPr/>
        </p:nvPicPr>
        <p:blipFill>
          <a:blip r:embed="rId5"/>
          <a:srcRect l="47297"/>
          <a:stretch>
            <a:fillRect/>
          </a:stretch>
        </p:blipFill>
        <p:spPr bwMode="auto">
          <a:xfrm>
            <a:off x="1655286" y="3231072"/>
            <a:ext cx="2688114" cy="65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52400" y="3200400"/>
            <a:ext cx="144780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Measure of how bad the coverage is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228600" y="3927348"/>
            <a:ext cx="4876800" cy="797053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3364468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[where, 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]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3764666" y="3232230"/>
            <a:ext cx="731134" cy="196770"/>
          </a:xfrm>
          <a:custGeom>
            <a:avLst/>
            <a:gdLst>
              <a:gd name="connsiteX0" fmla="*/ 25078 w 731134"/>
              <a:gd name="connsiteY0" fmla="*/ 196770 h 196770"/>
              <a:gd name="connsiteX1" fmla="*/ 117676 w 731134"/>
              <a:gd name="connsiteY1" fmla="*/ 46299 h 196770"/>
              <a:gd name="connsiteX2" fmla="*/ 731134 w 731134"/>
              <a:gd name="connsiteY2" fmla="*/ 0 h 19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134" h="196770">
                <a:moveTo>
                  <a:pt x="25078" y="196770"/>
                </a:moveTo>
                <a:cubicBezTo>
                  <a:pt x="12539" y="137932"/>
                  <a:pt x="0" y="79094"/>
                  <a:pt x="117676" y="46299"/>
                </a:cubicBezTo>
                <a:cubicBezTo>
                  <a:pt x="235352" y="13504"/>
                  <a:pt x="483243" y="6752"/>
                  <a:pt x="731134" y="0"/>
                </a:cubicBezTo>
              </a:path>
            </a:pathLst>
          </a:custGeom>
          <a:noFill/>
          <a:ln w="95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stealth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62530" y="3045854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weight/density function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5181600" y="4267200"/>
            <a:ext cx="381000" cy="2286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4158431"/>
            <a:ext cx="1981200" cy="87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5562600" y="38862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 convex tessellation with Euclidean metric,</a:t>
            </a:r>
            <a:endParaRPr lang="en-US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5486400" y="44312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centroid</a:t>
            </a:r>
            <a:r>
              <a:rPr lang="en-US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→</a:t>
            </a:r>
            <a:endParaRPr lang="en-US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81200" y="4202668"/>
            <a:ext cx="6858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argmin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5181600" y="5105400"/>
            <a:ext cx="381000" cy="2286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62600" y="5029200"/>
            <a:ext cx="365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Control law (follow gradient of </a:t>
            </a:r>
            <a:r>
              <a:rPr lang="en-US" sz="1600" dirty="0" smtClean="0">
                <a:latin typeface="Lucida Calligraphy" pitchFamily="66" charset="0"/>
              </a:rPr>
              <a:t>H </a:t>
            </a:r>
            <a:r>
              <a:rPr lang="en-US" sz="1600" dirty="0" smtClean="0"/>
              <a:t>):</a:t>
            </a:r>
            <a:endParaRPr lang="en-US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381000" y="5509736"/>
            <a:ext cx="3352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 non-convex tessellation, non-Euclidean metric (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en-US" b="1" dirty="0" smtClean="0"/>
              <a:t>).</a:t>
            </a:r>
            <a:endParaRPr lang="en-US" b="1" dirty="0"/>
          </a:p>
        </p:txBody>
      </p:sp>
      <p:sp>
        <p:nvSpPr>
          <p:cNvPr id="32" name="Freeform 31"/>
          <p:cNvSpPr/>
          <p:nvPr/>
        </p:nvSpPr>
        <p:spPr bwMode="auto">
          <a:xfrm>
            <a:off x="2883536" y="3234376"/>
            <a:ext cx="316864" cy="194624"/>
          </a:xfrm>
          <a:custGeom>
            <a:avLst/>
            <a:gdLst>
              <a:gd name="connsiteX0" fmla="*/ 25078 w 731134"/>
              <a:gd name="connsiteY0" fmla="*/ 196770 h 196770"/>
              <a:gd name="connsiteX1" fmla="*/ 117676 w 731134"/>
              <a:gd name="connsiteY1" fmla="*/ 46299 h 196770"/>
              <a:gd name="connsiteX2" fmla="*/ 731134 w 731134"/>
              <a:gd name="connsiteY2" fmla="*/ 0 h 19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134" h="196770">
                <a:moveTo>
                  <a:pt x="25078" y="196770"/>
                </a:moveTo>
                <a:cubicBezTo>
                  <a:pt x="12539" y="137932"/>
                  <a:pt x="0" y="79094"/>
                  <a:pt x="117676" y="46299"/>
                </a:cubicBezTo>
                <a:cubicBezTo>
                  <a:pt x="235352" y="13504"/>
                  <a:pt x="483243" y="6752"/>
                  <a:pt x="731134" y="0"/>
                </a:cubicBezTo>
              </a:path>
            </a:pathLst>
          </a:custGeom>
          <a:noFill/>
          <a:ln w="95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stealth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52121" y="3050327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metric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 bwMode="auto">
          <a:xfrm rot="5400000" flipH="1" flipV="1">
            <a:off x="1905794" y="5181600"/>
            <a:ext cx="762000" cy="15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2362200" y="4840069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need to solve</a:t>
            </a:r>
            <a:br>
              <a:rPr lang="en-US" sz="1600" dirty="0" smtClean="0"/>
            </a:br>
            <a:r>
              <a:rPr lang="en-US" sz="1600" dirty="0" smtClean="0"/>
              <a:t>this directly</a:t>
            </a:r>
            <a:endParaRPr lang="en-US" sz="1600" dirty="0"/>
          </a:p>
        </p:txBody>
      </p:sp>
      <p:cxnSp>
        <p:nvCxnSpPr>
          <p:cNvPr id="39" name="Straight Connector 38"/>
          <p:cNvCxnSpPr/>
          <p:nvPr/>
        </p:nvCxnSpPr>
        <p:spPr bwMode="auto">
          <a:xfrm>
            <a:off x="5715000" y="3810000"/>
            <a:ext cx="2667000" cy="198120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flipV="1">
            <a:off x="5791200" y="3811588"/>
            <a:ext cx="2438400" cy="1903412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Bent Arrow 43"/>
          <p:cNvSpPr/>
          <p:nvPr/>
        </p:nvSpPr>
        <p:spPr bwMode="auto">
          <a:xfrm rot="5400000">
            <a:off x="3581400" y="5486400"/>
            <a:ext cx="990600" cy="381000"/>
          </a:xfrm>
          <a:prstGeom prst="bentArrow">
            <a:avLst/>
          </a:prstGeom>
          <a:solidFill>
            <a:srgbClr val="FFFF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81400" y="60960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 is called “generalized </a:t>
            </a:r>
            <a:r>
              <a:rPr lang="en-US" dirty="0" err="1" smtClean="0"/>
              <a:t>centroid</a:t>
            </a:r>
            <a:r>
              <a:rPr lang="en-US" dirty="0" smtClean="0"/>
              <a:t>” -  extremely difficult to solve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28600" y="38862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2">
                    <a:lumMod val="50000"/>
                  </a:schemeClr>
                </a:solidFill>
              </a:rPr>
              <a:t>General solution </a:t>
            </a:r>
            <a:r>
              <a:rPr lang="en-US" sz="1400" b="1" i="1" dirty="0" smtClean="0">
                <a:solidFill>
                  <a:schemeClr val="bg2">
                    <a:lumMod val="75000"/>
                  </a:schemeClr>
                </a:solidFill>
              </a:rPr>
              <a:t>(in any metric, any type of space):</a:t>
            </a:r>
            <a:endParaRPr lang="en-US" sz="1400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38" name="Straight Arrow Connector 37"/>
          <p:cNvCxnSpPr/>
          <p:nvPr/>
        </p:nvCxnSpPr>
        <p:spPr bwMode="auto">
          <a:xfrm rot="5400000" flipH="1" flipV="1">
            <a:off x="532606" y="5180806"/>
            <a:ext cx="762000" cy="15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914400" y="4840069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generalized</a:t>
            </a:r>
            <a:br>
              <a:rPr lang="en-US" sz="1600" dirty="0" smtClean="0"/>
            </a:br>
            <a:r>
              <a:rPr lang="en-US" sz="1600" dirty="0" smtClean="0"/>
              <a:t>tessellation</a:t>
            </a:r>
            <a:endParaRPr lang="en-US" sz="1600" dirty="0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24" grpId="0"/>
      <p:bldP spid="28" grpId="0" animBg="1"/>
      <p:bldP spid="29" grpId="0"/>
      <p:bldP spid="31" grpId="0"/>
      <p:bldP spid="36" grpId="0"/>
      <p:bldP spid="44" grpId="0" animBg="1"/>
      <p:bldP spid="45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9551" y="3120788"/>
            <a:ext cx="3524249" cy="8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Freeform 17"/>
          <p:cNvSpPr/>
          <p:nvPr/>
        </p:nvSpPr>
        <p:spPr bwMode="auto">
          <a:xfrm>
            <a:off x="620294" y="3200400"/>
            <a:ext cx="3989137" cy="2152317"/>
          </a:xfrm>
          <a:custGeom>
            <a:avLst/>
            <a:gdLst>
              <a:gd name="connsiteX0" fmla="*/ 438485 w 3989137"/>
              <a:gd name="connsiteY0" fmla="*/ 494632 h 2152317"/>
              <a:gd name="connsiteX1" fmla="*/ 37432 w 3989137"/>
              <a:gd name="connsiteY1" fmla="*/ 1376948 h 2152317"/>
              <a:gd name="connsiteX2" fmla="*/ 213895 w 3989137"/>
              <a:gd name="connsiteY2" fmla="*/ 2066759 h 2152317"/>
              <a:gd name="connsiteX3" fmla="*/ 1288717 w 3989137"/>
              <a:gd name="connsiteY3" fmla="*/ 1890296 h 2152317"/>
              <a:gd name="connsiteX4" fmla="*/ 1625601 w 3989137"/>
              <a:gd name="connsiteY4" fmla="*/ 1344864 h 2152317"/>
              <a:gd name="connsiteX5" fmla="*/ 2459790 w 3989137"/>
              <a:gd name="connsiteY5" fmla="*/ 2018632 h 2152317"/>
              <a:gd name="connsiteX6" fmla="*/ 3871495 w 3989137"/>
              <a:gd name="connsiteY6" fmla="*/ 1344864 h 2152317"/>
              <a:gd name="connsiteX7" fmla="*/ 3165643 w 3989137"/>
              <a:gd name="connsiteY7" fmla="*/ 446506 h 2152317"/>
              <a:gd name="connsiteX8" fmla="*/ 1962485 w 3989137"/>
              <a:gd name="connsiteY8" fmla="*/ 286085 h 2152317"/>
              <a:gd name="connsiteX9" fmla="*/ 470569 w 3989137"/>
              <a:gd name="connsiteY9" fmla="*/ 29411 h 2152317"/>
              <a:gd name="connsiteX10" fmla="*/ 438485 w 3989137"/>
              <a:gd name="connsiteY10" fmla="*/ 494632 h 2152317"/>
              <a:gd name="connsiteX0" fmla="*/ 438485 w 3989137"/>
              <a:gd name="connsiteY0" fmla="*/ 494632 h 2152317"/>
              <a:gd name="connsiteX1" fmla="*/ 37432 w 3989137"/>
              <a:gd name="connsiteY1" fmla="*/ 1376948 h 2152317"/>
              <a:gd name="connsiteX2" fmla="*/ 213895 w 3989137"/>
              <a:gd name="connsiteY2" fmla="*/ 2066759 h 2152317"/>
              <a:gd name="connsiteX3" fmla="*/ 1288717 w 3989137"/>
              <a:gd name="connsiteY3" fmla="*/ 1890296 h 2152317"/>
              <a:gd name="connsiteX4" fmla="*/ 1625601 w 3989137"/>
              <a:gd name="connsiteY4" fmla="*/ 963864 h 2152317"/>
              <a:gd name="connsiteX5" fmla="*/ 2459790 w 3989137"/>
              <a:gd name="connsiteY5" fmla="*/ 2018632 h 2152317"/>
              <a:gd name="connsiteX6" fmla="*/ 3871495 w 3989137"/>
              <a:gd name="connsiteY6" fmla="*/ 1344864 h 2152317"/>
              <a:gd name="connsiteX7" fmla="*/ 3165643 w 3989137"/>
              <a:gd name="connsiteY7" fmla="*/ 446506 h 2152317"/>
              <a:gd name="connsiteX8" fmla="*/ 1962485 w 3989137"/>
              <a:gd name="connsiteY8" fmla="*/ 286085 h 2152317"/>
              <a:gd name="connsiteX9" fmla="*/ 470569 w 3989137"/>
              <a:gd name="connsiteY9" fmla="*/ 29411 h 2152317"/>
              <a:gd name="connsiteX10" fmla="*/ 438485 w 3989137"/>
              <a:gd name="connsiteY10" fmla="*/ 494632 h 215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89137" h="2152317">
                <a:moveTo>
                  <a:pt x="438485" y="494632"/>
                </a:moveTo>
                <a:cubicBezTo>
                  <a:pt x="366296" y="719221"/>
                  <a:pt x="74864" y="1114927"/>
                  <a:pt x="37432" y="1376948"/>
                </a:cubicBezTo>
                <a:cubicBezTo>
                  <a:pt x="0" y="1638969"/>
                  <a:pt x="5348" y="1981201"/>
                  <a:pt x="213895" y="2066759"/>
                </a:cubicBezTo>
                <a:cubicBezTo>
                  <a:pt x="422443" y="2152317"/>
                  <a:pt x="1053433" y="2074112"/>
                  <a:pt x="1288717" y="1890296"/>
                </a:cubicBezTo>
                <a:cubicBezTo>
                  <a:pt x="1524001" y="1706480"/>
                  <a:pt x="1430422" y="942475"/>
                  <a:pt x="1625601" y="963864"/>
                </a:cubicBezTo>
                <a:cubicBezTo>
                  <a:pt x="1820780" y="985253"/>
                  <a:pt x="2085475" y="1955132"/>
                  <a:pt x="2459790" y="2018632"/>
                </a:cubicBezTo>
                <a:cubicBezTo>
                  <a:pt x="2834105" y="2082132"/>
                  <a:pt x="3753853" y="1606885"/>
                  <a:pt x="3871495" y="1344864"/>
                </a:cubicBezTo>
                <a:cubicBezTo>
                  <a:pt x="3989137" y="1082843"/>
                  <a:pt x="3483811" y="622969"/>
                  <a:pt x="3165643" y="446506"/>
                </a:cubicBezTo>
                <a:cubicBezTo>
                  <a:pt x="2847475" y="270043"/>
                  <a:pt x="2411664" y="355601"/>
                  <a:pt x="1962485" y="286085"/>
                </a:cubicBezTo>
                <a:cubicBezTo>
                  <a:pt x="1513306" y="216569"/>
                  <a:pt x="727243" y="0"/>
                  <a:pt x="470569" y="29411"/>
                </a:cubicBezTo>
                <a:cubicBezTo>
                  <a:pt x="213895" y="58822"/>
                  <a:pt x="510674" y="270043"/>
                  <a:pt x="438485" y="494632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066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Lloyd’s Algorithm via 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Direct computation of Gradient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2385201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Gradient of </a:t>
            </a:r>
            <a:r>
              <a:rPr lang="en-US" sz="2800" dirty="0" smtClean="0">
                <a:latin typeface="Lucida Calligraphy" pitchFamily="66" charset="0"/>
              </a:rPr>
              <a:t>H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232801"/>
            <a:ext cx="4100512" cy="81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81000" y="1501914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Instead of finding the minima of </a:t>
            </a:r>
            <a:r>
              <a:rPr lang="en-US" sz="2000" dirty="0" smtClean="0">
                <a:latin typeface="Lucida Calligraphy" pitchFamily="66" charset="0"/>
              </a:rPr>
              <a:t>H</a:t>
            </a:r>
            <a:r>
              <a:rPr lang="en-US" sz="2000" dirty="0" smtClean="0"/>
              <a:t> and hence construct a control law,</a:t>
            </a:r>
          </a:p>
          <a:p>
            <a:r>
              <a:rPr lang="en-US" sz="2000" dirty="0" smtClean="0"/>
              <a:t>	we try to </a:t>
            </a:r>
            <a:r>
              <a:rPr lang="en-US" sz="2000" b="1" dirty="0" smtClean="0"/>
              <a:t>find the gradient of </a:t>
            </a:r>
            <a:r>
              <a:rPr lang="en-US" sz="2000" dirty="0" smtClean="0">
                <a:latin typeface="Lucida Calligraphy" pitchFamily="66" charset="0"/>
              </a:rPr>
              <a:t>H</a:t>
            </a:r>
            <a:r>
              <a:rPr lang="en-US" sz="2000" b="1" dirty="0" smtClean="0"/>
              <a:t> and follow the gradient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10" name="Left Brace 9"/>
          <p:cNvSpPr/>
          <p:nvPr/>
        </p:nvSpPr>
        <p:spPr bwMode="auto">
          <a:xfrm rot="16200000">
            <a:off x="6172201" y="3505199"/>
            <a:ext cx="228599" cy="685801"/>
          </a:xfrm>
          <a:prstGeom prst="leftBrace">
            <a:avLst/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1200" y="3937337"/>
            <a:ext cx="3048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Tangent vector at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to the geodesic connecting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and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q</a:t>
            </a:r>
            <a:endParaRPr lang="en-US" dirty="0" smtClean="0"/>
          </a:p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(multiplied by a constant that does not depend on 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1379621" y="3780598"/>
            <a:ext cx="2069432" cy="791402"/>
          </a:xfrm>
          <a:custGeom>
            <a:avLst/>
            <a:gdLst>
              <a:gd name="connsiteX0" fmla="*/ 0 w 2374232"/>
              <a:gd name="connsiteY0" fmla="*/ 973222 h 973222"/>
              <a:gd name="connsiteX1" fmla="*/ 336884 w 2374232"/>
              <a:gd name="connsiteY1" fmla="*/ 395706 h 973222"/>
              <a:gd name="connsiteX2" fmla="*/ 1155032 w 2374232"/>
              <a:gd name="connsiteY2" fmla="*/ 10695 h 973222"/>
              <a:gd name="connsiteX3" fmla="*/ 2374232 w 2374232"/>
              <a:gd name="connsiteY3" fmla="*/ 331537 h 973222"/>
              <a:gd name="connsiteX0" fmla="*/ 0 w 2374232"/>
              <a:gd name="connsiteY0" fmla="*/ 988765 h 988765"/>
              <a:gd name="connsiteX1" fmla="*/ 565484 w 2374232"/>
              <a:gd name="connsiteY1" fmla="*/ 189650 h 988765"/>
              <a:gd name="connsiteX2" fmla="*/ 1155032 w 2374232"/>
              <a:gd name="connsiteY2" fmla="*/ 26238 h 988765"/>
              <a:gd name="connsiteX3" fmla="*/ 2374232 w 2374232"/>
              <a:gd name="connsiteY3" fmla="*/ 347080 h 988765"/>
              <a:gd name="connsiteX0" fmla="*/ 0 w 2069432"/>
              <a:gd name="connsiteY0" fmla="*/ 767166 h 767166"/>
              <a:gd name="connsiteX1" fmla="*/ 260684 w 2069432"/>
              <a:gd name="connsiteY1" fmla="*/ 189650 h 767166"/>
              <a:gd name="connsiteX2" fmla="*/ 850232 w 2069432"/>
              <a:gd name="connsiteY2" fmla="*/ 26238 h 767166"/>
              <a:gd name="connsiteX3" fmla="*/ 2069432 w 2069432"/>
              <a:gd name="connsiteY3" fmla="*/ 347080 h 76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9432" h="767166">
                <a:moveTo>
                  <a:pt x="0" y="767166"/>
                </a:moveTo>
                <a:cubicBezTo>
                  <a:pt x="72189" y="558618"/>
                  <a:pt x="118979" y="313138"/>
                  <a:pt x="260684" y="189650"/>
                </a:cubicBezTo>
                <a:cubicBezTo>
                  <a:pt x="402389" y="66162"/>
                  <a:pt x="548774" y="0"/>
                  <a:pt x="850232" y="26238"/>
                </a:cubicBezTo>
                <a:cubicBezTo>
                  <a:pt x="1151690" y="52476"/>
                  <a:pt x="1629611" y="181311"/>
                  <a:pt x="2069432" y="347080"/>
                </a:cubicBezTo>
              </a:path>
            </a:pathLst>
          </a:custGeom>
          <a:noFill/>
          <a:ln w="15875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47800" y="4343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505200" y="4003843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48000" y="4689643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rot="5400000">
            <a:off x="1068188" y="4750722"/>
            <a:ext cx="482137" cy="124694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1295400" y="47244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baseline="-100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baseline="-10000" dirty="0" err="1" smtClean="0">
                <a:latin typeface="Times New Roman" pitchFamily="18" charset="0"/>
                <a:cs typeface="Times New Roman" pitchFamily="18" charset="0"/>
              </a:rPr>
              <a:t>,q</a:t>
            </a:r>
            <a:endParaRPr lang="en-US" baseline="-10000" dirty="0"/>
          </a:p>
        </p:txBody>
      </p:sp>
      <p:sp>
        <p:nvSpPr>
          <p:cNvPr id="26" name="Down Arrow 25"/>
          <p:cNvSpPr/>
          <p:nvPr/>
        </p:nvSpPr>
        <p:spPr bwMode="auto">
          <a:xfrm>
            <a:off x="4800600" y="4114800"/>
            <a:ext cx="228600" cy="1066800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38600" y="5181362"/>
            <a:ext cx="4724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/>
            <a:r>
              <a:rPr lang="en-US" sz="1600" dirty="0" smtClean="0"/>
              <a:t>Convenient for the graph-search based</a:t>
            </a:r>
            <a:br>
              <a:rPr lang="en-US" sz="1600" dirty="0" smtClean="0"/>
            </a:br>
            <a:r>
              <a:rPr lang="en-US" sz="1600" dirty="0" smtClean="0"/>
              <a:t>discrete approach: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1600" dirty="0" smtClean="0"/>
              <a:t>Geodesics are </a:t>
            </a:r>
            <a:r>
              <a:rPr lang="en-US" sz="1600" dirty="0" err="1" smtClean="0"/>
              <a:t>compued</a:t>
            </a:r>
            <a:r>
              <a:rPr lang="en-US" sz="1600" dirty="0" smtClean="0"/>
              <a:t> by the </a:t>
            </a:r>
            <a:r>
              <a:rPr lang="en-US" sz="1600" dirty="0" err="1" smtClean="0"/>
              <a:t>Dijkstra’s</a:t>
            </a:r>
            <a:r>
              <a:rPr lang="en-US" sz="1600" dirty="0" smtClean="0"/>
              <a:t> algorithm – gives us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baseline="-100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baseline="-10000" dirty="0" err="1" smtClean="0">
                <a:latin typeface="Times New Roman" pitchFamily="18" charset="0"/>
                <a:cs typeface="Times New Roman" pitchFamily="18" charset="0"/>
              </a:rPr>
              <a:t>,q</a:t>
            </a:r>
            <a:r>
              <a:rPr lang="en-US" sz="1600" dirty="0" smtClean="0"/>
              <a:t>.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1600" dirty="0" smtClean="0"/>
              <a:t>The integration can be computed during the tessellation algorithm – </a:t>
            </a:r>
            <a:r>
              <a:rPr lang="en-US" sz="1600" b="1" dirty="0" smtClean="0"/>
              <a:t>very efficient</a:t>
            </a:r>
            <a:r>
              <a:rPr lang="en-US" sz="1600" dirty="0" smtClean="0"/>
              <a:t>!</a:t>
            </a:r>
            <a:endParaRPr lang="en-US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867400"/>
            <a:ext cx="3809379" cy="54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152400" y="5486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Control law:</a:t>
            </a:r>
            <a:endParaRPr lang="en-US" dirty="0"/>
          </a:p>
        </p:txBody>
      </p:sp>
      <p:sp>
        <p:nvSpPr>
          <p:cNvPr id="23" name="Left Brace 22"/>
          <p:cNvSpPr/>
          <p:nvPr/>
        </p:nvSpPr>
        <p:spPr bwMode="auto">
          <a:xfrm rot="16200000">
            <a:off x="5600700" y="2247900"/>
            <a:ext cx="228599" cy="1828800"/>
          </a:xfrm>
          <a:prstGeom prst="leftBrace">
            <a:avLst/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 animBg="1"/>
      <p:bldP spid="11" grpId="0"/>
      <p:bldP spid="13" grpId="0" animBg="1"/>
      <p:bldP spid="14" grpId="0"/>
      <p:bldP spid="15" grpId="0"/>
      <p:bldP spid="19" grpId="0"/>
      <p:bldP spid="25" grpId="0"/>
      <p:bldP spid="26" grpId="0" animBg="1"/>
      <p:bldP spid="27" grpId="0"/>
      <p:bldP spid="20" grpId="0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2954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Example: Lloyd’s algorithm in</a:t>
            </a:r>
            <a:b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non-convex environment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1828800"/>
            <a:ext cx="3886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8463" indent="-398463"/>
            <a:r>
              <a:rPr lang="en-US" sz="2000" b="1" dirty="0" smtClean="0"/>
              <a:t>Notes:</a:t>
            </a:r>
          </a:p>
          <a:p>
            <a:pPr marL="225425" indent="-166688">
              <a:buFont typeface="Arial" pitchFamily="34" charset="0"/>
              <a:buChar char="•"/>
            </a:pPr>
            <a:r>
              <a:rPr lang="en-US" sz="2000" dirty="0" smtClean="0"/>
              <a:t>The metric 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smtClean="0"/>
              <a:t>) is Euclidean.</a:t>
            </a:r>
          </a:p>
          <a:p>
            <a:pPr marL="225425" indent="-166688">
              <a:buFont typeface="Arial" pitchFamily="34" charset="0"/>
              <a:buChar char="•"/>
            </a:pPr>
            <a:r>
              <a:rPr lang="en-US" sz="2000" dirty="0" smtClean="0"/>
              <a:t>Intensity of green is the weight/density function (</a:t>
            </a:r>
            <a:r>
              <a:rPr lang="el-GR" sz="2000" i="1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en-US" sz="2000" dirty="0" smtClean="0">
                <a:latin typeface="Times New Roman"/>
                <a:cs typeface="Times New Roman"/>
              </a:rPr>
              <a:t>)</a:t>
            </a:r>
            <a:endParaRPr lang="en-US" sz="2000" dirty="0" smtClean="0"/>
          </a:p>
          <a:p>
            <a:pPr marL="225425" indent="-166688">
              <a:buFont typeface="Arial" pitchFamily="34" charset="0"/>
              <a:buChar char="•"/>
            </a:pPr>
            <a:r>
              <a:rPr lang="en-US" sz="2000" dirty="0" smtClean="0"/>
              <a:t>We used “Power </a:t>
            </a:r>
            <a:r>
              <a:rPr lang="en-US" sz="2000" dirty="0" err="1" smtClean="0"/>
              <a:t>Voronoi</a:t>
            </a:r>
            <a:r>
              <a:rPr lang="en-US" sz="2000" dirty="0" smtClean="0"/>
              <a:t> Tessellation” in order to incorporate finite robot radii.</a:t>
            </a:r>
            <a:endParaRPr lang="en-US" sz="2000" dirty="0"/>
          </a:p>
        </p:txBody>
      </p:sp>
      <p:pic>
        <p:nvPicPr>
          <p:cNvPr id="7" name="L_shape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7200" y="1600200"/>
            <a:ext cx="4267200" cy="4267200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Part-B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09800"/>
            <a:ext cx="8763000" cy="1752600"/>
          </a:xfrm>
        </p:spPr>
        <p:txBody>
          <a:bodyPr/>
          <a:lstStyle/>
          <a:p>
            <a:pPr algn="ctr"/>
            <a:r>
              <a:rPr lang="en-US" sz="3200" dirty="0" smtClean="0"/>
              <a:t>Use the tools developed for </a:t>
            </a:r>
            <a:r>
              <a:rPr lang="en-US" sz="3200" b="1" i="1" dirty="0" smtClean="0">
                <a:solidFill>
                  <a:srgbClr val="003300"/>
                </a:solidFill>
              </a:rPr>
              <a:t>distributed coverage and exploration</a:t>
            </a:r>
            <a:r>
              <a:rPr lang="en-US" sz="3200" dirty="0" smtClean="0"/>
              <a:t> of </a:t>
            </a:r>
            <a:r>
              <a:rPr lang="en-US" sz="3200" b="1" i="1" dirty="0" smtClean="0">
                <a:solidFill>
                  <a:schemeClr val="accent2">
                    <a:lumMod val="25000"/>
                  </a:schemeClr>
                </a:solidFill>
              </a:rPr>
              <a:t>unknown or partially known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</a:rPr>
              <a:t> </a:t>
            </a:r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</a:rPr>
              <a:t>non-convex environments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931194"/>
            <a:ext cx="1981200" cy="49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Autofit/>
          </a:bodyPr>
          <a:lstStyle/>
          <a:p>
            <a:r>
              <a:rPr lang="en-US" sz="3500" dirty="0" smtClean="0"/>
              <a:t>Approaches in Path planning problem in robotics</a:t>
            </a:r>
            <a:endParaRPr lang="en-US" sz="35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7620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Discretize</a:t>
            </a:r>
            <a:r>
              <a:rPr lang="en-US" sz="2000" b="1" dirty="0" smtClean="0"/>
              <a:t> approach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3886200"/>
            <a:ext cx="441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Use </a:t>
            </a:r>
            <a:r>
              <a:rPr lang="en-US" sz="2000" b="1" i="1" dirty="0" smtClean="0"/>
              <a:t>graph search algorithms</a:t>
            </a:r>
          </a:p>
          <a:p>
            <a:pPr algn="ctr"/>
            <a:r>
              <a:rPr lang="en-US" sz="2000" dirty="0" smtClean="0"/>
              <a:t>To find optimal path in graph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</a:p>
          <a:p>
            <a:pPr marL="279400" indent="-279400">
              <a:buAutoNum type="romanLcPeriod"/>
            </a:pPr>
            <a:r>
              <a:rPr lang="en-US" sz="2000" dirty="0" smtClean="0"/>
              <a:t>Fast, efficient, </a:t>
            </a:r>
            <a:r>
              <a:rPr lang="en-US" sz="2000" b="1" i="1" dirty="0" smtClean="0"/>
              <a:t>robust</a:t>
            </a:r>
            <a:r>
              <a:rPr lang="en-US" sz="2000" dirty="0" smtClean="0"/>
              <a:t>.</a:t>
            </a:r>
          </a:p>
          <a:p>
            <a:pPr marL="279400" indent="-279400">
              <a:buAutoNum type="romanLcPeriod"/>
            </a:pPr>
            <a:r>
              <a:rPr lang="en-US" sz="2000" dirty="0" smtClean="0"/>
              <a:t>Complete (will find solution if exits)</a:t>
            </a:r>
          </a:p>
          <a:p>
            <a:pPr marL="279400" indent="-279400">
              <a:buFontTx/>
              <a:buAutoNum type="romanLcPeriod"/>
            </a:pPr>
            <a:r>
              <a:rPr lang="en-US" sz="2000" dirty="0" smtClean="0"/>
              <a:t>Indifferent to </a:t>
            </a:r>
            <a:r>
              <a:rPr lang="en-US" sz="2000" b="1" i="1" dirty="0" smtClean="0"/>
              <a:t>non-convexity, holes </a:t>
            </a:r>
            <a:r>
              <a:rPr lang="en-US" sz="2000" dirty="0" smtClean="0"/>
              <a:t>in the environment</a:t>
            </a:r>
          </a:p>
          <a:p>
            <a:pPr marL="279400" indent="-279400">
              <a:buFontTx/>
              <a:buAutoNum type="romanLcPeriod"/>
            </a:pPr>
            <a:r>
              <a:rPr lang="en-US" sz="2000" dirty="0" smtClean="0"/>
              <a:t>Works well for </a:t>
            </a:r>
            <a:r>
              <a:rPr lang="en-US" sz="2000" b="1" i="1" dirty="0" smtClean="0"/>
              <a:t>non-Euclidean metric</a:t>
            </a:r>
          </a:p>
          <a:p>
            <a:pPr marL="279400" indent="-279400">
              <a:buFontTx/>
              <a:buAutoNum type="romanLcPeriod"/>
            </a:pPr>
            <a:r>
              <a:rPr lang="en-US" sz="2000" dirty="0" smtClean="0"/>
              <a:t>Globally </a:t>
            </a:r>
            <a:r>
              <a:rPr lang="en-US" sz="2000" b="1" i="1" dirty="0" smtClean="0"/>
              <a:t>optimal</a:t>
            </a:r>
            <a:r>
              <a:rPr lang="en-US" sz="2000" dirty="0" smtClean="0"/>
              <a:t> (in the graph)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457200" y="10668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Graph Search-based</a:t>
            </a:r>
            <a:endParaRPr lang="en-US" sz="2000" dirty="0"/>
          </a:p>
        </p:txBody>
      </p:sp>
      <p:grpSp>
        <p:nvGrpSpPr>
          <p:cNvPr id="189" name="Group 188"/>
          <p:cNvGrpSpPr/>
          <p:nvPr/>
        </p:nvGrpSpPr>
        <p:grpSpPr>
          <a:xfrm>
            <a:off x="4515808" y="1144061"/>
            <a:ext cx="2494592" cy="1065739"/>
            <a:chOff x="4435606" y="1371600"/>
            <a:chExt cx="2316229" cy="98953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00" y="1371600"/>
              <a:ext cx="2256035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8" name="Rectangle 187"/>
            <p:cNvSpPr/>
            <p:nvPr/>
          </p:nvSpPr>
          <p:spPr>
            <a:xfrm rot="171559">
              <a:off x="4435606" y="2234782"/>
              <a:ext cx="2214651" cy="126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0" name="TextBox 189"/>
          <p:cNvSpPr txBox="1"/>
          <p:nvPr/>
        </p:nvSpPr>
        <p:spPr>
          <a:xfrm>
            <a:off x="4495800" y="6858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Continuous approaches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4191000" y="2209800"/>
            <a:ext cx="2514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/>
              <a:t>Navigation Function </a:t>
            </a:r>
            <a:r>
              <a:rPr lang="en-US" sz="1400" dirty="0" smtClean="0"/>
              <a:t>(</a:t>
            </a:r>
            <a:r>
              <a:rPr lang="en-US" sz="1400" dirty="0" err="1" smtClean="0"/>
              <a:t>Koditschek</a:t>
            </a:r>
            <a:r>
              <a:rPr lang="en-US" sz="1400" dirty="0" smtClean="0"/>
              <a:t>, </a:t>
            </a:r>
            <a:r>
              <a:rPr lang="en-US" sz="1400" dirty="0" err="1" smtClean="0"/>
              <a:t>Rimon</a:t>
            </a:r>
            <a:r>
              <a:rPr lang="en-US" sz="1400" dirty="0" smtClean="0"/>
              <a:t>, ‘90)</a:t>
            </a:r>
            <a:endParaRPr lang="en-US" sz="1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1046202"/>
            <a:ext cx="1673379" cy="152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3" name="TextBox 192"/>
          <p:cNvSpPr txBox="1"/>
          <p:nvPr/>
        </p:nvSpPr>
        <p:spPr>
          <a:xfrm>
            <a:off x="6781800" y="2494002"/>
            <a:ext cx="2133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Global Vector Field</a:t>
            </a:r>
          </a:p>
          <a:p>
            <a:pPr algn="r"/>
            <a:r>
              <a:rPr lang="en-US" sz="1400" dirty="0" smtClean="0"/>
              <a:t>(A. Hsieh, ’07)</a:t>
            </a:r>
            <a:endParaRPr lang="en-US" sz="1400" dirty="0"/>
          </a:p>
        </p:txBody>
      </p:sp>
      <p:sp>
        <p:nvSpPr>
          <p:cNvPr id="194" name="TextBox 193"/>
          <p:cNvSpPr txBox="1"/>
          <p:nvPr/>
        </p:nvSpPr>
        <p:spPr>
          <a:xfrm>
            <a:off x="4419600" y="3843278"/>
            <a:ext cx="4419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9400" indent="-279400">
              <a:buAutoNum type="romanLcPeriod"/>
            </a:pPr>
            <a:r>
              <a:rPr lang="en-US" sz="2000" dirty="0" smtClean="0"/>
              <a:t> </a:t>
            </a:r>
            <a:r>
              <a:rPr lang="en-US" sz="2000" b="1" i="1" dirty="0" smtClean="0"/>
              <a:t>Difficult constructions</a:t>
            </a:r>
            <a:r>
              <a:rPr lang="en-US" sz="2000" dirty="0" smtClean="0"/>
              <a:t> for general environments.</a:t>
            </a:r>
          </a:p>
          <a:p>
            <a:pPr marL="279400" indent="-279400">
              <a:buAutoNum type="romanLcPeriod"/>
            </a:pPr>
            <a:r>
              <a:rPr lang="en-US" sz="2000" dirty="0" smtClean="0"/>
              <a:t>Susceptible to </a:t>
            </a:r>
            <a:r>
              <a:rPr lang="en-US" sz="2000" b="1" i="1" dirty="0" smtClean="0"/>
              <a:t>non-convergence, slow convergence</a:t>
            </a:r>
            <a:r>
              <a:rPr lang="en-US" sz="2000" dirty="0" smtClean="0"/>
              <a:t> or getting stuck at </a:t>
            </a:r>
            <a:r>
              <a:rPr lang="en-US" sz="2000" b="1" i="1" dirty="0" smtClean="0"/>
              <a:t>local minima </a:t>
            </a:r>
            <a:r>
              <a:rPr lang="en-US" sz="2000" dirty="0" smtClean="0"/>
              <a:t>(due to obstacles/holes).</a:t>
            </a:r>
          </a:p>
          <a:p>
            <a:pPr marL="279400" indent="-279400">
              <a:buAutoNum type="romanLcPeriod"/>
            </a:pPr>
            <a:r>
              <a:rPr lang="en-US" sz="2000" dirty="0" smtClean="0"/>
              <a:t>Difficult to guarantee </a:t>
            </a:r>
            <a:r>
              <a:rPr lang="en-US" sz="2000" b="1" i="1" dirty="0" smtClean="0"/>
              <a:t>optimality</a:t>
            </a:r>
            <a:r>
              <a:rPr lang="en-US" sz="2000" dirty="0" smtClean="0"/>
              <a:t> (geodesic between two points, and with holes in environment, is difficult to find)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6172200" y="3256002"/>
            <a:ext cx="2590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Solve Geodesic Equation</a:t>
            </a:r>
          </a:p>
          <a:p>
            <a:pPr algn="r"/>
            <a:r>
              <a:rPr lang="en-US" sz="1400" dirty="0" smtClean="0"/>
              <a:t>(for optimality)</a:t>
            </a:r>
            <a:endParaRPr lang="en-US" sz="1400" dirty="0"/>
          </a:p>
        </p:txBody>
      </p:sp>
      <p:grpSp>
        <p:nvGrpSpPr>
          <p:cNvPr id="203" name="Group 202"/>
          <p:cNvGrpSpPr/>
          <p:nvPr/>
        </p:nvGrpSpPr>
        <p:grpSpPr>
          <a:xfrm>
            <a:off x="0" y="1447800"/>
            <a:ext cx="2205330" cy="2142491"/>
            <a:chOff x="152400" y="1515109"/>
            <a:chExt cx="2362200" cy="2294891"/>
          </a:xfrm>
        </p:grpSpPr>
        <p:grpSp>
          <p:nvGrpSpPr>
            <p:cNvPr id="185" name="Group 184"/>
            <p:cNvGrpSpPr/>
            <p:nvPr/>
          </p:nvGrpSpPr>
          <p:grpSpPr>
            <a:xfrm>
              <a:off x="393699" y="1692276"/>
              <a:ext cx="1958159" cy="1958159"/>
              <a:chOff x="4889500" y="2376488"/>
              <a:chExt cx="2797175" cy="2797175"/>
            </a:xfrm>
          </p:grpSpPr>
          <p:sp>
            <p:nvSpPr>
              <p:cNvPr id="10" name="Rectangle 20"/>
              <p:cNvSpPr>
                <a:spLocks noChangeArrowheads="1"/>
              </p:cNvSpPr>
              <p:nvPr/>
            </p:nvSpPr>
            <p:spPr bwMode="auto">
              <a:xfrm>
                <a:off x="7229475" y="2376488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Rectangle 21"/>
              <p:cNvSpPr>
                <a:spLocks noChangeArrowheads="1"/>
              </p:cNvSpPr>
              <p:nvPr/>
            </p:nvSpPr>
            <p:spPr bwMode="auto">
              <a:xfrm>
                <a:off x="6292850" y="2376488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Rectangle 22"/>
              <p:cNvSpPr>
                <a:spLocks noChangeArrowheads="1"/>
              </p:cNvSpPr>
              <p:nvPr/>
            </p:nvSpPr>
            <p:spPr bwMode="auto">
              <a:xfrm>
                <a:off x="6761163" y="2376488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Rectangle 23"/>
              <p:cNvSpPr>
                <a:spLocks noChangeArrowheads="1"/>
              </p:cNvSpPr>
              <p:nvPr/>
            </p:nvSpPr>
            <p:spPr bwMode="auto">
              <a:xfrm>
                <a:off x="5357813" y="2376488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Rectangle 24"/>
              <p:cNvSpPr>
                <a:spLocks noChangeArrowheads="1"/>
              </p:cNvSpPr>
              <p:nvPr/>
            </p:nvSpPr>
            <p:spPr bwMode="auto">
              <a:xfrm>
                <a:off x="5826125" y="2376488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Rectangle 25"/>
              <p:cNvSpPr>
                <a:spLocks noChangeArrowheads="1"/>
              </p:cNvSpPr>
              <p:nvPr/>
            </p:nvSpPr>
            <p:spPr bwMode="auto">
              <a:xfrm>
                <a:off x="4889500" y="2376488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Rectangle 57"/>
              <p:cNvSpPr>
                <a:spLocks noChangeArrowheads="1"/>
              </p:cNvSpPr>
              <p:nvPr/>
            </p:nvSpPr>
            <p:spPr bwMode="auto">
              <a:xfrm>
                <a:off x="7229475" y="2844800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Rectangle 58"/>
              <p:cNvSpPr>
                <a:spLocks noChangeArrowheads="1"/>
              </p:cNvSpPr>
              <p:nvPr/>
            </p:nvSpPr>
            <p:spPr bwMode="auto">
              <a:xfrm>
                <a:off x="6292850" y="2844800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Rectangle 59"/>
              <p:cNvSpPr>
                <a:spLocks noChangeArrowheads="1"/>
              </p:cNvSpPr>
              <p:nvPr/>
            </p:nvSpPr>
            <p:spPr bwMode="auto">
              <a:xfrm>
                <a:off x="6761163" y="2844800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Rectangle 60"/>
              <p:cNvSpPr>
                <a:spLocks noChangeArrowheads="1"/>
              </p:cNvSpPr>
              <p:nvPr/>
            </p:nvSpPr>
            <p:spPr bwMode="auto">
              <a:xfrm>
                <a:off x="5357813" y="2844800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Rectangle 61"/>
              <p:cNvSpPr>
                <a:spLocks noChangeArrowheads="1"/>
              </p:cNvSpPr>
              <p:nvPr/>
            </p:nvSpPr>
            <p:spPr bwMode="auto">
              <a:xfrm>
                <a:off x="5826125" y="2844800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Rectangle 62"/>
              <p:cNvSpPr>
                <a:spLocks noChangeArrowheads="1"/>
              </p:cNvSpPr>
              <p:nvPr/>
            </p:nvSpPr>
            <p:spPr bwMode="auto">
              <a:xfrm>
                <a:off x="4889500" y="2844800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Rectangle 89"/>
              <p:cNvSpPr>
                <a:spLocks noChangeArrowheads="1"/>
              </p:cNvSpPr>
              <p:nvPr/>
            </p:nvSpPr>
            <p:spPr bwMode="auto">
              <a:xfrm>
                <a:off x="7229475" y="331311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Rectangle 90"/>
              <p:cNvSpPr>
                <a:spLocks noChangeArrowheads="1"/>
              </p:cNvSpPr>
              <p:nvPr/>
            </p:nvSpPr>
            <p:spPr bwMode="auto">
              <a:xfrm>
                <a:off x="6292850" y="331311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Rectangle 91"/>
              <p:cNvSpPr>
                <a:spLocks noChangeArrowheads="1"/>
              </p:cNvSpPr>
              <p:nvPr/>
            </p:nvSpPr>
            <p:spPr bwMode="auto">
              <a:xfrm>
                <a:off x="6761163" y="331311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Rectangle 92"/>
              <p:cNvSpPr>
                <a:spLocks noChangeArrowheads="1"/>
              </p:cNvSpPr>
              <p:nvPr/>
            </p:nvSpPr>
            <p:spPr bwMode="auto">
              <a:xfrm>
                <a:off x="5357813" y="3313113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Rectangle 93"/>
              <p:cNvSpPr>
                <a:spLocks noChangeArrowheads="1"/>
              </p:cNvSpPr>
              <p:nvPr/>
            </p:nvSpPr>
            <p:spPr bwMode="auto">
              <a:xfrm>
                <a:off x="5826125" y="3313113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Rectangle 94"/>
              <p:cNvSpPr>
                <a:spLocks noChangeArrowheads="1"/>
              </p:cNvSpPr>
              <p:nvPr/>
            </p:nvSpPr>
            <p:spPr bwMode="auto">
              <a:xfrm>
                <a:off x="4889500" y="3313113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" name="Rectangle 111"/>
              <p:cNvSpPr>
                <a:spLocks noChangeArrowheads="1"/>
              </p:cNvSpPr>
              <p:nvPr/>
            </p:nvSpPr>
            <p:spPr bwMode="auto">
              <a:xfrm>
                <a:off x="7229475" y="3781425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Rectangle 112"/>
              <p:cNvSpPr>
                <a:spLocks noChangeArrowheads="1"/>
              </p:cNvSpPr>
              <p:nvPr/>
            </p:nvSpPr>
            <p:spPr bwMode="auto">
              <a:xfrm>
                <a:off x="6292850" y="3781425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" name="Rectangle 113"/>
              <p:cNvSpPr>
                <a:spLocks noChangeArrowheads="1"/>
              </p:cNvSpPr>
              <p:nvPr/>
            </p:nvSpPr>
            <p:spPr bwMode="auto">
              <a:xfrm>
                <a:off x="6761163" y="3781425"/>
                <a:ext cx="457200" cy="500063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" name="Rectangle 114"/>
              <p:cNvSpPr>
                <a:spLocks noChangeArrowheads="1"/>
              </p:cNvSpPr>
              <p:nvPr/>
            </p:nvSpPr>
            <p:spPr bwMode="auto">
              <a:xfrm>
                <a:off x="5357813" y="3781425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" name="Rectangle 115"/>
              <p:cNvSpPr>
                <a:spLocks noChangeArrowheads="1"/>
              </p:cNvSpPr>
              <p:nvPr/>
            </p:nvSpPr>
            <p:spPr bwMode="auto">
              <a:xfrm>
                <a:off x="5826125" y="3781425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" name="Rectangle 116"/>
              <p:cNvSpPr>
                <a:spLocks noChangeArrowheads="1"/>
              </p:cNvSpPr>
              <p:nvPr/>
            </p:nvSpPr>
            <p:spPr bwMode="auto">
              <a:xfrm>
                <a:off x="4889500" y="3781425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9" name="Rectangle 129"/>
              <p:cNvSpPr>
                <a:spLocks noChangeArrowheads="1"/>
              </p:cNvSpPr>
              <p:nvPr/>
            </p:nvSpPr>
            <p:spPr bwMode="auto">
              <a:xfrm>
                <a:off x="7229475" y="4248150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0" name="Rectangle 130"/>
              <p:cNvSpPr>
                <a:spLocks noChangeArrowheads="1"/>
              </p:cNvSpPr>
              <p:nvPr/>
            </p:nvSpPr>
            <p:spPr bwMode="auto">
              <a:xfrm>
                <a:off x="6292850" y="4248150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1" name="Rectangle 131"/>
              <p:cNvSpPr>
                <a:spLocks noChangeArrowheads="1"/>
              </p:cNvSpPr>
              <p:nvPr/>
            </p:nvSpPr>
            <p:spPr bwMode="auto">
              <a:xfrm>
                <a:off x="6761163" y="4249738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Rectangle 132"/>
              <p:cNvSpPr>
                <a:spLocks noChangeArrowheads="1"/>
              </p:cNvSpPr>
              <p:nvPr/>
            </p:nvSpPr>
            <p:spPr bwMode="auto">
              <a:xfrm>
                <a:off x="5357813" y="4248150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" name="Rectangle 133"/>
              <p:cNvSpPr>
                <a:spLocks noChangeArrowheads="1"/>
              </p:cNvSpPr>
              <p:nvPr/>
            </p:nvSpPr>
            <p:spPr bwMode="auto">
              <a:xfrm>
                <a:off x="5826125" y="4249738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" name="Rectangle 134"/>
              <p:cNvSpPr>
                <a:spLocks noChangeArrowheads="1"/>
              </p:cNvSpPr>
              <p:nvPr/>
            </p:nvSpPr>
            <p:spPr bwMode="auto">
              <a:xfrm>
                <a:off x="4889500" y="4249738"/>
                <a:ext cx="457200" cy="457200"/>
              </a:xfrm>
              <a:prstGeom prst="rect">
                <a:avLst/>
              </a:prstGeom>
              <a:solidFill>
                <a:srgbClr val="B8470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6" name="Rectangle 146"/>
              <p:cNvSpPr>
                <a:spLocks noChangeArrowheads="1"/>
              </p:cNvSpPr>
              <p:nvPr/>
            </p:nvSpPr>
            <p:spPr bwMode="auto">
              <a:xfrm>
                <a:off x="7229475" y="471646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7" name="Rectangle 147"/>
              <p:cNvSpPr>
                <a:spLocks noChangeArrowheads="1"/>
              </p:cNvSpPr>
              <p:nvPr/>
            </p:nvSpPr>
            <p:spPr bwMode="auto">
              <a:xfrm>
                <a:off x="6292850" y="471646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8" name="Rectangle 148"/>
              <p:cNvSpPr>
                <a:spLocks noChangeArrowheads="1"/>
              </p:cNvSpPr>
              <p:nvPr/>
            </p:nvSpPr>
            <p:spPr bwMode="auto">
              <a:xfrm>
                <a:off x="6761163" y="471646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9" name="Rectangle 149"/>
              <p:cNvSpPr>
                <a:spLocks noChangeArrowheads="1"/>
              </p:cNvSpPr>
              <p:nvPr/>
            </p:nvSpPr>
            <p:spPr bwMode="auto">
              <a:xfrm>
                <a:off x="5357813" y="471646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0" name="Rectangle 150"/>
              <p:cNvSpPr>
                <a:spLocks noChangeArrowheads="1"/>
              </p:cNvSpPr>
              <p:nvPr/>
            </p:nvSpPr>
            <p:spPr bwMode="auto">
              <a:xfrm>
                <a:off x="5826125" y="471646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1" name="Rectangle 151"/>
              <p:cNvSpPr>
                <a:spLocks noChangeArrowheads="1"/>
              </p:cNvSpPr>
              <p:nvPr/>
            </p:nvSpPr>
            <p:spPr bwMode="auto">
              <a:xfrm>
                <a:off x="4889500" y="4716463"/>
                <a:ext cx="457200" cy="457200"/>
              </a:xfrm>
              <a:prstGeom prst="rect">
                <a:avLst/>
              </a:prstGeom>
              <a:solidFill>
                <a:srgbClr val="E6E6E6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228600" y="1515109"/>
              <a:ext cx="2286000" cy="2294891"/>
              <a:chOff x="4659313" y="2133600"/>
              <a:chExt cx="3265487" cy="3278188"/>
            </a:xfrm>
          </p:grpSpPr>
          <p:sp>
            <p:nvSpPr>
              <p:cNvPr id="16" name="Oval 26"/>
              <p:cNvSpPr>
                <a:spLocks noChangeArrowheads="1"/>
              </p:cNvSpPr>
              <p:nvPr/>
            </p:nvSpPr>
            <p:spPr bwMode="auto">
              <a:xfrm>
                <a:off x="5094288" y="2571750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27"/>
              <p:cNvSpPr>
                <a:spLocks noChangeShapeType="1"/>
              </p:cNvSpPr>
              <p:nvPr/>
            </p:nvSpPr>
            <p:spPr bwMode="auto">
              <a:xfrm>
                <a:off x="4659313" y="2601913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Oval 31"/>
              <p:cNvSpPr>
                <a:spLocks noChangeArrowheads="1"/>
              </p:cNvSpPr>
              <p:nvPr/>
            </p:nvSpPr>
            <p:spPr bwMode="auto">
              <a:xfrm>
                <a:off x="5562600" y="2571750"/>
                <a:ext cx="55563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Line 32"/>
              <p:cNvSpPr>
                <a:spLocks noChangeShapeType="1"/>
              </p:cNvSpPr>
              <p:nvPr/>
            </p:nvSpPr>
            <p:spPr bwMode="auto">
              <a:xfrm>
                <a:off x="5127625" y="2601913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Oval 36"/>
              <p:cNvSpPr>
                <a:spLocks noChangeArrowheads="1"/>
              </p:cNvSpPr>
              <p:nvPr/>
            </p:nvSpPr>
            <p:spPr bwMode="auto">
              <a:xfrm>
                <a:off x="6030913" y="2571750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Line 37"/>
              <p:cNvSpPr>
                <a:spLocks noChangeShapeType="1"/>
              </p:cNvSpPr>
              <p:nvPr/>
            </p:nvSpPr>
            <p:spPr bwMode="auto">
              <a:xfrm>
                <a:off x="5594350" y="2601913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Oval 41"/>
              <p:cNvSpPr>
                <a:spLocks noChangeArrowheads="1"/>
              </p:cNvSpPr>
              <p:nvPr/>
            </p:nvSpPr>
            <p:spPr bwMode="auto">
              <a:xfrm>
                <a:off x="6499225" y="2571750"/>
                <a:ext cx="55563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Line 42"/>
              <p:cNvSpPr>
                <a:spLocks noChangeShapeType="1"/>
              </p:cNvSpPr>
              <p:nvPr/>
            </p:nvSpPr>
            <p:spPr bwMode="auto">
              <a:xfrm>
                <a:off x="6062663" y="2601913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Oval 46"/>
              <p:cNvSpPr>
                <a:spLocks noChangeArrowheads="1"/>
              </p:cNvSpPr>
              <p:nvPr/>
            </p:nvSpPr>
            <p:spPr bwMode="auto">
              <a:xfrm>
                <a:off x="6967538" y="2571750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Line 47"/>
              <p:cNvSpPr>
                <a:spLocks noChangeShapeType="1"/>
              </p:cNvSpPr>
              <p:nvPr/>
            </p:nvSpPr>
            <p:spPr bwMode="auto">
              <a:xfrm>
                <a:off x="6530975" y="2601913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Oval 51"/>
              <p:cNvSpPr>
                <a:spLocks noChangeArrowheads="1"/>
              </p:cNvSpPr>
              <p:nvPr/>
            </p:nvSpPr>
            <p:spPr bwMode="auto">
              <a:xfrm>
                <a:off x="7434263" y="2571750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Line 52"/>
              <p:cNvSpPr>
                <a:spLocks noChangeShapeType="1"/>
              </p:cNvSpPr>
              <p:nvPr/>
            </p:nvSpPr>
            <p:spPr bwMode="auto">
              <a:xfrm>
                <a:off x="6999288" y="2601913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Line 56"/>
              <p:cNvSpPr>
                <a:spLocks noChangeShapeType="1"/>
              </p:cNvSpPr>
              <p:nvPr/>
            </p:nvSpPr>
            <p:spPr bwMode="auto">
              <a:xfrm>
                <a:off x="7467600" y="2601913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Oval 63"/>
              <p:cNvSpPr>
                <a:spLocks noChangeArrowheads="1"/>
              </p:cNvSpPr>
              <p:nvPr/>
            </p:nvSpPr>
            <p:spPr bwMode="auto">
              <a:xfrm>
                <a:off x="5562600" y="3040063"/>
                <a:ext cx="55563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Oval 67"/>
              <p:cNvSpPr>
                <a:spLocks noChangeArrowheads="1"/>
              </p:cNvSpPr>
              <p:nvPr/>
            </p:nvSpPr>
            <p:spPr bwMode="auto">
              <a:xfrm>
                <a:off x="6030913" y="3040063"/>
                <a:ext cx="55562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Line 68"/>
              <p:cNvSpPr>
                <a:spLocks noChangeShapeType="1"/>
              </p:cNvSpPr>
              <p:nvPr/>
            </p:nvSpPr>
            <p:spPr bwMode="auto">
              <a:xfrm>
                <a:off x="5594350" y="3070225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Oval 72"/>
              <p:cNvSpPr>
                <a:spLocks noChangeArrowheads="1"/>
              </p:cNvSpPr>
              <p:nvPr/>
            </p:nvSpPr>
            <p:spPr bwMode="auto">
              <a:xfrm>
                <a:off x="6499225" y="3040063"/>
                <a:ext cx="55563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Line 73"/>
              <p:cNvSpPr>
                <a:spLocks noChangeShapeType="1"/>
              </p:cNvSpPr>
              <p:nvPr/>
            </p:nvSpPr>
            <p:spPr bwMode="auto">
              <a:xfrm>
                <a:off x="6062663" y="3070225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Oval 77"/>
              <p:cNvSpPr>
                <a:spLocks noChangeArrowheads="1"/>
              </p:cNvSpPr>
              <p:nvPr/>
            </p:nvSpPr>
            <p:spPr bwMode="auto">
              <a:xfrm>
                <a:off x="6967538" y="3040063"/>
                <a:ext cx="55562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Line 78"/>
              <p:cNvSpPr>
                <a:spLocks noChangeShapeType="1"/>
              </p:cNvSpPr>
              <p:nvPr/>
            </p:nvSpPr>
            <p:spPr bwMode="auto">
              <a:xfrm>
                <a:off x="6530975" y="3070225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Oval 82"/>
              <p:cNvSpPr>
                <a:spLocks noChangeArrowheads="1"/>
              </p:cNvSpPr>
              <p:nvPr/>
            </p:nvSpPr>
            <p:spPr bwMode="auto">
              <a:xfrm>
                <a:off x="7434263" y="3040063"/>
                <a:ext cx="55562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Line 83"/>
              <p:cNvSpPr>
                <a:spLocks noChangeShapeType="1"/>
              </p:cNvSpPr>
              <p:nvPr/>
            </p:nvSpPr>
            <p:spPr bwMode="auto">
              <a:xfrm>
                <a:off x="6999288" y="3070225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Line 87"/>
              <p:cNvSpPr>
                <a:spLocks noChangeShapeType="1"/>
              </p:cNvSpPr>
              <p:nvPr/>
            </p:nvSpPr>
            <p:spPr bwMode="auto">
              <a:xfrm>
                <a:off x="7467600" y="3070225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Oval 95"/>
              <p:cNvSpPr>
                <a:spLocks noChangeArrowheads="1"/>
              </p:cNvSpPr>
              <p:nvPr/>
            </p:nvSpPr>
            <p:spPr bwMode="auto">
              <a:xfrm>
                <a:off x="6499225" y="3508375"/>
                <a:ext cx="55563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Oval 99"/>
              <p:cNvSpPr>
                <a:spLocks noChangeArrowheads="1"/>
              </p:cNvSpPr>
              <p:nvPr/>
            </p:nvSpPr>
            <p:spPr bwMode="auto">
              <a:xfrm>
                <a:off x="6967538" y="3508375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Line 100"/>
              <p:cNvSpPr>
                <a:spLocks noChangeShapeType="1"/>
              </p:cNvSpPr>
              <p:nvPr/>
            </p:nvSpPr>
            <p:spPr bwMode="auto">
              <a:xfrm>
                <a:off x="6530975" y="353853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Oval 104"/>
              <p:cNvSpPr>
                <a:spLocks noChangeArrowheads="1"/>
              </p:cNvSpPr>
              <p:nvPr/>
            </p:nvSpPr>
            <p:spPr bwMode="auto">
              <a:xfrm>
                <a:off x="7434263" y="3508375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Line 105"/>
              <p:cNvSpPr>
                <a:spLocks noChangeShapeType="1"/>
              </p:cNvSpPr>
              <p:nvPr/>
            </p:nvSpPr>
            <p:spPr bwMode="auto">
              <a:xfrm>
                <a:off x="6999288" y="3536950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Line 109"/>
              <p:cNvSpPr>
                <a:spLocks noChangeShapeType="1"/>
              </p:cNvSpPr>
              <p:nvPr/>
            </p:nvSpPr>
            <p:spPr bwMode="auto">
              <a:xfrm>
                <a:off x="7467600" y="353853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Oval 117"/>
              <p:cNvSpPr>
                <a:spLocks noChangeArrowheads="1"/>
              </p:cNvSpPr>
              <p:nvPr/>
            </p:nvSpPr>
            <p:spPr bwMode="auto">
              <a:xfrm>
                <a:off x="6030913" y="3976688"/>
                <a:ext cx="55562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" name="Oval 119"/>
              <p:cNvSpPr>
                <a:spLocks noChangeArrowheads="1"/>
              </p:cNvSpPr>
              <p:nvPr/>
            </p:nvSpPr>
            <p:spPr bwMode="auto">
              <a:xfrm>
                <a:off x="6499225" y="3975100"/>
                <a:ext cx="55563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Line 120"/>
              <p:cNvSpPr>
                <a:spLocks noChangeShapeType="1"/>
              </p:cNvSpPr>
              <p:nvPr/>
            </p:nvSpPr>
            <p:spPr bwMode="auto">
              <a:xfrm>
                <a:off x="6062663" y="4005263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Oval 123"/>
              <p:cNvSpPr>
                <a:spLocks noChangeArrowheads="1"/>
              </p:cNvSpPr>
              <p:nvPr/>
            </p:nvSpPr>
            <p:spPr bwMode="auto">
              <a:xfrm>
                <a:off x="7434263" y="3975100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7" name="Line 127"/>
              <p:cNvSpPr>
                <a:spLocks noChangeShapeType="1"/>
              </p:cNvSpPr>
              <p:nvPr/>
            </p:nvSpPr>
            <p:spPr bwMode="auto">
              <a:xfrm>
                <a:off x="7467600" y="4006850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Oval 135"/>
              <p:cNvSpPr>
                <a:spLocks noChangeArrowheads="1"/>
              </p:cNvSpPr>
              <p:nvPr/>
            </p:nvSpPr>
            <p:spPr bwMode="auto">
              <a:xfrm>
                <a:off x="5562600" y="4443413"/>
                <a:ext cx="55563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7" name="Oval 137"/>
              <p:cNvSpPr>
                <a:spLocks noChangeArrowheads="1"/>
              </p:cNvSpPr>
              <p:nvPr/>
            </p:nvSpPr>
            <p:spPr bwMode="auto">
              <a:xfrm>
                <a:off x="6030913" y="4443413"/>
                <a:ext cx="55562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8" name="Line 138"/>
              <p:cNvSpPr>
                <a:spLocks noChangeShapeType="1"/>
              </p:cNvSpPr>
              <p:nvPr/>
            </p:nvSpPr>
            <p:spPr bwMode="auto">
              <a:xfrm>
                <a:off x="5594350" y="4473575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Oval 141"/>
              <p:cNvSpPr>
                <a:spLocks noChangeArrowheads="1"/>
              </p:cNvSpPr>
              <p:nvPr/>
            </p:nvSpPr>
            <p:spPr bwMode="auto">
              <a:xfrm>
                <a:off x="7434263" y="4443413"/>
                <a:ext cx="55562" cy="5556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4" name="Line 144"/>
              <p:cNvSpPr>
                <a:spLocks noChangeShapeType="1"/>
              </p:cNvSpPr>
              <p:nvPr/>
            </p:nvSpPr>
            <p:spPr bwMode="auto">
              <a:xfrm>
                <a:off x="7467600" y="4473575"/>
                <a:ext cx="457200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Oval 152"/>
              <p:cNvSpPr>
                <a:spLocks noChangeArrowheads="1"/>
              </p:cNvSpPr>
              <p:nvPr/>
            </p:nvSpPr>
            <p:spPr bwMode="auto">
              <a:xfrm>
                <a:off x="5094288" y="4911725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" name="Line 153"/>
              <p:cNvSpPr>
                <a:spLocks noChangeShapeType="1"/>
              </p:cNvSpPr>
              <p:nvPr/>
            </p:nvSpPr>
            <p:spPr bwMode="auto">
              <a:xfrm>
                <a:off x="4659313" y="494188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Oval 155"/>
              <p:cNvSpPr>
                <a:spLocks noChangeArrowheads="1"/>
              </p:cNvSpPr>
              <p:nvPr/>
            </p:nvSpPr>
            <p:spPr bwMode="auto">
              <a:xfrm>
                <a:off x="5562600" y="4911725"/>
                <a:ext cx="55563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6" name="Line 156"/>
              <p:cNvSpPr>
                <a:spLocks noChangeShapeType="1"/>
              </p:cNvSpPr>
              <p:nvPr/>
            </p:nvSpPr>
            <p:spPr bwMode="auto">
              <a:xfrm>
                <a:off x="5127625" y="494188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Oval 159"/>
              <p:cNvSpPr>
                <a:spLocks noChangeArrowheads="1"/>
              </p:cNvSpPr>
              <p:nvPr/>
            </p:nvSpPr>
            <p:spPr bwMode="auto">
              <a:xfrm>
                <a:off x="6030913" y="4911725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0" name="Line 160"/>
              <p:cNvSpPr>
                <a:spLocks noChangeShapeType="1"/>
              </p:cNvSpPr>
              <p:nvPr/>
            </p:nvSpPr>
            <p:spPr bwMode="auto">
              <a:xfrm>
                <a:off x="5594350" y="494188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Oval 163"/>
              <p:cNvSpPr>
                <a:spLocks noChangeArrowheads="1"/>
              </p:cNvSpPr>
              <p:nvPr/>
            </p:nvSpPr>
            <p:spPr bwMode="auto">
              <a:xfrm>
                <a:off x="6499225" y="4911725"/>
                <a:ext cx="55563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" name="Line 164"/>
              <p:cNvSpPr>
                <a:spLocks noChangeShapeType="1"/>
              </p:cNvSpPr>
              <p:nvPr/>
            </p:nvSpPr>
            <p:spPr bwMode="auto">
              <a:xfrm>
                <a:off x="6062663" y="494188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Oval 166"/>
              <p:cNvSpPr>
                <a:spLocks noChangeArrowheads="1"/>
              </p:cNvSpPr>
              <p:nvPr/>
            </p:nvSpPr>
            <p:spPr bwMode="auto">
              <a:xfrm>
                <a:off x="6967538" y="4911725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7" name="Line 167"/>
              <p:cNvSpPr>
                <a:spLocks noChangeShapeType="1"/>
              </p:cNvSpPr>
              <p:nvPr/>
            </p:nvSpPr>
            <p:spPr bwMode="auto">
              <a:xfrm>
                <a:off x="6530975" y="494188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Oval 169"/>
              <p:cNvSpPr>
                <a:spLocks noChangeArrowheads="1"/>
              </p:cNvSpPr>
              <p:nvPr/>
            </p:nvSpPr>
            <p:spPr bwMode="auto">
              <a:xfrm>
                <a:off x="7434263" y="4911725"/>
                <a:ext cx="55562" cy="55563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 w="sm" len="lg"/>
                <a:tailEnd w="sm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0" name="Line 170"/>
              <p:cNvSpPr>
                <a:spLocks noChangeShapeType="1"/>
              </p:cNvSpPr>
              <p:nvPr/>
            </p:nvSpPr>
            <p:spPr bwMode="auto">
              <a:xfrm>
                <a:off x="6999288" y="494188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Line 173"/>
              <p:cNvSpPr>
                <a:spLocks noChangeShapeType="1"/>
              </p:cNvSpPr>
              <p:nvPr/>
            </p:nvSpPr>
            <p:spPr bwMode="auto">
              <a:xfrm>
                <a:off x="7467600" y="4941888"/>
                <a:ext cx="457200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28"/>
              <p:cNvSpPr>
                <a:spLocks noChangeShapeType="1"/>
              </p:cNvSpPr>
              <p:nvPr/>
            </p:nvSpPr>
            <p:spPr bwMode="auto">
              <a:xfrm flipV="1">
                <a:off x="5121275" y="2133600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Line 29"/>
              <p:cNvSpPr>
                <a:spLocks noChangeShapeType="1"/>
              </p:cNvSpPr>
              <p:nvPr/>
            </p:nvSpPr>
            <p:spPr bwMode="auto">
              <a:xfrm flipV="1">
                <a:off x="5127625" y="2143125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30"/>
              <p:cNvSpPr>
                <a:spLocks noChangeShapeType="1"/>
              </p:cNvSpPr>
              <p:nvPr/>
            </p:nvSpPr>
            <p:spPr bwMode="auto">
              <a:xfrm>
                <a:off x="4659313" y="2133600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33"/>
              <p:cNvSpPr>
                <a:spLocks noChangeShapeType="1"/>
              </p:cNvSpPr>
              <p:nvPr/>
            </p:nvSpPr>
            <p:spPr bwMode="auto">
              <a:xfrm flipV="1">
                <a:off x="5589588" y="2133600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34"/>
              <p:cNvSpPr>
                <a:spLocks noChangeShapeType="1"/>
              </p:cNvSpPr>
              <p:nvPr/>
            </p:nvSpPr>
            <p:spPr bwMode="auto">
              <a:xfrm flipV="1">
                <a:off x="5594350" y="2143125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35"/>
              <p:cNvSpPr>
                <a:spLocks noChangeShapeType="1"/>
              </p:cNvSpPr>
              <p:nvPr/>
            </p:nvSpPr>
            <p:spPr bwMode="auto">
              <a:xfrm>
                <a:off x="5127625" y="2133600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Line 38"/>
              <p:cNvSpPr>
                <a:spLocks noChangeShapeType="1"/>
              </p:cNvSpPr>
              <p:nvPr/>
            </p:nvSpPr>
            <p:spPr bwMode="auto">
              <a:xfrm flipV="1">
                <a:off x="6057900" y="2133600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Line 39"/>
              <p:cNvSpPr>
                <a:spLocks noChangeShapeType="1"/>
              </p:cNvSpPr>
              <p:nvPr/>
            </p:nvSpPr>
            <p:spPr bwMode="auto">
              <a:xfrm flipV="1">
                <a:off x="6062663" y="2143125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40"/>
              <p:cNvSpPr>
                <a:spLocks noChangeShapeType="1"/>
              </p:cNvSpPr>
              <p:nvPr/>
            </p:nvSpPr>
            <p:spPr bwMode="auto">
              <a:xfrm>
                <a:off x="5594350" y="2133600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Line 43"/>
              <p:cNvSpPr>
                <a:spLocks noChangeShapeType="1"/>
              </p:cNvSpPr>
              <p:nvPr/>
            </p:nvSpPr>
            <p:spPr bwMode="auto">
              <a:xfrm flipV="1">
                <a:off x="6526213" y="2133600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Line 44"/>
              <p:cNvSpPr>
                <a:spLocks noChangeShapeType="1"/>
              </p:cNvSpPr>
              <p:nvPr/>
            </p:nvSpPr>
            <p:spPr bwMode="auto">
              <a:xfrm flipV="1">
                <a:off x="6530975" y="2143125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Line 45"/>
              <p:cNvSpPr>
                <a:spLocks noChangeShapeType="1"/>
              </p:cNvSpPr>
              <p:nvPr/>
            </p:nvSpPr>
            <p:spPr bwMode="auto">
              <a:xfrm>
                <a:off x="6062663" y="2133600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Line 48"/>
              <p:cNvSpPr>
                <a:spLocks noChangeShapeType="1"/>
              </p:cNvSpPr>
              <p:nvPr/>
            </p:nvSpPr>
            <p:spPr bwMode="auto">
              <a:xfrm flipV="1">
                <a:off x="6992938" y="2133600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Line 49"/>
              <p:cNvSpPr>
                <a:spLocks noChangeShapeType="1"/>
              </p:cNvSpPr>
              <p:nvPr/>
            </p:nvSpPr>
            <p:spPr bwMode="auto">
              <a:xfrm flipV="1">
                <a:off x="6999288" y="2143125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Line 50"/>
              <p:cNvSpPr>
                <a:spLocks noChangeShapeType="1"/>
              </p:cNvSpPr>
              <p:nvPr/>
            </p:nvSpPr>
            <p:spPr bwMode="auto">
              <a:xfrm>
                <a:off x="6530975" y="2133600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Line 53"/>
              <p:cNvSpPr>
                <a:spLocks noChangeShapeType="1"/>
              </p:cNvSpPr>
              <p:nvPr/>
            </p:nvSpPr>
            <p:spPr bwMode="auto">
              <a:xfrm flipV="1">
                <a:off x="7461250" y="2133600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Line 54"/>
              <p:cNvSpPr>
                <a:spLocks noChangeShapeType="1"/>
              </p:cNvSpPr>
              <p:nvPr/>
            </p:nvSpPr>
            <p:spPr bwMode="auto">
              <a:xfrm flipV="1">
                <a:off x="7467600" y="2143125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Line 55"/>
              <p:cNvSpPr>
                <a:spLocks noChangeShapeType="1"/>
              </p:cNvSpPr>
              <p:nvPr/>
            </p:nvSpPr>
            <p:spPr bwMode="auto">
              <a:xfrm>
                <a:off x="6999288" y="2133600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Line 64"/>
              <p:cNvSpPr>
                <a:spLocks noChangeShapeType="1"/>
              </p:cNvSpPr>
              <p:nvPr/>
            </p:nvSpPr>
            <p:spPr bwMode="auto">
              <a:xfrm flipV="1">
                <a:off x="5589588" y="2601913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Line 65"/>
              <p:cNvSpPr>
                <a:spLocks noChangeShapeType="1"/>
              </p:cNvSpPr>
              <p:nvPr/>
            </p:nvSpPr>
            <p:spPr bwMode="auto">
              <a:xfrm flipV="1">
                <a:off x="5594350" y="2611438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Line 66"/>
              <p:cNvSpPr>
                <a:spLocks noChangeShapeType="1"/>
              </p:cNvSpPr>
              <p:nvPr/>
            </p:nvSpPr>
            <p:spPr bwMode="auto">
              <a:xfrm>
                <a:off x="5127625" y="2601913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Line 69"/>
              <p:cNvSpPr>
                <a:spLocks noChangeShapeType="1"/>
              </p:cNvSpPr>
              <p:nvPr/>
            </p:nvSpPr>
            <p:spPr bwMode="auto">
              <a:xfrm flipV="1">
                <a:off x="6057900" y="2601913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Line 70"/>
              <p:cNvSpPr>
                <a:spLocks noChangeShapeType="1"/>
              </p:cNvSpPr>
              <p:nvPr/>
            </p:nvSpPr>
            <p:spPr bwMode="auto">
              <a:xfrm flipV="1">
                <a:off x="6062663" y="2611438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Line 71"/>
              <p:cNvSpPr>
                <a:spLocks noChangeShapeType="1"/>
              </p:cNvSpPr>
              <p:nvPr/>
            </p:nvSpPr>
            <p:spPr bwMode="auto">
              <a:xfrm>
                <a:off x="5594350" y="2601913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Line 74"/>
              <p:cNvSpPr>
                <a:spLocks noChangeShapeType="1"/>
              </p:cNvSpPr>
              <p:nvPr/>
            </p:nvSpPr>
            <p:spPr bwMode="auto">
              <a:xfrm flipV="1">
                <a:off x="6526213" y="2601913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Line 75"/>
              <p:cNvSpPr>
                <a:spLocks noChangeShapeType="1"/>
              </p:cNvSpPr>
              <p:nvPr/>
            </p:nvSpPr>
            <p:spPr bwMode="auto">
              <a:xfrm flipV="1">
                <a:off x="6530975" y="2611438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Line 76"/>
              <p:cNvSpPr>
                <a:spLocks noChangeShapeType="1"/>
              </p:cNvSpPr>
              <p:nvPr/>
            </p:nvSpPr>
            <p:spPr bwMode="auto">
              <a:xfrm>
                <a:off x="6062663" y="2601913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Line 79"/>
              <p:cNvSpPr>
                <a:spLocks noChangeShapeType="1"/>
              </p:cNvSpPr>
              <p:nvPr/>
            </p:nvSpPr>
            <p:spPr bwMode="auto">
              <a:xfrm flipV="1">
                <a:off x="6992938" y="2601913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Line 80"/>
              <p:cNvSpPr>
                <a:spLocks noChangeShapeType="1"/>
              </p:cNvSpPr>
              <p:nvPr/>
            </p:nvSpPr>
            <p:spPr bwMode="auto">
              <a:xfrm flipV="1">
                <a:off x="6999288" y="2611438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Line 81"/>
              <p:cNvSpPr>
                <a:spLocks noChangeShapeType="1"/>
              </p:cNvSpPr>
              <p:nvPr/>
            </p:nvSpPr>
            <p:spPr bwMode="auto">
              <a:xfrm>
                <a:off x="6530975" y="2601913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Line 84"/>
              <p:cNvSpPr>
                <a:spLocks noChangeShapeType="1"/>
              </p:cNvSpPr>
              <p:nvPr/>
            </p:nvSpPr>
            <p:spPr bwMode="auto">
              <a:xfrm flipV="1">
                <a:off x="7461250" y="2601913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Line 85"/>
              <p:cNvSpPr>
                <a:spLocks noChangeShapeType="1"/>
              </p:cNvSpPr>
              <p:nvPr/>
            </p:nvSpPr>
            <p:spPr bwMode="auto">
              <a:xfrm flipV="1">
                <a:off x="7467600" y="2611438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Line 86"/>
              <p:cNvSpPr>
                <a:spLocks noChangeShapeType="1"/>
              </p:cNvSpPr>
              <p:nvPr/>
            </p:nvSpPr>
            <p:spPr bwMode="auto">
              <a:xfrm>
                <a:off x="6999288" y="2601913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Line 88"/>
              <p:cNvSpPr>
                <a:spLocks noChangeShapeType="1"/>
              </p:cNvSpPr>
              <p:nvPr/>
            </p:nvSpPr>
            <p:spPr bwMode="auto">
              <a:xfrm>
                <a:off x="7467600" y="2601913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Line 96"/>
              <p:cNvSpPr>
                <a:spLocks noChangeShapeType="1"/>
              </p:cNvSpPr>
              <p:nvPr/>
            </p:nvSpPr>
            <p:spPr bwMode="auto">
              <a:xfrm flipV="1">
                <a:off x="6526213" y="3068638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Line 97"/>
              <p:cNvSpPr>
                <a:spLocks noChangeShapeType="1"/>
              </p:cNvSpPr>
              <p:nvPr/>
            </p:nvSpPr>
            <p:spPr bwMode="auto">
              <a:xfrm flipV="1">
                <a:off x="6530975" y="307816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Line 98"/>
              <p:cNvSpPr>
                <a:spLocks noChangeShapeType="1"/>
              </p:cNvSpPr>
              <p:nvPr/>
            </p:nvSpPr>
            <p:spPr bwMode="auto">
              <a:xfrm>
                <a:off x="6062663" y="3070225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Line 101"/>
              <p:cNvSpPr>
                <a:spLocks noChangeShapeType="1"/>
              </p:cNvSpPr>
              <p:nvPr/>
            </p:nvSpPr>
            <p:spPr bwMode="auto">
              <a:xfrm flipV="1">
                <a:off x="6992938" y="3070225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Line 102"/>
              <p:cNvSpPr>
                <a:spLocks noChangeShapeType="1"/>
              </p:cNvSpPr>
              <p:nvPr/>
            </p:nvSpPr>
            <p:spPr bwMode="auto">
              <a:xfrm flipV="1">
                <a:off x="6999288" y="3079750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Line 103"/>
              <p:cNvSpPr>
                <a:spLocks noChangeShapeType="1"/>
              </p:cNvSpPr>
              <p:nvPr/>
            </p:nvSpPr>
            <p:spPr bwMode="auto">
              <a:xfrm>
                <a:off x="6530975" y="3070225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Line 106"/>
              <p:cNvSpPr>
                <a:spLocks noChangeShapeType="1"/>
              </p:cNvSpPr>
              <p:nvPr/>
            </p:nvSpPr>
            <p:spPr bwMode="auto">
              <a:xfrm flipV="1">
                <a:off x="7461250" y="3068638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Line 107"/>
              <p:cNvSpPr>
                <a:spLocks noChangeShapeType="1"/>
              </p:cNvSpPr>
              <p:nvPr/>
            </p:nvSpPr>
            <p:spPr bwMode="auto">
              <a:xfrm flipV="1">
                <a:off x="7467600" y="307816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Line 108"/>
              <p:cNvSpPr>
                <a:spLocks noChangeShapeType="1"/>
              </p:cNvSpPr>
              <p:nvPr/>
            </p:nvSpPr>
            <p:spPr bwMode="auto">
              <a:xfrm>
                <a:off x="6999288" y="3070225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Line 110"/>
              <p:cNvSpPr>
                <a:spLocks noChangeShapeType="1"/>
              </p:cNvSpPr>
              <p:nvPr/>
            </p:nvSpPr>
            <p:spPr bwMode="auto">
              <a:xfrm>
                <a:off x="7467600" y="3070225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Line 118"/>
              <p:cNvSpPr>
                <a:spLocks noChangeShapeType="1"/>
              </p:cNvSpPr>
              <p:nvPr/>
            </p:nvSpPr>
            <p:spPr bwMode="auto">
              <a:xfrm flipV="1">
                <a:off x="6062663" y="354806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Line 121"/>
              <p:cNvSpPr>
                <a:spLocks noChangeShapeType="1"/>
              </p:cNvSpPr>
              <p:nvPr/>
            </p:nvSpPr>
            <p:spPr bwMode="auto">
              <a:xfrm flipV="1">
                <a:off x="6526213" y="3536950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Line 122"/>
              <p:cNvSpPr>
                <a:spLocks noChangeShapeType="1"/>
              </p:cNvSpPr>
              <p:nvPr/>
            </p:nvSpPr>
            <p:spPr bwMode="auto">
              <a:xfrm flipV="1">
                <a:off x="6530975" y="3546475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Line 124"/>
              <p:cNvSpPr>
                <a:spLocks noChangeShapeType="1"/>
              </p:cNvSpPr>
              <p:nvPr/>
            </p:nvSpPr>
            <p:spPr bwMode="auto">
              <a:xfrm flipV="1">
                <a:off x="7461250" y="3536950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Line 125"/>
              <p:cNvSpPr>
                <a:spLocks noChangeShapeType="1"/>
              </p:cNvSpPr>
              <p:nvPr/>
            </p:nvSpPr>
            <p:spPr bwMode="auto">
              <a:xfrm flipV="1">
                <a:off x="7467600" y="3546475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Line 126"/>
              <p:cNvSpPr>
                <a:spLocks noChangeShapeType="1"/>
              </p:cNvSpPr>
              <p:nvPr/>
            </p:nvSpPr>
            <p:spPr bwMode="auto">
              <a:xfrm>
                <a:off x="6999288" y="3536950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Line 128"/>
              <p:cNvSpPr>
                <a:spLocks noChangeShapeType="1"/>
              </p:cNvSpPr>
              <p:nvPr/>
            </p:nvSpPr>
            <p:spPr bwMode="auto">
              <a:xfrm>
                <a:off x="7467600" y="3538538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Line 136"/>
              <p:cNvSpPr>
                <a:spLocks noChangeShapeType="1"/>
              </p:cNvSpPr>
              <p:nvPr/>
            </p:nvSpPr>
            <p:spPr bwMode="auto">
              <a:xfrm flipV="1">
                <a:off x="5594350" y="4014788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Line 139"/>
              <p:cNvSpPr>
                <a:spLocks noChangeShapeType="1"/>
              </p:cNvSpPr>
              <p:nvPr/>
            </p:nvSpPr>
            <p:spPr bwMode="auto">
              <a:xfrm flipV="1">
                <a:off x="6057900" y="4005263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Line 140"/>
              <p:cNvSpPr>
                <a:spLocks noChangeShapeType="1"/>
              </p:cNvSpPr>
              <p:nvPr/>
            </p:nvSpPr>
            <p:spPr bwMode="auto">
              <a:xfrm flipV="1">
                <a:off x="6062663" y="4014788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Line 142"/>
              <p:cNvSpPr>
                <a:spLocks noChangeShapeType="1"/>
              </p:cNvSpPr>
              <p:nvPr/>
            </p:nvSpPr>
            <p:spPr bwMode="auto">
              <a:xfrm flipV="1">
                <a:off x="7461250" y="4005263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Line 143"/>
              <p:cNvSpPr>
                <a:spLocks noChangeShapeType="1"/>
              </p:cNvSpPr>
              <p:nvPr/>
            </p:nvSpPr>
            <p:spPr bwMode="auto">
              <a:xfrm flipV="1">
                <a:off x="7467600" y="4014788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Line 145"/>
              <p:cNvSpPr>
                <a:spLocks noChangeShapeType="1"/>
              </p:cNvSpPr>
              <p:nvPr/>
            </p:nvSpPr>
            <p:spPr bwMode="auto">
              <a:xfrm>
                <a:off x="7467600" y="4006850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Line 154"/>
              <p:cNvSpPr>
                <a:spLocks noChangeShapeType="1"/>
              </p:cNvSpPr>
              <p:nvPr/>
            </p:nvSpPr>
            <p:spPr bwMode="auto">
              <a:xfrm flipV="1">
                <a:off x="5127625" y="4483100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Line 157"/>
              <p:cNvSpPr>
                <a:spLocks noChangeShapeType="1"/>
              </p:cNvSpPr>
              <p:nvPr/>
            </p:nvSpPr>
            <p:spPr bwMode="auto">
              <a:xfrm flipV="1">
                <a:off x="5589588" y="4473575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Line 158"/>
              <p:cNvSpPr>
                <a:spLocks noChangeShapeType="1"/>
              </p:cNvSpPr>
              <p:nvPr/>
            </p:nvSpPr>
            <p:spPr bwMode="auto">
              <a:xfrm flipV="1">
                <a:off x="5594350" y="4483100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Line 161"/>
              <p:cNvSpPr>
                <a:spLocks noChangeShapeType="1"/>
              </p:cNvSpPr>
              <p:nvPr/>
            </p:nvSpPr>
            <p:spPr bwMode="auto">
              <a:xfrm flipV="1">
                <a:off x="6057900" y="4473575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Line 162"/>
              <p:cNvSpPr>
                <a:spLocks noChangeShapeType="1"/>
              </p:cNvSpPr>
              <p:nvPr/>
            </p:nvSpPr>
            <p:spPr bwMode="auto">
              <a:xfrm>
                <a:off x="5594350" y="4473575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Line 165"/>
              <p:cNvSpPr>
                <a:spLocks noChangeShapeType="1"/>
              </p:cNvSpPr>
              <p:nvPr/>
            </p:nvSpPr>
            <p:spPr bwMode="auto">
              <a:xfrm>
                <a:off x="6062663" y="4473575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Line 168"/>
              <p:cNvSpPr>
                <a:spLocks noChangeShapeType="1"/>
              </p:cNvSpPr>
              <p:nvPr/>
            </p:nvSpPr>
            <p:spPr bwMode="auto">
              <a:xfrm flipV="1">
                <a:off x="6999288" y="4483100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" name="Line 171"/>
              <p:cNvSpPr>
                <a:spLocks noChangeShapeType="1"/>
              </p:cNvSpPr>
              <p:nvPr/>
            </p:nvSpPr>
            <p:spPr bwMode="auto">
              <a:xfrm flipV="1">
                <a:off x="7461250" y="4473575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Line 172"/>
              <p:cNvSpPr>
                <a:spLocks noChangeShapeType="1"/>
              </p:cNvSpPr>
              <p:nvPr/>
            </p:nvSpPr>
            <p:spPr bwMode="auto">
              <a:xfrm flipV="1">
                <a:off x="7467600" y="4483100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Line 174"/>
              <p:cNvSpPr>
                <a:spLocks noChangeShapeType="1"/>
              </p:cNvSpPr>
              <p:nvPr/>
            </p:nvSpPr>
            <p:spPr bwMode="auto">
              <a:xfrm>
                <a:off x="7467600" y="4473575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Line 175"/>
              <p:cNvSpPr>
                <a:spLocks noChangeShapeType="1"/>
              </p:cNvSpPr>
              <p:nvPr/>
            </p:nvSpPr>
            <p:spPr bwMode="auto">
              <a:xfrm flipV="1">
                <a:off x="4659313" y="495141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Line 176"/>
              <p:cNvSpPr>
                <a:spLocks noChangeShapeType="1"/>
              </p:cNvSpPr>
              <p:nvPr/>
            </p:nvSpPr>
            <p:spPr bwMode="auto">
              <a:xfrm flipV="1">
                <a:off x="5121275" y="4941888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Line 177"/>
              <p:cNvSpPr>
                <a:spLocks noChangeShapeType="1"/>
              </p:cNvSpPr>
              <p:nvPr/>
            </p:nvSpPr>
            <p:spPr bwMode="auto">
              <a:xfrm flipV="1">
                <a:off x="5127625" y="495141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Line 178"/>
              <p:cNvSpPr>
                <a:spLocks noChangeShapeType="1"/>
              </p:cNvSpPr>
              <p:nvPr/>
            </p:nvSpPr>
            <p:spPr bwMode="auto">
              <a:xfrm flipV="1">
                <a:off x="5589588" y="4941888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Line 179"/>
              <p:cNvSpPr>
                <a:spLocks noChangeShapeType="1"/>
              </p:cNvSpPr>
              <p:nvPr/>
            </p:nvSpPr>
            <p:spPr bwMode="auto">
              <a:xfrm flipV="1">
                <a:off x="5594350" y="495141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Line 180"/>
              <p:cNvSpPr>
                <a:spLocks noChangeShapeType="1"/>
              </p:cNvSpPr>
              <p:nvPr/>
            </p:nvSpPr>
            <p:spPr bwMode="auto">
              <a:xfrm>
                <a:off x="5127625" y="4941888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Line 181"/>
              <p:cNvSpPr>
                <a:spLocks noChangeShapeType="1"/>
              </p:cNvSpPr>
              <p:nvPr/>
            </p:nvSpPr>
            <p:spPr bwMode="auto">
              <a:xfrm flipV="1">
                <a:off x="6057900" y="4941888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" name="Line 182"/>
              <p:cNvSpPr>
                <a:spLocks noChangeShapeType="1"/>
              </p:cNvSpPr>
              <p:nvPr/>
            </p:nvSpPr>
            <p:spPr bwMode="auto">
              <a:xfrm flipV="1">
                <a:off x="6062663" y="495141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" name="Line 183"/>
              <p:cNvSpPr>
                <a:spLocks noChangeShapeType="1"/>
              </p:cNvSpPr>
              <p:nvPr/>
            </p:nvSpPr>
            <p:spPr bwMode="auto">
              <a:xfrm>
                <a:off x="5594350" y="4941888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" name="Line 184"/>
              <p:cNvSpPr>
                <a:spLocks noChangeShapeType="1"/>
              </p:cNvSpPr>
              <p:nvPr/>
            </p:nvSpPr>
            <p:spPr bwMode="auto">
              <a:xfrm flipV="1">
                <a:off x="6526213" y="4941888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" name="Line 185"/>
              <p:cNvSpPr>
                <a:spLocks noChangeShapeType="1"/>
              </p:cNvSpPr>
              <p:nvPr/>
            </p:nvSpPr>
            <p:spPr bwMode="auto">
              <a:xfrm flipV="1">
                <a:off x="6530975" y="495141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" name="Line 186"/>
              <p:cNvSpPr>
                <a:spLocks noChangeShapeType="1"/>
              </p:cNvSpPr>
              <p:nvPr/>
            </p:nvSpPr>
            <p:spPr bwMode="auto">
              <a:xfrm>
                <a:off x="6062663" y="4941888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" name="Line 187"/>
              <p:cNvSpPr>
                <a:spLocks noChangeShapeType="1"/>
              </p:cNvSpPr>
              <p:nvPr/>
            </p:nvSpPr>
            <p:spPr bwMode="auto">
              <a:xfrm flipV="1">
                <a:off x="6992938" y="4941888"/>
                <a:ext cx="1587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" name="Line 188"/>
              <p:cNvSpPr>
                <a:spLocks noChangeShapeType="1"/>
              </p:cNvSpPr>
              <p:nvPr/>
            </p:nvSpPr>
            <p:spPr bwMode="auto">
              <a:xfrm flipV="1">
                <a:off x="6999288" y="4951413"/>
                <a:ext cx="457200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" name="Line 189"/>
              <p:cNvSpPr>
                <a:spLocks noChangeShapeType="1"/>
              </p:cNvSpPr>
              <p:nvPr/>
            </p:nvSpPr>
            <p:spPr bwMode="auto">
              <a:xfrm>
                <a:off x="6530975" y="4941888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" name="Line 190"/>
              <p:cNvSpPr>
                <a:spLocks noChangeShapeType="1"/>
              </p:cNvSpPr>
              <p:nvPr/>
            </p:nvSpPr>
            <p:spPr bwMode="auto">
              <a:xfrm flipV="1">
                <a:off x="7461250" y="4941888"/>
                <a:ext cx="1588" cy="460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w="sm" len="lg"/>
                <a:tailEnd type="triangle"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" name="Line 191"/>
              <p:cNvSpPr>
                <a:spLocks noChangeShapeType="1"/>
              </p:cNvSpPr>
              <p:nvPr/>
            </p:nvSpPr>
            <p:spPr bwMode="auto">
              <a:xfrm>
                <a:off x="6999288" y="4941888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" name="Line 192"/>
              <p:cNvSpPr>
                <a:spLocks noChangeShapeType="1"/>
              </p:cNvSpPr>
              <p:nvPr/>
            </p:nvSpPr>
            <p:spPr bwMode="auto">
              <a:xfrm>
                <a:off x="7467600" y="4941888"/>
                <a:ext cx="457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sm" len="lg"/>
                <a:tailEnd w="sm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9" name="TextBox 198"/>
            <p:cNvSpPr txBox="1"/>
            <p:nvPr/>
          </p:nvSpPr>
          <p:spPr>
            <a:xfrm>
              <a:off x="152400" y="2362200"/>
              <a:ext cx="106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obstacles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5" name="Slide Number Placeholder 19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96" name="Group 7"/>
          <p:cNvGrpSpPr/>
          <p:nvPr/>
        </p:nvGrpSpPr>
        <p:grpSpPr>
          <a:xfrm>
            <a:off x="2286000" y="1676400"/>
            <a:ext cx="2366678" cy="1828800"/>
            <a:chOff x="457200" y="1752600"/>
            <a:chExt cx="4381500" cy="3385709"/>
          </a:xfrm>
        </p:grpSpPr>
        <p:pic>
          <p:nvPicPr>
            <p:cNvPr id="198" name="Picture 197" descr="Astar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200" y="1752600"/>
              <a:ext cx="3352800" cy="33528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200" name="TextBox 199"/>
            <p:cNvSpPr txBox="1"/>
            <p:nvPr/>
          </p:nvSpPr>
          <p:spPr>
            <a:xfrm>
              <a:off x="838202" y="4572001"/>
              <a:ext cx="2247898" cy="566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start</a:t>
              </a:r>
              <a:endParaRPr lang="en-US" sz="1000" b="1" dirty="0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3276602" y="1828801"/>
              <a:ext cx="1562098" cy="566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goal</a:t>
              </a:r>
              <a:endParaRPr lang="en-US" sz="1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4457154"/>
            <a:ext cx="3124200" cy="217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6858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Unknown/Partially known environment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9260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Shannon Entropy assigned to each node,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/>
              <a:t>, in graph: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295400"/>
            <a:ext cx="5291137" cy="39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4191000" y="1688068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→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measure of uncertainty/lack of knowledge.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52400" y="3733800"/>
            <a:ext cx="80772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Overall idea:</a:t>
            </a:r>
          </a:p>
          <a:p>
            <a:pPr marL="288925" indent="-288925">
              <a:buFont typeface="Arial" pitchFamily="34" charset="0"/>
              <a:buChar char="•"/>
            </a:pPr>
            <a:r>
              <a:rPr lang="en-US" sz="2400" dirty="0" smtClean="0"/>
              <a:t>Maintain and update entropy map through sensor data and inter-robot communication.</a:t>
            </a:r>
          </a:p>
          <a:p>
            <a:pPr marL="288925" indent="-288925">
              <a:buFont typeface="Arial" pitchFamily="34" charset="0"/>
              <a:buChar char="•"/>
            </a:pPr>
            <a:r>
              <a:rPr lang="en-US" sz="2400" b="1" i="1" dirty="0" smtClean="0"/>
              <a:t>Control law:</a:t>
            </a:r>
            <a:r>
              <a:rPr lang="en-US" sz="2400" dirty="0" smtClean="0"/>
              <a:t> Use the </a:t>
            </a:r>
            <a:r>
              <a:rPr lang="en-US" sz="2400" dirty="0" err="1" smtClean="0"/>
              <a:t>Voronoi</a:t>
            </a:r>
            <a:r>
              <a:rPr lang="en-US" sz="2400" dirty="0" smtClean="0"/>
              <a:t> tessellation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&amp; </a:t>
            </a:r>
            <a:r>
              <a:rPr lang="en-US" sz="2400" dirty="0" smtClean="0"/>
              <a:t>Lloyd’s algorithm for non-convex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environment </a:t>
            </a:r>
            <a:r>
              <a:rPr lang="en-US" sz="2400" dirty="0" smtClean="0"/>
              <a:t>and non-Euclidean metric</a:t>
            </a:r>
          </a:p>
          <a:p>
            <a:pPr marL="746125" lvl="1" indent="-288925">
              <a:buFont typeface="Courier New" pitchFamily="49" charset="0"/>
              <a:buChar char="o"/>
            </a:pPr>
            <a:r>
              <a:rPr lang="en-US" sz="2000" b="1" dirty="0" smtClean="0"/>
              <a:t>Entropy-weighted metric (non-Euclidean)</a:t>
            </a:r>
          </a:p>
          <a:p>
            <a:pPr marL="746125" lvl="1" indent="-288925">
              <a:buFont typeface="Courier New" pitchFamily="49" charset="0"/>
              <a:buChar char="o"/>
            </a:pPr>
            <a:r>
              <a:rPr lang="en-US" sz="2000" b="1" dirty="0" smtClean="0"/>
              <a:t>Entropy as weight function.</a:t>
            </a:r>
            <a:endParaRPr lang="en-US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52400" y="1794808"/>
            <a:ext cx="777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Objective:</a:t>
            </a:r>
          </a:p>
          <a:p>
            <a:pPr marL="288925" indent="-288925">
              <a:buFont typeface="Arial" pitchFamily="34" charset="0"/>
              <a:buChar char="•"/>
            </a:pPr>
            <a:r>
              <a:rPr lang="en-US" sz="2400" dirty="0" smtClean="0"/>
              <a:t>We want to explore an unknown/partially known environment (i.e. reduce entropy)</a:t>
            </a:r>
          </a:p>
          <a:p>
            <a:pPr marL="288925" indent="-288925">
              <a:buFont typeface="Arial" pitchFamily="34" charset="0"/>
              <a:buChar char="•"/>
            </a:pPr>
            <a:r>
              <a:rPr lang="en-US" sz="2400" dirty="0" smtClean="0"/>
              <a:t>Maintain good coverage of the environment during and after exploration.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10200" y="1295400"/>
            <a:ext cx="32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robots in a 170 x 200 </a:t>
            </a:r>
            <a:r>
              <a:rPr lang="en-US" dirty="0" err="1" smtClean="0"/>
              <a:t>discretized</a:t>
            </a:r>
            <a:r>
              <a:rPr lang="en-US" dirty="0" smtClean="0"/>
              <a:t> environment.</a:t>
            </a:r>
          </a:p>
          <a:p>
            <a:endParaRPr lang="en-US" dirty="0" smtClean="0"/>
          </a:p>
          <a:p>
            <a:r>
              <a:rPr lang="en-US" dirty="0" smtClean="0"/>
              <a:t>Each iteration (time-step) takes about 0.3 s.</a:t>
            </a:r>
          </a:p>
          <a:p>
            <a:endParaRPr lang="en-US" dirty="0" smtClean="0"/>
          </a:p>
          <a:p>
            <a:r>
              <a:rPr lang="en-US" dirty="0" smtClean="0"/>
              <a:t>(C++ implementation running on a single processor)</a:t>
            </a:r>
            <a:endParaRPr lang="en-US" dirty="0"/>
          </a:p>
        </p:txBody>
      </p:sp>
      <p:pic>
        <p:nvPicPr>
          <p:cNvPr id="7" name="outp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09600" y="1181100"/>
            <a:ext cx="4057650" cy="4762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2800" y="60198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Results use a slightly different version of the control law than what described earlier.</a:t>
            </a:r>
            <a:endParaRPr 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7526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ROS implementation –</a:t>
            </a:r>
            <a:b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truly distributed (multi-thread) implementation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0" y="2246055"/>
            <a:ext cx="2895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/>
              <a:t>Realistic simulation of sensors, robot kinematics, communication.</a:t>
            </a:r>
          </a:p>
          <a:p>
            <a:endParaRPr lang="en-US" sz="1600" dirty="0" smtClean="0"/>
          </a:p>
          <a:p>
            <a:r>
              <a:rPr lang="en-US" sz="1600" dirty="0" smtClean="0"/>
              <a:t>4 robots in a 1000 x 783 uniformly </a:t>
            </a:r>
            <a:r>
              <a:rPr lang="en-US" sz="1600" dirty="0" err="1" smtClean="0"/>
              <a:t>discretized</a:t>
            </a:r>
            <a:r>
              <a:rPr lang="en-US" sz="1600" dirty="0" smtClean="0"/>
              <a:t> environment.</a:t>
            </a:r>
          </a:p>
          <a:p>
            <a:endParaRPr lang="en-US" sz="1600" dirty="0" smtClean="0"/>
          </a:p>
          <a:p>
            <a:r>
              <a:rPr lang="en-US" sz="1600" dirty="0" smtClean="0"/>
              <a:t>Parallel (multi-thread) computation wherever possible.</a:t>
            </a:r>
          </a:p>
          <a:p>
            <a:endParaRPr lang="en-US" sz="1600" dirty="0" smtClean="0"/>
          </a:p>
          <a:p>
            <a:r>
              <a:rPr lang="en-US" sz="1600" dirty="0" smtClean="0"/>
              <a:t>Main thread runs at ~1Hz for each robot (note: all threads run on a single processor).</a:t>
            </a:r>
          </a:p>
        </p:txBody>
      </p:sp>
      <p:pic>
        <p:nvPicPr>
          <p:cNvPr id="5" name="ro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5234" y="2057400"/>
            <a:ext cx="5670766" cy="4432984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Planning with Topological constraints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Homotopy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&amp; Homology class constraints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Incorporating Metric Information using search-based techniques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Voronoi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Tessellation in Non-convex Environment with Non-uniform metric </a:t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Transformation for Efficient Optimal Planning in Environments with Non-Euclidean Metric</a:t>
            </a: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4779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Distributed Optimization with </a:t>
            </a:r>
            <a:r>
              <a:rPr lang="en-US" sz="3600" b="1" dirty="0" err="1" smtClean="0">
                <a:solidFill>
                  <a:schemeClr val="accent2">
                    <a:lumMod val="50000"/>
                  </a:schemeClr>
                </a:solidFill>
              </a:rPr>
              <a:t>Pairwise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 Constraints and its Application to Multi-robot Path Planning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5359" y="4262735"/>
            <a:ext cx="3735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232C12"/>
                </a:solidFill>
              </a:rPr>
              <a:t>Planning with extended rendezvous</a:t>
            </a:r>
            <a:br>
              <a:rPr lang="en-US" sz="1200" b="1" dirty="0" smtClean="0">
                <a:solidFill>
                  <a:srgbClr val="232C12"/>
                </a:solidFill>
              </a:rPr>
            </a:br>
            <a:r>
              <a:rPr lang="en-US" sz="1200" b="1" dirty="0" smtClean="0">
                <a:solidFill>
                  <a:srgbClr val="9E7800"/>
                </a:solidFill>
              </a:rPr>
              <a:t>(constraints marked by yellow)</a:t>
            </a:r>
            <a:endParaRPr lang="en-US" sz="1200" b="1" dirty="0">
              <a:solidFill>
                <a:srgbClr val="9E7800"/>
              </a:solidFill>
            </a:endParaRPr>
          </a:p>
        </p:txBody>
      </p:sp>
      <p:grpSp>
        <p:nvGrpSpPr>
          <p:cNvPr id="3" name="Group 934"/>
          <p:cNvGrpSpPr/>
          <p:nvPr/>
        </p:nvGrpSpPr>
        <p:grpSpPr>
          <a:xfrm>
            <a:off x="36760" y="2433935"/>
            <a:ext cx="4459040" cy="2600817"/>
            <a:chOff x="192664" y="568964"/>
            <a:chExt cx="4462912" cy="2718301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664" y="568964"/>
              <a:ext cx="4267200" cy="2312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517820" y="2837836"/>
              <a:ext cx="1676400" cy="289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 dirty="0"/>
                <a:t>Unconstrained solution</a:t>
              </a: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2140975" y="2804746"/>
              <a:ext cx="2514601" cy="482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 dirty="0"/>
                <a:t>Optimal plan satisfying</a:t>
              </a:r>
            </a:p>
            <a:p>
              <a:pPr algn="ctr"/>
              <a:r>
                <a:rPr lang="en-US" sz="1200" b="1" dirty="0"/>
                <a:t>communication constraints</a:t>
              </a:r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auto">
            <a:xfrm rot="963413">
              <a:off x="2867098" y="1547814"/>
              <a:ext cx="290513" cy="838200"/>
            </a:xfrm>
            <a:prstGeom prst="ellipse">
              <a:avLst/>
            </a:prstGeom>
            <a:solidFill>
              <a:srgbClr val="FFC000">
                <a:alpha val="32156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18"/>
            <p:cNvSpPr>
              <a:spLocks noChangeArrowheads="1"/>
            </p:cNvSpPr>
            <p:nvPr/>
          </p:nvSpPr>
          <p:spPr bwMode="auto">
            <a:xfrm rot="427173">
              <a:off x="3478983" y="642939"/>
              <a:ext cx="273050" cy="838200"/>
            </a:xfrm>
            <a:prstGeom prst="ellipse">
              <a:avLst/>
            </a:prstGeom>
            <a:solidFill>
              <a:srgbClr val="FFC000">
                <a:alpha val="32156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41560" y="19928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 motivational example: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67200" y="1981200"/>
            <a:ext cx="487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Cluttered, non-convex environment</a:t>
            </a:r>
          </a:p>
          <a:p>
            <a:pPr marL="519113" indent="-228600"/>
            <a:r>
              <a:rPr lang="en-US" sz="2400" dirty="0" smtClean="0"/>
              <a:t>– </a:t>
            </a:r>
            <a:r>
              <a:rPr lang="en-US" sz="2400" dirty="0" err="1" smtClean="0"/>
              <a:t>discretization</a:t>
            </a:r>
            <a:r>
              <a:rPr lang="en-US" sz="2400" dirty="0" smtClean="0"/>
              <a:t> and graph-search based techniques desired for fast, optimal planning.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4267200" y="3928408"/>
            <a:ext cx="487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Robot configuration spaces coupled by constraints</a:t>
            </a:r>
          </a:p>
          <a:p>
            <a:pPr marL="519113" indent="-228600"/>
            <a:r>
              <a:rPr lang="en-US" sz="2400" dirty="0" smtClean="0"/>
              <a:t>– size of joint </a:t>
            </a:r>
            <a:r>
              <a:rPr lang="en-US" sz="2400" dirty="0" err="1" smtClean="0"/>
              <a:t>statespace</a:t>
            </a:r>
            <a:r>
              <a:rPr lang="en-US" sz="2400" dirty="0" smtClean="0"/>
              <a:t> increases exponentially with N (number of robots).</a:t>
            </a:r>
            <a:endParaRPr lang="en-US" sz="2400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8"/>
          <p:cNvGrpSpPr/>
          <p:nvPr/>
        </p:nvGrpSpPr>
        <p:grpSpPr>
          <a:xfrm>
            <a:off x="457200" y="3706917"/>
            <a:ext cx="5203878" cy="276999"/>
            <a:chOff x="9127572" y="19955100"/>
            <a:chExt cx="12686269" cy="675283"/>
          </a:xfrm>
        </p:grpSpPr>
        <p:grpSp>
          <p:nvGrpSpPr>
            <p:cNvPr id="4" name="Group 79"/>
            <p:cNvGrpSpPr/>
            <p:nvPr/>
          </p:nvGrpSpPr>
          <p:grpSpPr>
            <a:xfrm>
              <a:off x="18353949" y="19955100"/>
              <a:ext cx="3459892" cy="675283"/>
              <a:chOff x="21031200" y="10270628"/>
              <a:chExt cx="4572000" cy="887029"/>
            </a:xfrm>
          </p:grpSpPr>
          <p:pic>
            <p:nvPicPr>
              <p:cNvPr id="81" name="Picture 8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1031200" y="10287000"/>
                <a:ext cx="2476046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" name="Picture 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3559006" y="10363200"/>
                <a:ext cx="443994" cy="673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3" name="TextBox 82"/>
              <p:cNvSpPr txBox="1"/>
              <p:nvPr/>
            </p:nvSpPr>
            <p:spPr>
              <a:xfrm>
                <a:off x="24079200" y="10270628"/>
                <a:ext cx="1524000" cy="8870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i="1" dirty="0" smtClean="0">
                    <a:latin typeface="Times New Roman" pitchFamily="18" charset="0"/>
                    <a:cs typeface="Times New Roman" pitchFamily="18" charset="0"/>
                  </a:rPr>
                  <a:t>j ≠ r</a:t>
                </a:r>
                <a:endParaRPr lang="en-US" sz="12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6" name="Group 83"/>
            <p:cNvGrpSpPr/>
            <p:nvPr/>
          </p:nvGrpSpPr>
          <p:grpSpPr>
            <a:xfrm>
              <a:off x="9127572" y="20034913"/>
              <a:ext cx="8746585" cy="506628"/>
              <a:chOff x="8991600" y="10353609"/>
              <a:chExt cx="11557987" cy="665489"/>
            </a:xfrm>
          </p:grpSpPr>
          <p:grpSp>
            <p:nvGrpSpPr>
              <p:cNvPr id="13" name="Group 52"/>
              <p:cNvGrpSpPr>
                <a:grpSpLocks noChangeAspect="1"/>
              </p:cNvGrpSpPr>
              <p:nvPr/>
            </p:nvGrpSpPr>
            <p:grpSpPr>
              <a:xfrm>
                <a:off x="8991600" y="10353609"/>
                <a:ext cx="11557987" cy="661284"/>
                <a:chOff x="10161588" y="5115692"/>
                <a:chExt cx="42634599" cy="2439317"/>
              </a:xfrm>
            </p:grpSpPr>
            <p:pic>
              <p:nvPicPr>
                <p:cNvPr id="87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161588" y="5115692"/>
                  <a:ext cx="13508038" cy="22034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88" name="Picture 7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3846535" y="5351559"/>
                  <a:ext cx="28949652" cy="22034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sp>
            <p:nvSpPr>
              <p:cNvPr id="86" name="Rounded Rectangle 85"/>
              <p:cNvSpPr/>
              <p:nvPr/>
            </p:nvSpPr>
            <p:spPr>
              <a:xfrm>
                <a:off x="12725400" y="10363199"/>
                <a:ext cx="5007015" cy="655899"/>
              </a:xfrm>
              <a:prstGeom prst="roundRect">
                <a:avLst/>
              </a:prstGeom>
              <a:solidFill>
                <a:schemeClr val="accent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  <p:sp>
        <p:nvSpPr>
          <p:cNvPr id="63" name="Rounded Rectangular Callout 62"/>
          <p:cNvSpPr/>
          <p:nvPr/>
        </p:nvSpPr>
        <p:spPr>
          <a:xfrm>
            <a:off x="381000" y="3173517"/>
            <a:ext cx="5486400" cy="838200"/>
          </a:xfrm>
          <a:prstGeom prst="wedgeRoundRectCallout">
            <a:avLst>
              <a:gd name="adj1" fmla="val 33812"/>
              <a:gd name="adj2" fmla="val -77690"/>
              <a:gd name="adj3" fmla="val 16667"/>
            </a:avLst>
          </a:prstGeom>
          <a:solidFill>
            <a:schemeClr val="accent1">
              <a:lumMod val="75000"/>
              <a:alpha val="9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75"/>
          <p:cNvGrpSpPr/>
          <p:nvPr/>
        </p:nvGrpSpPr>
        <p:grpSpPr>
          <a:xfrm>
            <a:off x="1066800" y="2640117"/>
            <a:ext cx="5029200" cy="357155"/>
            <a:chOff x="5638800" y="8334375"/>
            <a:chExt cx="19364325" cy="1367004"/>
          </a:xfrm>
        </p:grpSpPr>
        <p:pic>
          <p:nvPicPr>
            <p:cNvPr id="77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638800" y="8334375"/>
              <a:ext cx="84201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8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173200" y="8477250"/>
              <a:ext cx="10829925" cy="112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9" name="TextBox 78"/>
            <p:cNvSpPr txBox="1"/>
            <p:nvPr/>
          </p:nvSpPr>
          <p:spPr>
            <a:xfrm>
              <a:off x="15925801" y="8856585"/>
              <a:ext cx="3004360" cy="84479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8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800" i="1" dirty="0" smtClean="0">
                  <a:latin typeface="Times New Roman" pitchFamily="18" charset="0"/>
                  <a:cs typeface="Times New Roman" pitchFamily="18" charset="0"/>
                </a:rPr>
                <a:t>=1…N, </a:t>
              </a:r>
              <a:r>
                <a:rPr lang="en-US" sz="800" i="1" dirty="0" err="1" smtClean="0">
                  <a:latin typeface="Times New Roman" pitchFamily="18" charset="0"/>
                  <a:cs typeface="Times New Roman" pitchFamily="18" charset="0"/>
                </a:rPr>
                <a:t>i≠r</a:t>
              </a:r>
              <a:endParaRPr lang="en-US" sz="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Rounded Rectangle 301"/>
          <p:cNvSpPr>
            <a:spLocks noChangeArrowheads="1"/>
          </p:cNvSpPr>
          <p:nvPr/>
        </p:nvSpPr>
        <p:spPr bwMode="auto">
          <a:xfrm>
            <a:off x="347240" y="2602017"/>
            <a:ext cx="5824959" cy="419100"/>
          </a:xfrm>
          <a:prstGeom prst="roundRect">
            <a:avLst>
              <a:gd name="adj" fmla="val 16667"/>
            </a:avLst>
          </a:prstGeom>
          <a:solidFill>
            <a:srgbClr val="92D050">
              <a:alpha val="10196"/>
            </a:srgbClr>
          </a:solidFill>
          <a:ln w="9525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155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How to efficiently and optimally solve this huge problem?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1039917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</a:rPr>
              <a:t>Dimensional decomposition!</a:t>
            </a:r>
            <a:endParaRPr lang="en-US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18" name="Group 97"/>
          <p:cNvGrpSpPr>
            <a:grpSpLocks/>
          </p:cNvGrpSpPr>
          <p:nvPr/>
        </p:nvGrpSpPr>
        <p:grpSpPr bwMode="auto">
          <a:xfrm>
            <a:off x="2895600" y="1684760"/>
            <a:ext cx="5486400" cy="718045"/>
            <a:chOff x="3124200" y="1553447"/>
            <a:chExt cx="5791200" cy="758677"/>
          </a:xfrm>
        </p:grpSpPr>
        <p:sp>
          <p:nvSpPr>
            <p:cNvPr id="7" name="TextBox 92"/>
            <p:cNvSpPr txBox="1">
              <a:spLocks noChangeArrowheads="1"/>
            </p:cNvSpPr>
            <p:nvPr/>
          </p:nvSpPr>
          <p:spPr bwMode="auto">
            <a:xfrm>
              <a:off x="3124200" y="1824335"/>
              <a:ext cx="5486400" cy="487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400" dirty="0" err="1">
                  <a:latin typeface="Times New Roman" pitchFamily="18" charset="0"/>
                  <a:cs typeface="Times New Roman" pitchFamily="18" charset="0"/>
                </a:rPr>
                <a:t>s.t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.  </a:t>
              </a:r>
              <a:r>
                <a:rPr lang="el-GR" sz="2400" dirty="0">
                  <a:latin typeface="Times New Roman" pitchFamily="18" charset="0"/>
                  <a:cs typeface="Times New Roman" pitchFamily="18" charset="0"/>
                </a:rPr>
                <a:t>Ω</a:t>
              </a:r>
              <a:r>
                <a:rPr lang="en-US" sz="2400" i="1" baseline="-25000" dirty="0" err="1">
                  <a:latin typeface="Times New Roman" pitchFamily="18" charset="0"/>
                  <a:cs typeface="Times New Roman" pitchFamily="18" charset="0"/>
                </a:rPr>
                <a:t>ij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l-GR" sz="2400" i="1" dirty="0">
                  <a:latin typeface="Times New Roman" pitchFamily="18" charset="0"/>
                  <a:cs typeface="Times New Roman" pitchFamily="18" charset="0"/>
                </a:rPr>
                <a:t>π</a:t>
              </a:r>
              <a:r>
                <a:rPr lang="en-US" sz="2400" i="1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l-GR" sz="2400" i="1" dirty="0">
                  <a:latin typeface="Times New Roman" pitchFamily="18" charset="0"/>
                  <a:cs typeface="Times New Roman" pitchFamily="18" charset="0"/>
                </a:rPr>
                <a:t>π</a:t>
              </a:r>
              <a:r>
                <a:rPr lang="en-US" sz="2400" i="1" baseline="-25000" dirty="0"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400" b="1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276600" y="1553447"/>
              <a:ext cx="5638800" cy="351553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</p:spPr>
        </p:pic>
      </p:grpSp>
      <p:sp>
        <p:nvSpPr>
          <p:cNvPr id="9" name="TextBox 95"/>
          <p:cNvSpPr txBox="1">
            <a:spLocks noChangeArrowheads="1"/>
          </p:cNvSpPr>
          <p:nvPr/>
        </p:nvSpPr>
        <p:spPr bwMode="auto">
          <a:xfrm>
            <a:off x="228600" y="1573317"/>
            <a:ext cx="2438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Problem definition</a:t>
            </a:r>
            <a:r>
              <a:rPr lang="en-US" sz="2000" b="1" dirty="0" smtClean="0"/>
              <a:t>:</a:t>
            </a:r>
            <a:endParaRPr lang="en-US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57800" y="2065760"/>
            <a:ext cx="358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(e.g., time-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</a:rPr>
              <a:t>parametrized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 distance constraint)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1913360"/>
            <a:ext cx="411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(Goal directed navigation of</a:t>
            </a:r>
            <a:b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N </a:t>
            </a:r>
            <a:r>
              <a:rPr lang="en-US" sz="13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heterogeneous robots)</a:t>
            </a:r>
            <a:endParaRPr lang="en-US" sz="13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28600" y="1577184"/>
            <a:ext cx="8534400" cy="869576"/>
          </a:xfrm>
          <a:prstGeom prst="roundRect">
            <a:avLst/>
          </a:prstGeom>
          <a:solidFill>
            <a:schemeClr val="accent4">
              <a:alpha val="5000"/>
            </a:schemeClr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auto">
          <a:xfrm>
            <a:off x="4440238" y="2608367"/>
            <a:ext cx="665162" cy="374650"/>
          </a:xfrm>
          <a:prstGeom prst="ellipse">
            <a:avLst/>
          </a:prstGeom>
          <a:noFill/>
          <a:ln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298"/>
          <p:cNvSpPr txBox="1">
            <a:spLocks noChangeArrowheads="1"/>
          </p:cNvSpPr>
          <p:nvPr/>
        </p:nvSpPr>
        <p:spPr bwMode="auto">
          <a:xfrm>
            <a:off x="304800" y="2657579"/>
            <a:ext cx="27432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 dirty="0" err="1"/>
              <a:t>Subproblem</a:t>
            </a:r>
            <a:r>
              <a:rPr lang="en-US" sz="1000" b="1" dirty="0"/>
              <a:t>: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5505899" y="5122239"/>
            <a:ext cx="320627" cy="215031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grpSp>
        <p:nvGrpSpPr>
          <p:cNvPr id="20" name="Group 20"/>
          <p:cNvGrpSpPr/>
          <p:nvPr/>
        </p:nvGrpSpPr>
        <p:grpSpPr>
          <a:xfrm>
            <a:off x="609600" y="4545117"/>
            <a:ext cx="1385913" cy="1320977"/>
            <a:chOff x="152400" y="1397742"/>
            <a:chExt cx="2335213" cy="2212549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2400" y="1616075"/>
              <a:ext cx="2335213" cy="1828800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</p:spPr>
        </p:pic>
        <p:grpSp>
          <p:nvGrpSpPr>
            <p:cNvPr id="34" name="Group 185"/>
            <p:cNvGrpSpPr/>
            <p:nvPr/>
          </p:nvGrpSpPr>
          <p:grpSpPr>
            <a:xfrm>
              <a:off x="411170" y="1397742"/>
              <a:ext cx="2040916" cy="2212549"/>
              <a:chOff x="411170" y="1397742"/>
              <a:chExt cx="2040916" cy="2212549"/>
            </a:xfrm>
          </p:grpSpPr>
          <p:grpSp>
            <p:nvGrpSpPr>
              <p:cNvPr id="35" name="Group 33"/>
              <p:cNvGrpSpPr/>
              <p:nvPr/>
            </p:nvGrpSpPr>
            <p:grpSpPr>
              <a:xfrm>
                <a:off x="411170" y="3233487"/>
                <a:ext cx="2040916" cy="376804"/>
                <a:chOff x="411170" y="3233487"/>
                <a:chExt cx="2040916" cy="376804"/>
              </a:xfrm>
            </p:grpSpPr>
            <p:sp>
              <p:nvSpPr>
                <p:cNvPr id="49" name="Oval 48"/>
                <p:cNvSpPr/>
                <p:nvPr/>
              </p:nvSpPr>
              <p:spPr>
                <a:xfrm>
                  <a:off x="438150" y="3253740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411170" y="3404088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S1</a:t>
                  </a:r>
                  <a:endParaRPr lang="en-US" sz="800" b="1" dirty="0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775284" y="3248179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726828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S2</a:t>
                  </a:r>
                  <a:endParaRPr lang="en-US" sz="800" b="1" dirty="0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1070610" y="324522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1042486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S3</a:t>
                  </a:r>
                  <a:endParaRPr lang="en-US" sz="800" b="1" dirty="0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>
                  <a:off x="1497330" y="323379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1515971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S4</a:t>
                  </a:r>
                  <a:endParaRPr lang="en-US" sz="800" b="1" dirty="0"/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>
                  <a:off x="1809750" y="323760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1831628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S5</a:t>
                  </a:r>
                  <a:endParaRPr lang="en-US" sz="800" b="1" dirty="0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2110431" y="3233487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2147286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S6</a:t>
                  </a:r>
                  <a:endParaRPr lang="en-US" sz="800" b="1" dirty="0"/>
                </a:p>
              </p:txBody>
            </p:sp>
          </p:grpSp>
          <p:grpSp>
            <p:nvGrpSpPr>
              <p:cNvPr id="36" name="Group 34"/>
              <p:cNvGrpSpPr/>
              <p:nvPr/>
            </p:nvGrpSpPr>
            <p:grpSpPr>
              <a:xfrm>
                <a:off x="411170" y="1397742"/>
                <a:ext cx="2001793" cy="342637"/>
                <a:chOff x="411170" y="3063503"/>
                <a:chExt cx="2001793" cy="342637"/>
              </a:xfrm>
            </p:grpSpPr>
            <p:sp>
              <p:nvSpPr>
                <p:cNvPr id="37" name="Oval 36"/>
                <p:cNvSpPr/>
                <p:nvPr/>
              </p:nvSpPr>
              <p:spPr>
                <a:xfrm>
                  <a:off x="438150" y="3253740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411170" y="3069178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G1</a:t>
                  </a:r>
                  <a:endParaRPr lang="en-US" sz="800" b="1" dirty="0"/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775284" y="3248179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720088" y="3069178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G2</a:t>
                  </a:r>
                  <a:endParaRPr lang="en-US" sz="800" b="1" dirty="0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1070610" y="324522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1041365" y="3063503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G3</a:t>
                  </a:r>
                  <a:endParaRPr lang="en-US" sz="800" b="1" dirty="0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1497330" y="323379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1455930" y="3063503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G4</a:t>
                  </a:r>
                  <a:endParaRPr lang="en-US" sz="800" b="1" dirty="0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1809750" y="323760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1788947" y="3063503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G5</a:t>
                  </a:r>
                  <a:endParaRPr lang="en-US" sz="800" b="1" dirty="0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2110431" y="3233487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2108163" y="3063503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G6</a:t>
                  </a:r>
                  <a:endParaRPr lang="en-US" sz="800" b="1" dirty="0"/>
                </a:p>
              </p:txBody>
            </p:sp>
          </p:grpSp>
        </p:grpSp>
      </p:grpSp>
      <p:sp>
        <p:nvSpPr>
          <p:cNvPr id="21" name="TextBox 20"/>
          <p:cNvSpPr txBox="1"/>
          <p:nvPr/>
        </p:nvSpPr>
        <p:spPr>
          <a:xfrm>
            <a:off x="763176" y="5819157"/>
            <a:ext cx="1124027" cy="242626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pPr algn="ctr"/>
            <a:r>
              <a:rPr lang="en-US" sz="1100" dirty="0" smtClean="0"/>
              <a:t>Iteration (</a:t>
            </a:r>
            <a:r>
              <a:rPr lang="en-US" sz="1100" b="1" i="1" dirty="0" smtClean="0"/>
              <a:t>k</a:t>
            </a:r>
            <a:r>
              <a:rPr lang="en-US" sz="1100" dirty="0" smtClean="0"/>
              <a:t>) =  </a:t>
            </a:r>
            <a:r>
              <a:rPr lang="en-US" sz="1100" b="1" i="1" dirty="0" smtClean="0"/>
              <a:t>0</a:t>
            </a:r>
            <a:endParaRPr lang="en-US" sz="1100" b="1" i="1" dirty="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46886" y="4661458"/>
            <a:ext cx="1435188" cy="111927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355548" y="5798051"/>
            <a:ext cx="1405033" cy="411904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pPr algn="ctr"/>
            <a:r>
              <a:rPr lang="en-US" sz="1100" dirty="0" smtClean="0"/>
              <a:t>Iteration (</a:t>
            </a:r>
            <a:r>
              <a:rPr lang="en-US" sz="1100" b="1" i="1" dirty="0" smtClean="0"/>
              <a:t>k</a:t>
            </a:r>
            <a:r>
              <a:rPr lang="en-US" sz="1100" dirty="0" smtClean="0"/>
              <a:t>) = </a:t>
            </a:r>
            <a:r>
              <a:rPr lang="en-US" sz="1100" b="1" i="1" dirty="0" smtClean="0"/>
              <a:t>1</a:t>
            </a:r>
          </a:p>
          <a:p>
            <a:pPr algn="ctr"/>
            <a:r>
              <a:rPr lang="en-US" sz="1100" dirty="0" smtClean="0"/>
              <a:t>Planning robot (</a:t>
            </a:r>
            <a:r>
              <a:rPr lang="en-US" sz="1100" b="1" i="1" dirty="0" smtClean="0"/>
              <a:t>r</a:t>
            </a:r>
            <a:r>
              <a:rPr lang="en-US" sz="1100" dirty="0" smtClean="0"/>
              <a:t>)</a:t>
            </a:r>
            <a:r>
              <a:rPr lang="en-US" sz="1100" b="1" i="1" dirty="0" smtClean="0"/>
              <a:t> = 1</a:t>
            </a:r>
            <a:endParaRPr lang="en-US" sz="1100" b="1" i="1" dirty="0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0233" y="4676816"/>
            <a:ext cx="1422784" cy="110587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3965388" y="5795951"/>
            <a:ext cx="1444812" cy="411904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pPr algn="ctr"/>
            <a:r>
              <a:rPr lang="en-US" sz="1100" dirty="0" smtClean="0"/>
              <a:t>Iteration (</a:t>
            </a:r>
            <a:r>
              <a:rPr lang="en-US" sz="1100" b="1" i="1" dirty="0" smtClean="0"/>
              <a:t>k</a:t>
            </a:r>
            <a:r>
              <a:rPr lang="en-US" sz="1100" dirty="0" smtClean="0"/>
              <a:t>) = </a:t>
            </a:r>
            <a:r>
              <a:rPr lang="en-US" sz="1100" b="1" i="1" dirty="0" smtClean="0"/>
              <a:t>2</a:t>
            </a:r>
          </a:p>
          <a:p>
            <a:pPr algn="ctr"/>
            <a:r>
              <a:rPr lang="en-US" sz="1100" dirty="0" smtClean="0"/>
              <a:t>Planning robot (</a:t>
            </a:r>
            <a:r>
              <a:rPr lang="en-US" sz="1100" b="1" i="1" dirty="0" smtClean="0"/>
              <a:t>r</a:t>
            </a:r>
            <a:r>
              <a:rPr lang="en-US" sz="1100" dirty="0" smtClean="0"/>
              <a:t>)</a:t>
            </a:r>
            <a:r>
              <a:rPr lang="en-US" sz="1100" b="1" i="1" dirty="0" smtClean="0"/>
              <a:t> = 2</a:t>
            </a:r>
            <a:endParaRPr lang="en-US" sz="11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486400" y="5026724"/>
            <a:ext cx="439230" cy="319571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. . .</a:t>
            </a:r>
            <a:endParaRPr 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63211" y="4641978"/>
            <a:ext cx="1450457" cy="1156074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5867400" y="5784289"/>
            <a:ext cx="1600200" cy="581181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pPr algn="ctr"/>
            <a:r>
              <a:rPr lang="en-US" sz="1100" dirty="0" smtClean="0"/>
              <a:t>Iteration (</a:t>
            </a:r>
            <a:r>
              <a:rPr lang="en-US" sz="1100" b="1" i="1" dirty="0" smtClean="0"/>
              <a:t>k</a:t>
            </a:r>
            <a:r>
              <a:rPr lang="en-US" sz="1100" dirty="0" smtClean="0"/>
              <a:t>) = </a:t>
            </a:r>
            <a:r>
              <a:rPr lang="en-US" sz="1100" b="1" i="1" dirty="0" smtClean="0"/>
              <a:t>12</a:t>
            </a:r>
          </a:p>
          <a:p>
            <a:pPr algn="ctr"/>
            <a:r>
              <a:rPr lang="en-US" sz="1100" b="1" i="1" dirty="0"/>
              <a:t> </a:t>
            </a:r>
            <a:r>
              <a:rPr lang="en-US" sz="1100" dirty="0" smtClean="0"/>
              <a:t>Final  converged solution</a:t>
            </a:r>
            <a:br>
              <a:rPr lang="en-US" sz="1100" dirty="0" smtClean="0"/>
            </a:br>
            <a:r>
              <a:rPr lang="en-US" sz="1100" dirty="0" smtClean="0"/>
              <a:t>satisfying constraints</a:t>
            </a:r>
            <a:endParaRPr lang="en-US" sz="1100" dirty="0"/>
          </a:p>
        </p:txBody>
      </p:sp>
      <p:sp>
        <p:nvSpPr>
          <p:cNvPr id="29" name="Freeform 28"/>
          <p:cNvSpPr/>
          <p:nvPr/>
        </p:nvSpPr>
        <p:spPr>
          <a:xfrm>
            <a:off x="2500500" y="5674263"/>
            <a:ext cx="150677" cy="277528"/>
          </a:xfrm>
          <a:custGeom>
            <a:avLst/>
            <a:gdLst>
              <a:gd name="connsiteX0" fmla="*/ 331077 w 1182415"/>
              <a:gd name="connsiteY0" fmla="*/ 0 h 1513489"/>
              <a:gd name="connsiteX1" fmla="*/ 141890 w 1182415"/>
              <a:gd name="connsiteY1" fmla="*/ 977462 h 1513489"/>
              <a:gd name="connsiteX2" fmla="*/ 1182415 w 1182415"/>
              <a:gd name="connsiteY2" fmla="*/ 1513489 h 151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415" h="1513489">
                <a:moveTo>
                  <a:pt x="331077" y="0"/>
                </a:moveTo>
                <a:cubicBezTo>
                  <a:pt x="165538" y="362607"/>
                  <a:pt x="0" y="725214"/>
                  <a:pt x="141890" y="977462"/>
                </a:cubicBezTo>
                <a:cubicBezTo>
                  <a:pt x="283780" y="1229710"/>
                  <a:pt x="733097" y="1371599"/>
                  <a:pt x="1182415" y="1513489"/>
                </a:cubicBezTo>
              </a:path>
            </a:pathLst>
          </a:custGeom>
          <a:ln w="12700">
            <a:solidFill>
              <a:schemeClr val="accent2">
                <a:lumMod val="60000"/>
                <a:lumOff val="40000"/>
                <a:alpha val="62000"/>
              </a:schemeClr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sp>
        <p:nvSpPr>
          <p:cNvPr id="30" name="Freeform 29"/>
          <p:cNvSpPr/>
          <p:nvPr/>
        </p:nvSpPr>
        <p:spPr>
          <a:xfrm rot="1080197">
            <a:off x="4315140" y="5584776"/>
            <a:ext cx="104133" cy="277528"/>
          </a:xfrm>
          <a:custGeom>
            <a:avLst/>
            <a:gdLst>
              <a:gd name="connsiteX0" fmla="*/ 331077 w 1182415"/>
              <a:gd name="connsiteY0" fmla="*/ 0 h 1513489"/>
              <a:gd name="connsiteX1" fmla="*/ 141890 w 1182415"/>
              <a:gd name="connsiteY1" fmla="*/ 977462 h 1513489"/>
              <a:gd name="connsiteX2" fmla="*/ 1182415 w 1182415"/>
              <a:gd name="connsiteY2" fmla="*/ 1513489 h 151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415" h="1513489">
                <a:moveTo>
                  <a:pt x="331077" y="0"/>
                </a:moveTo>
                <a:cubicBezTo>
                  <a:pt x="165538" y="362607"/>
                  <a:pt x="0" y="725214"/>
                  <a:pt x="141890" y="977462"/>
                </a:cubicBezTo>
                <a:cubicBezTo>
                  <a:pt x="283780" y="1229710"/>
                  <a:pt x="733097" y="1371599"/>
                  <a:pt x="1182415" y="1513489"/>
                </a:cubicBezTo>
              </a:path>
            </a:pathLst>
          </a:custGeom>
          <a:ln w="12700">
            <a:solidFill>
              <a:schemeClr val="accent2">
                <a:lumMod val="60000"/>
                <a:lumOff val="40000"/>
                <a:alpha val="62000"/>
              </a:schemeClr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sp>
        <p:nvSpPr>
          <p:cNvPr id="31" name="Right Arrow 30"/>
          <p:cNvSpPr/>
          <p:nvPr/>
        </p:nvSpPr>
        <p:spPr>
          <a:xfrm>
            <a:off x="2114231" y="5122239"/>
            <a:ext cx="152679" cy="215031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sp>
        <p:nvSpPr>
          <p:cNvPr id="32" name="Right Arrow 31"/>
          <p:cNvSpPr/>
          <p:nvPr/>
        </p:nvSpPr>
        <p:spPr>
          <a:xfrm>
            <a:off x="3763898" y="5105195"/>
            <a:ext cx="152679" cy="215031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sp>
        <p:nvSpPr>
          <p:cNvPr id="61" name="TextBox 60"/>
          <p:cNvSpPr txBox="1"/>
          <p:nvPr/>
        </p:nvSpPr>
        <p:spPr>
          <a:xfrm>
            <a:off x="381000" y="3936869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Six robots </a:t>
            </a:r>
            <a:r>
              <a:rPr lang="en-US" sz="1600" dirty="0" smtClean="0"/>
              <a:t>planning iteratively to satisfy </a:t>
            </a:r>
            <a:r>
              <a:rPr lang="en-US" sz="1600" b="1" dirty="0" smtClean="0"/>
              <a:t>rendezvous constraints </a:t>
            </a:r>
            <a:r>
              <a:rPr lang="en-US" sz="1600" dirty="0" smtClean="0"/>
              <a:t>in an </a:t>
            </a:r>
            <a:r>
              <a:rPr lang="en-US" sz="1600" b="1" dirty="0" smtClean="0"/>
              <a:t>empty environment</a:t>
            </a:r>
            <a:r>
              <a:rPr lang="en-US" sz="1600" dirty="0" smtClean="0"/>
              <a:t>:</a:t>
            </a:r>
            <a:endParaRPr lang="en-US" sz="1600" dirty="0"/>
          </a:p>
        </p:txBody>
      </p:sp>
      <p:sp>
        <p:nvSpPr>
          <p:cNvPr id="64" name="TextBox 63"/>
          <p:cNvSpPr txBox="1"/>
          <p:nvPr/>
        </p:nvSpPr>
        <p:spPr>
          <a:xfrm>
            <a:off x="533400" y="3173517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How to increase the </a:t>
            </a:r>
            <a:r>
              <a:rPr lang="en-US" sz="1600" b="1" i="1" dirty="0" smtClean="0"/>
              <a:t>weight vector </a:t>
            </a:r>
            <a:r>
              <a:rPr lang="en-US" sz="1600" dirty="0" smtClean="0"/>
              <a:t>so as to guarantee</a:t>
            </a:r>
            <a:br>
              <a:rPr lang="en-US" sz="1600" dirty="0" smtClean="0"/>
            </a:br>
            <a:r>
              <a:rPr lang="en-US" sz="1600" dirty="0" err="1" smtClean="0"/>
              <a:t>i</a:t>
            </a:r>
            <a:r>
              <a:rPr lang="en-US" sz="1600" dirty="0" smtClean="0"/>
              <a:t>. convergence, ii. optimality?</a:t>
            </a:r>
            <a:endParaRPr lang="en-US" sz="1600" dirty="0"/>
          </a:p>
        </p:txBody>
      </p:sp>
      <p:sp>
        <p:nvSpPr>
          <p:cNvPr id="65" name="TextBox 64"/>
          <p:cNvSpPr txBox="1"/>
          <p:nvPr/>
        </p:nvSpPr>
        <p:spPr>
          <a:xfrm>
            <a:off x="6248400" y="3149895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Separable optimal flow:</a:t>
            </a:r>
            <a:endParaRPr lang="en-US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394784" y="3454695"/>
            <a:ext cx="274921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Box 66"/>
          <p:cNvSpPr txBox="1"/>
          <p:nvPr/>
        </p:nvSpPr>
        <p:spPr>
          <a:xfrm>
            <a:off x="6248400" y="3801941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Ascent direction:</a:t>
            </a:r>
            <a:endParaRPr lang="en-US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400800" y="4064295"/>
            <a:ext cx="2247900" cy="40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" name="Rounded Rectangle 68"/>
          <p:cNvSpPr/>
          <p:nvPr/>
        </p:nvSpPr>
        <p:spPr>
          <a:xfrm>
            <a:off x="6270171" y="3188757"/>
            <a:ext cx="2873829" cy="1280160"/>
          </a:xfrm>
          <a:prstGeom prst="roundRect">
            <a:avLst>
              <a:gd name="adj" fmla="val 9155"/>
            </a:avLst>
          </a:prstGeom>
          <a:solidFill>
            <a:schemeClr val="accent1">
              <a:alpha val="8000"/>
            </a:schemeClr>
          </a:solid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Left Arrow 69"/>
          <p:cNvSpPr/>
          <p:nvPr/>
        </p:nvSpPr>
        <p:spPr>
          <a:xfrm>
            <a:off x="6248400" y="2716317"/>
            <a:ext cx="3810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6629400" y="2563917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Solved using discrete graph search for </a:t>
            </a:r>
            <a:r>
              <a:rPr lang="en-US" sz="1600" b="1" i="1" dirty="0" err="1" smtClean="0">
                <a:solidFill>
                  <a:srgbClr val="C00000"/>
                </a:solidFill>
              </a:rPr>
              <a:t>i</a:t>
            </a:r>
            <a:r>
              <a:rPr lang="en-US" sz="1600" b="1" baseline="30000" dirty="0" err="1" smtClean="0">
                <a:solidFill>
                  <a:srgbClr val="C00000"/>
                </a:solidFill>
              </a:rPr>
              <a:t>th</a:t>
            </a:r>
            <a:r>
              <a:rPr lang="en-US" sz="1600" b="1" dirty="0" smtClean="0">
                <a:solidFill>
                  <a:srgbClr val="C00000"/>
                </a:solidFill>
              </a:rPr>
              <a:t> robot.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85" name="Slide Number Placeholder 8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7" grpId="0" animBg="1"/>
      <p:bldP spid="9" grpId="0"/>
      <p:bldP spid="10" grpId="0"/>
      <p:bldP spid="11" grpId="0"/>
      <p:bldP spid="12" grpId="0" animBg="1"/>
      <p:bldP spid="15" grpId="0" animBg="1"/>
      <p:bldP spid="16" grpId="0"/>
      <p:bldP spid="19" grpId="0" animBg="1"/>
      <p:bldP spid="21" grpId="0"/>
      <p:bldP spid="23" grpId="0"/>
      <p:bldP spid="25" grpId="0"/>
      <p:bldP spid="26" grpId="0"/>
      <p:bldP spid="28" grpId="0"/>
      <p:bldP spid="29" grpId="0" animBg="1"/>
      <p:bldP spid="30" grpId="0" animBg="1"/>
      <p:bldP spid="31" grpId="0" animBg="1"/>
      <p:bldP spid="32" grpId="0" animBg="1"/>
      <p:bldP spid="61" grpId="0"/>
      <p:bldP spid="64" grpId="0"/>
      <p:bldP spid="65" grpId="0"/>
      <p:bldP spid="67" grpId="0"/>
      <p:bldP spid="69" grpId="0" animBg="1"/>
      <p:bldP spid="70" grpId="0" animBg="1"/>
      <p:bldP spid="7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envL457_setup4_pp.cfg_20.o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 l="13413" r="17246"/>
          <a:stretch>
            <a:fillRect/>
          </a:stretch>
        </p:blipFill>
        <p:spPr>
          <a:xfrm>
            <a:off x="6477000" y="67849"/>
            <a:ext cx="2284969" cy="2749341"/>
          </a:xfrm>
          <a:prstGeom prst="rect">
            <a:avLst/>
          </a:prstGeom>
        </p:spPr>
      </p:pic>
      <p:sp>
        <p:nvSpPr>
          <p:cNvPr id="143" name="TextBox 142"/>
          <p:cNvSpPr txBox="1"/>
          <p:nvPr/>
        </p:nvSpPr>
        <p:spPr>
          <a:xfrm>
            <a:off x="457200" y="76200"/>
            <a:ext cx="2288322" cy="381126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2000" b="1" dirty="0" smtClean="0"/>
              <a:t>Definitions</a:t>
            </a:r>
            <a:endParaRPr lang="en-US" sz="2000" b="1" dirty="0"/>
          </a:p>
        </p:txBody>
      </p:sp>
      <p:grpSp>
        <p:nvGrpSpPr>
          <p:cNvPr id="2" name="Group 143"/>
          <p:cNvGrpSpPr/>
          <p:nvPr/>
        </p:nvGrpSpPr>
        <p:grpSpPr>
          <a:xfrm>
            <a:off x="457200" y="2632718"/>
            <a:ext cx="4067176" cy="467846"/>
            <a:chOff x="609600" y="4013536"/>
            <a:chExt cx="8991600" cy="1028142"/>
          </a:xfrm>
        </p:grpSpPr>
        <p:pic>
          <p:nvPicPr>
            <p:cNvPr id="145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" y="4267200"/>
              <a:ext cx="3200400" cy="576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6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99262" y="4191000"/>
              <a:ext cx="5449538" cy="850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7" name="TextBox 146"/>
            <p:cNvSpPr txBox="1"/>
            <p:nvPr/>
          </p:nvSpPr>
          <p:spPr>
            <a:xfrm>
              <a:off x="3657599" y="4013536"/>
              <a:ext cx="381000" cy="866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[</a:t>
              </a:r>
              <a:endParaRPr lang="en-US" dirty="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9220200" y="4013536"/>
              <a:ext cx="381000" cy="866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]</a:t>
              </a:r>
              <a:endParaRPr lang="en-US" dirty="0"/>
            </a:p>
          </p:txBody>
        </p:sp>
      </p:grpSp>
      <p:grpSp>
        <p:nvGrpSpPr>
          <p:cNvPr id="3" name="Group 153"/>
          <p:cNvGrpSpPr/>
          <p:nvPr/>
        </p:nvGrpSpPr>
        <p:grpSpPr>
          <a:xfrm>
            <a:off x="472013" y="3124198"/>
            <a:ext cx="3982875" cy="457202"/>
            <a:chOff x="656463" y="5234518"/>
            <a:chExt cx="9401937" cy="1072842"/>
          </a:xfrm>
        </p:grpSpPr>
        <p:pic>
          <p:nvPicPr>
            <p:cNvPr id="15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6463" y="5525738"/>
              <a:ext cx="3610737" cy="494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6" name="TextBox 155"/>
            <p:cNvSpPr txBox="1"/>
            <p:nvPr/>
          </p:nvSpPr>
          <p:spPr>
            <a:xfrm>
              <a:off x="4114804" y="5234520"/>
              <a:ext cx="380999" cy="87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[</a:t>
              </a:r>
              <a:endParaRPr lang="en-US" dirty="0"/>
            </a:p>
          </p:txBody>
        </p:sp>
        <p:pic>
          <p:nvPicPr>
            <p:cNvPr id="157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95800" y="5486400"/>
              <a:ext cx="5412391" cy="820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8" name="TextBox 157"/>
            <p:cNvSpPr txBox="1"/>
            <p:nvPr/>
          </p:nvSpPr>
          <p:spPr>
            <a:xfrm>
              <a:off x="9677401" y="5234518"/>
              <a:ext cx="380999" cy="871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]</a:t>
              </a:r>
              <a:endParaRPr lang="en-US" dirty="0"/>
            </a:p>
          </p:txBody>
        </p:sp>
      </p:grpSp>
      <p:sp>
        <p:nvSpPr>
          <p:cNvPr id="160" name="TextBox 159"/>
          <p:cNvSpPr txBox="1"/>
          <p:nvPr/>
        </p:nvSpPr>
        <p:spPr>
          <a:xfrm>
            <a:off x="557486" y="1524000"/>
            <a:ext cx="7900713" cy="258015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200" dirty="0" smtClean="0"/>
              <a:t>For a small 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200" dirty="0" smtClean="0">
                <a:latin typeface="Arial"/>
                <a:cs typeface="Arial"/>
              </a:rPr>
              <a:t>,,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1200" dirty="0" smtClean="0">
                <a:latin typeface="Arial"/>
                <a:cs typeface="Arial"/>
              </a:rPr>
              <a:t> is a </a:t>
            </a:r>
            <a:r>
              <a:rPr lang="en-US" sz="1200" b="1" i="1" dirty="0" smtClean="0">
                <a:latin typeface="Arial"/>
                <a:cs typeface="Arial"/>
              </a:rPr>
              <a:t>Separable Optimal Flow Direction</a:t>
            </a:r>
            <a:r>
              <a:rPr lang="en-US" sz="1200" b="1" dirty="0" smtClean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for         at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iff</a:t>
            </a:r>
            <a:r>
              <a:rPr lang="en-US" sz="1200" dirty="0" smtClean="0">
                <a:latin typeface="Arial"/>
                <a:cs typeface="Arial"/>
              </a:rPr>
              <a:t>:</a:t>
            </a:r>
            <a:endParaRPr lang="en-US" sz="1200" dirty="0"/>
          </a:p>
        </p:txBody>
      </p:sp>
      <p:pic>
        <p:nvPicPr>
          <p:cNvPr id="161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67494" y="1580271"/>
            <a:ext cx="156506" cy="17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2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24400" y="1524000"/>
            <a:ext cx="231560" cy="20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Group 191"/>
          <p:cNvGrpSpPr/>
          <p:nvPr/>
        </p:nvGrpSpPr>
        <p:grpSpPr>
          <a:xfrm>
            <a:off x="604507" y="1845123"/>
            <a:ext cx="5110495" cy="696328"/>
            <a:chOff x="761109" y="2073720"/>
            <a:chExt cx="3201161" cy="436172"/>
          </a:xfrm>
        </p:grpSpPr>
        <p:pic>
          <p:nvPicPr>
            <p:cNvPr id="163" name="Picture 1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84814" y="2073720"/>
              <a:ext cx="1291096" cy="121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4" name="Picture 17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050919" y="2073720"/>
              <a:ext cx="1911351" cy="1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5" name="Picture 18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61109" y="2382675"/>
              <a:ext cx="1769234" cy="127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6" name="Picture 19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808902" y="2206392"/>
              <a:ext cx="1338368" cy="182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" name="Group 190"/>
          <p:cNvGrpSpPr/>
          <p:nvPr/>
        </p:nvGrpSpPr>
        <p:grpSpPr>
          <a:xfrm>
            <a:off x="615000" y="547118"/>
            <a:ext cx="3804601" cy="853896"/>
            <a:chOff x="615046" y="547118"/>
            <a:chExt cx="2644727" cy="593577"/>
          </a:xfrm>
        </p:grpSpPr>
        <p:grpSp>
          <p:nvGrpSpPr>
            <p:cNvPr id="6" name="Group 148"/>
            <p:cNvGrpSpPr/>
            <p:nvPr/>
          </p:nvGrpSpPr>
          <p:grpSpPr>
            <a:xfrm>
              <a:off x="658312" y="547118"/>
              <a:ext cx="867154" cy="276999"/>
              <a:chOff x="762000" y="3424535"/>
              <a:chExt cx="2743200" cy="871057"/>
            </a:xfrm>
          </p:grpSpPr>
          <p:pic>
            <p:nvPicPr>
              <p:cNvPr id="150" name="Picture 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762000" y="3429000"/>
                <a:ext cx="642733" cy="3984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51" name="TextBox 150"/>
              <p:cNvSpPr txBox="1"/>
              <p:nvPr/>
            </p:nvSpPr>
            <p:spPr>
              <a:xfrm>
                <a:off x="1295399" y="3424535"/>
                <a:ext cx="304802" cy="8710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=</a:t>
                </a:r>
                <a:endParaRPr lang="en-US" sz="1200" dirty="0"/>
              </a:p>
            </p:txBody>
          </p:sp>
          <p:pic>
            <p:nvPicPr>
              <p:cNvPr id="152" name="Picture 5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1627632" y="3454146"/>
                <a:ext cx="1877568" cy="432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53" name="Picture 6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647955" y="681847"/>
              <a:ext cx="2611818" cy="156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9" name="Picture 9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624798" y="820552"/>
              <a:ext cx="2158249" cy="140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7" name="TextBox 166"/>
            <p:cNvSpPr txBox="1"/>
            <p:nvPr/>
          </p:nvSpPr>
          <p:spPr>
            <a:xfrm>
              <a:off x="615046" y="961339"/>
              <a:ext cx="2432848" cy="179356"/>
            </a:xfrm>
            <a:prstGeom prst="rect">
              <a:avLst/>
            </a:prstGeom>
            <a:noFill/>
          </p:spPr>
          <p:txBody>
            <a:bodyPr wrap="square" lIns="72636" tIns="36320" rIns="72636" bIns="36320" rtlCol="0">
              <a:spAutoFit/>
            </a:bodyPr>
            <a:lstStyle/>
            <a:p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200" dirty="0" smtClean="0"/>
                <a:t> and 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W</a:t>
              </a:r>
              <a:r>
                <a:rPr lang="en-US" sz="1200" dirty="0" smtClean="0"/>
                <a:t> are vectors with 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N(N-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)/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1200" dirty="0" smtClean="0"/>
                <a:t> elements</a:t>
              </a:r>
              <a:endParaRPr lang="en-US" sz="1200" dirty="0"/>
            </a:p>
          </p:txBody>
        </p:sp>
      </p:grpSp>
      <p:sp>
        <p:nvSpPr>
          <p:cNvPr id="168" name="TextBox 167"/>
          <p:cNvSpPr txBox="1"/>
          <p:nvPr/>
        </p:nvSpPr>
        <p:spPr>
          <a:xfrm>
            <a:off x="4839938" y="2925625"/>
            <a:ext cx="2703862" cy="258015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1200" dirty="0" smtClean="0">
                <a:latin typeface="Arial"/>
                <a:cs typeface="Arial"/>
              </a:rPr>
              <a:t> is an </a:t>
            </a:r>
            <a:r>
              <a:rPr lang="en-US" sz="1200" b="1" i="1" dirty="0" smtClean="0">
                <a:latin typeface="Arial"/>
                <a:cs typeface="Arial"/>
              </a:rPr>
              <a:t>Ascent Direction</a:t>
            </a:r>
            <a:r>
              <a:rPr lang="en-US" sz="1200" b="1" dirty="0" smtClean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at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iff</a:t>
            </a:r>
            <a:r>
              <a:rPr lang="en-US" sz="1200" dirty="0" smtClean="0">
                <a:latin typeface="Arial"/>
                <a:cs typeface="Arial"/>
              </a:rPr>
              <a:t>:</a:t>
            </a:r>
            <a:endParaRPr lang="en-US" sz="1200" dirty="0"/>
          </a:p>
        </p:txBody>
      </p:sp>
      <p:pic>
        <p:nvPicPr>
          <p:cNvPr id="169" name="Picture 2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952999" y="3222532"/>
            <a:ext cx="22297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3" name="TextBox 172"/>
          <p:cNvSpPr txBox="1"/>
          <p:nvPr/>
        </p:nvSpPr>
        <p:spPr>
          <a:xfrm>
            <a:off x="228600" y="3701394"/>
            <a:ext cx="8746588" cy="935124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Theorem 1: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If the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Step 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returned by procedure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ComputeStepDirection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at the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i="1" baseline="300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iteration of the Algorithm, along with a small step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ize,     , define a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Separable Optimal Flow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at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600" i="1" baseline="30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for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					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2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525129" y="3941284"/>
            <a:ext cx="268900" cy="27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" name="Picture 27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506043" y="4038586"/>
            <a:ext cx="1637957" cy="21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174"/>
          <p:cNvGrpSpPr/>
          <p:nvPr/>
        </p:nvGrpSpPr>
        <p:grpSpPr>
          <a:xfrm>
            <a:off x="304800" y="4238335"/>
            <a:ext cx="6400800" cy="409851"/>
            <a:chOff x="12344400" y="5610225"/>
            <a:chExt cx="12420600" cy="790575"/>
          </a:xfrm>
        </p:grpSpPr>
        <p:pic>
          <p:nvPicPr>
            <p:cNvPr id="176" name="Picture 29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12344400" y="5638800"/>
              <a:ext cx="2338388" cy="638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7" name="Picture 30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14739937" y="5638800"/>
              <a:ext cx="2328863" cy="671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8" name="Picture 31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17145000" y="5610225"/>
              <a:ext cx="7620000" cy="790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3" name="TextBox 182"/>
          <p:cNvSpPr txBox="1"/>
          <p:nvPr/>
        </p:nvSpPr>
        <p:spPr>
          <a:xfrm>
            <a:off x="216081" y="4750587"/>
            <a:ext cx="8699319" cy="812013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Theorem 2: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If the condition in Theorem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 holds, and the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Step 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returned by procedure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ComputeStepDirection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at the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i="1" baseline="300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iteration of the Algorithm is also an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Ascent 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at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600" i="1" baseline="30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for all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then the Algorithm converges to an optimal solution, if one exists.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242006" y="5741187"/>
            <a:ext cx="8673394" cy="812013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Theorem 3: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If the functions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600" i="1" baseline="-25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l-GR" sz="1600" i="1" dirty="0" smtClean="0">
                <a:latin typeface="Times New Roman"/>
                <a:cs typeface="Times New Roman"/>
              </a:rPr>
              <a:t>Ω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sz="1600" i="1" dirty="0" smtClean="0">
                <a:latin typeface="Times New Roman"/>
                <a:cs typeface="Times New Roman"/>
              </a:rPr>
              <a:t> </a:t>
            </a:r>
            <a:r>
              <a:rPr lang="en-US" sz="1600" dirty="0" smtClean="0">
                <a:latin typeface="Times New Roman"/>
                <a:cs typeface="Times New Roman"/>
              </a:rPr>
              <a:t>are differentiable up to second order, and </a:t>
            </a:r>
            <a:r>
              <a:rPr lang="el-GR" sz="1600" i="1" dirty="0" smtClean="0">
                <a:latin typeface="Times New Roman"/>
                <a:cs typeface="Times New Roman"/>
              </a:rPr>
              <a:t>Ω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sz="1600" i="1" dirty="0" smtClean="0">
                <a:latin typeface="Times New Roman"/>
                <a:cs typeface="Times New Roman"/>
              </a:rPr>
              <a:t>(</a:t>
            </a:r>
            <a:r>
              <a:rPr lang="el-GR" sz="1600" i="1" dirty="0" smtClean="0">
                <a:latin typeface="Times New Roman"/>
                <a:cs typeface="Times New Roman"/>
              </a:rPr>
              <a:t>π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</a:t>
            </a:r>
            <a:r>
              <a:rPr lang="en-US" sz="1600" i="1" dirty="0" smtClean="0">
                <a:latin typeface="Times New Roman"/>
                <a:cs typeface="Times New Roman"/>
              </a:rPr>
              <a:t>,</a:t>
            </a:r>
            <a:r>
              <a:rPr lang="el-GR" sz="1600" i="1" dirty="0" smtClean="0">
                <a:latin typeface="Times New Roman"/>
                <a:cs typeface="Times New Roman"/>
              </a:rPr>
              <a:t> π</a:t>
            </a:r>
            <a:r>
              <a:rPr lang="en-US" sz="1600" i="1" baseline="-25000" dirty="0">
                <a:latin typeface="Times New Roman"/>
                <a:cs typeface="Times New Roman"/>
              </a:rPr>
              <a:t>j</a:t>
            </a:r>
            <a:r>
              <a:rPr lang="en-US" sz="1600" i="1" dirty="0" smtClean="0">
                <a:latin typeface="Times New Roman"/>
                <a:cs typeface="Times New Roman"/>
              </a:rPr>
              <a:t>) </a:t>
            </a:r>
            <a:r>
              <a:rPr lang="en-US" sz="1600" dirty="0" smtClean="0">
                <a:latin typeface="Times New Roman"/>
                <a:cs typeface="Times New Roman"/>
              </a:rPr>
              <a:t>is of the form </a:t>
            </a:r>
            <a:r>
              <a:rPr lang="en-US" sz="1600" i="1" dirty="0" err="1" smtClean="0">
                <a:latin typeface="Times New Roman"/>
                <a:cs typeface="Times New Roman"/>
              </a:rPr>
              <a:t>G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sz="1600" i="1" dirty="0" smtClean="0">
                <a:latin typeface="Times New Roman"/>
                <a:cs typeface="Times New Roman"/>
              </a:rPr>
              <a:t>(</a:t>
            </a:r>
            <a:r>
              <a:rPr lang="el-GR" sz="1600" i="1" dirty="0" smtClean="0">
                <a:latin typeface="Times New Roman"/>
                <a:cs typeface="Times New Roman"/>
              </a:rPr>
              <a:t>π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</a:t>
            </a:r>
            <a:r>
              <a:rPr lang="en-US" sz="1600" i="1" baseline="-25000" dirty="0">
                <a:latin typeface="Times New Roman"/>
                <a:cs typeface="Times New Roman"/>
              </a:rPr>
              <a:t> </a:t>
            </a:r>
            <a:r>
              <a:rPr lang="en-US" sz="1600" i="1" dirty="0" smtClean="0">
                <a:latin typeface="Times New Roman"/>
                <a:cs typeface="Times New Roman"/>
              </a:rPr>
              <a:t>–</a:t>
            </a:r>
            <a:r>
              <a:rPr lang="el-GR" sz="1600" i="1" dirty="0" smtClean="0">
                <a:latin typeface="Times New Roman"/>
                <a:cs typeface="Times New Roman"/>
              </a:rPr>
              <a:t> π</a:t>
            </a:r>
            <a:r>
              <a:rPr lang="en-US" sz="1600" i="1" baseline="-25000" dirty="0" smtClean="0">
                <a:latin typeface="Times New Roman"/>
                <a:cs typeface="Times New Roman"/>
              </a:rPr>
              <a:t>j</a:t>
            </a:r>
            <a:r>
              <a:rPr lang="en-US" sz="1600" i="1" dirty="0" smtClean="0">
                <a:latin typeface="Times New Roman"/>
                <a:cs typeface="Times New Roman"/>
              </a:rPr>
              <a:t>)</a:t>
            </a:r>
            <a:r>
              <a:rPr lang="en-US" sz="1600" dirty="0" smtClean="0">
                <a:latin typeface="Times New Roman"/>
                <a:cs typeface="Times New Roman"/>
              </a:rPr>
              <a:t>, where </a:t>
            </a:r>
            <a:r>
              <a:rPr lang="en-US" sz="1600" i="1" dirty="0" err="1" smtClean="0">
                <a:latin typeface="Times New Roman"/>
                <a:cs typeface="Times New Roman"/>
              </a:rPr>
              <a:t>G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sz="1600" dirty="0" smtClean="0">
                <a:latin typeface="Times New Roman"/>
                <a:cs typeface="Times New Roman"/>
              </a:rPr>
              <a:t> is continuous, smooth and even, then we can compute a </a:t>
            </a:r>
            <a:r>
              <a:rPr lang="en-US" sz="1600" i="1" dirty="0" smtClean="0">
                <a:latin typeface="Times New Roman"/>
                <a:cs typeface="Times New Roman"/>
              </a:rPr>
              <a:t>Step Direction</a:t>
            </a:r>
            <a:r>
              <a:rPr lang="en-US" sz="1600" dirty="0" smtClean="0">
                <a:latin typeface="Times New Roman"/>
                <a:cs typeface="Times New Roman"/>
              </a:rPr>
              <a:t>, if one exists, that satisfy Theorems 1 &amp; 2, at a given </a:t>
            </a:r>
            <a:r>
              <a:rPr lang="en-US" sz="1600" i="1" dirty="0" smtClean="0">
                <a:latin typeface="Times New Roman"/>
                <a:cs typeface="Times New Roman"/>
              </a:rPr>
              <a:t>W</a:t>
            </a:r>
            <a:r>
              <a:rPr lang="en-US" sz="1600" i="1" baseline="30000" dirty="0" smtClean="0">
                <a:latin typeface="Times New Roman"/>
                <a:cs typeface="Times New Roman"/>
              </a:rPr>
              <a:t>k</a:t>
            </a:r>
            <a:r>
              <a:rPr lang="en-US" sz="1600" dirty="0" smtClean="0">
                <a:latin typeface="Times New Roman"/>
                <a:cs typeface="Times New Roman"/>
              </a:rPr>
              <a:t>. 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5" name="Rounded Rectangle 194"/>
          <p:cNvSpPr/>
          <p:nvPr/>
        </p:nvSpPr>
        <p:spPr>
          <a:xfrm>
            <a:off x="4800600" y="2873184"/>
            <a:ext cx="2590800" cy="784416"/>
          </a:xfrm>
          <a:prstGeom prst="roundRect">
            <a:avLst>
              <a:gd name="adj" fmla="val 9282"/>
            </a:avLst>
          </a:prstGeom>
          <a:solidFill>
            <a:schemeClr val="accent1">
              <a:alpha val="6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ounded Rectangle 193"/>
          <p:cNvSpPr/>
          <p:nvPr/>
        </p:nvSpPr>
        <p:spPr>
          <a:xfrm>
            <a:off x="457200" y="1491176"/>
            <a:ext cx="5334000" cy="1111348"/>
          </a:xfrm>
          <a:prstGeom prst="roundRect">
            <a:avLst>
              <a:gd name="adj" fmla="val 9282"/>
            </a:avLst>
          </a:prstGeom>
          <a:solidFill>
            <a:schemeClr val="accent1">
              <a:alpha val="6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95"/>
          <p:cNvGrpSpPr/>
          <p:nvPr/>
        </p:nvGrpSpPr>
        <p:grpSpPr>
          <a:xfrm>
            <a:off x="6858000" y="4267186"/>
            <a:ext cx="2209800" cy="339113"/>
            <a:chOff x="13141878" y="6592664"/>
            <a:chExt cx="4455560" cy="679674"/>
          </a:xfrm>
        </p:grpSpPr>
        <p:pic>
          <p:nvPicPr>
            <p:cNvPr id="197" name="Picture 32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13868400" y="6629400"/>
              <a:ext cx="3729038" cy="642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8" name="TextBox 197"/>
            <p:cNvSpPr txBox="1"/>
            <p:nvPr/>
          </p:nvSpPr>
          <p:spPr>
            <a:xfrm>
              <a:off x="13141878" y="6592664"/>
              <a:ext cx="966652" cy="67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latin typeface="Times New Roman" pitchFamily="18" charset="0"/>
                  <a:cs typeface="Times New Roman" pitchFamily="18" charset="0"/>
                </a:rPr>
                <a:t>i.e.</a:t>
              </a:r>
              <a:endParaRPr lang="en-US" sz="16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842915" y="-3867"/>
            <a:ext cx="346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Theorems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1752600" y="4191000"/>
            <a:ext cx="5029200" cy="457200"/>
          </a:xfrm>
          <a:prstGeom prst="roundRect">
            <a:avLst>
              <a:gd name="adj" fmla="val 6250"/>
            </a:avLst>
          </a:prstGeom>
          <a:solidFill>
            <a:schemeClr val="accent2">
              <a:lumMod val="60000"/>
              <a:lumOff val="40000"/>
              <a:alpha val="12000"/>
            </a:schemeClr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lide Number Placeholder 5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50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60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(X-Y-Z-Time configuration space)</a:t>
            </a:r>
            <a:endParaRPr lang="en-US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10" name="commute_fina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524000"/>
            <a:ext cx="6497444" cy="434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3"/>
          <p:cNvGrpSpPr/>
          <p:nvPr/>
        </p:nvGrpSpPr>
        <p:grpSpPr>
          <a:xfrm>
            <a:off x="381000" y="1769677"/>
            <a:ext cx="3416091" cy="3694331"/>
            <a:chOff x="762000" y="1524000"/>
            <a:chExt cx="3416091" cy="3694331"/>
          </a:xfrm>
        </p:grpSpPr>
        <p:sp>
          <p:nvSpPr>
            <p:cNvPr id="45" name="TextBox 9"/>
            <p:cNvSpPr txBox="1">
              <a:spLocks noChangeArrowheads="1"/>
            </p:cNvSpPr>
            <p:nvPr/>
          </p:nvSpPr>
          <p:spPr bwMode="auto">
            <a:xfrm>
              <a:off x="1143000" y="4572000"/>
              <a:ext cx="28194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Goal directed </a:t>
              </a:r>
              <a:r>
                <a:rPr lang="en-US" dirty="0" smtClean="0"/>
                <a:t>navigation with tasks - </a:t>
              </a:r>
              <a:r>
                <a:rPr lang="en-US" dirty="0"/>
                <a:t>unconstrained</a:t>
              </a:r>
            </a:p>
          </p:txBody>
        </p:sp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2000" y="1524000"/>
              <a:ext cx="3416091" cy="277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" name="Group 46"/>
          <p:cNvGrpSpPr/>
          <p:nvPr/>
        </p:nvGrpSpPr>
        <p:grpSpPr>
          <a:xfrm>
            <a:off x="381000" y="1730208"/>
            <a:ext cx="3443343" cy="4047530"/>
            <a:chOff x="4953000" y="1524000"/>
            <a:chExt cx="3443343" cy="4047530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0" y="1524000"/>
              <a:ext cx="3443343" cy="281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9" name="TextBox 10"/>
            <p:cNvSpPr txBox="1">
              <a:spLocks noChangeArrowheads="1"/>
            </p:cNvSpPr>
            <p:nvPr/>
          </p:nvSpPr>
          <p:spPr bwMode="auto">
            <a:xfrm>
              <a:off x="5334000" y="4648200"/>
              <a:ext cx="2438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Need to exchange</a:t>
              </a:r>
              <a:br>
                <a:rPr lang="en-US" dirty="0"/>
              </a:br>
              <a:r>
                <a:rPr lang="en-US" dirty="0"/>
                <a:t>information </a:t>
              </a:r>
              <a:r>
                <a:rPr lang="en-US" dirty="0" smtClean="0"/>
                <a:t>midway and execute tasks</a:t>
              </a:r>
              <a:endParaRPr lang="en-US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980329" y="2698388"/>
            <a:ext cx="5029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 pitchFamily="34" charset="0"/>
              <a:buChar char="•"/>
            </a:pPr>
            <a:r>
              <a:rPr lang="en-US" sz="2800" dirty="0" smtClean="0"/>
              <a:t>Each robot is given an unordered list of tasks (coordinates in space).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2800" dirty="0" smtClean="0"/>
              <a:t>Determining the optimal order of execution of the tasks is often nontrivial . . .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2800" dirty="0" smtClean="0"/>
              <a:t>. . . especially in presence of obstacles and constraints</a:t>
            </a:r>
            <a:endParaRPr lang="en-US" sz="2800" dirty="0"/>
          </a:p>
        </p:txBody>
      </p:sp>
      <p:sp>
        <p:nvSpPr>
          <p:cNvPr id="51" name="Title 1"/>
          <p:cNvSpPr>
            <a:spLocks noGrp="1"/>
          </p:cNvSpPr>
          <p:nvPr>
            <p:ph type="title"/>
          </p:nvPr>
        </p:nvSpPr>
        <p:spPr>
          <a:xfrm>
            <a:off x="62755" y="-263232"/>
            <a:ext cx="8857129" cy="1679658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solidFill>
                  <a:schemeClr val="accent2">
                    <a:lumMod val="50000"/>
                  </a:schemeClr>
                </a:solidFill>
              </a:rPr>
              <a:t>Additional complexity –</a:t>
            </a:r>
            <a:br>
              <a:rPr lang="en-US" sz="3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800" dirty="0" smtClean="0">
                <a:solidFill>
                  <a:schemeClr val="accent2">
                    <a:lumMod val="50000"/>
                  </a:schemeClr>
                </a:solidFill>
              </a:rPr>
              <a:t>              Introducing </a:t>
            </a:r>
            <a:r>
              <a:rPr lang="en-US" sz="3800" b="1" i="1" dirty="0" smtClean="0">
                <a:solidFill>
                  <a:schemeClr val="accent2">
                    <a:lumMod val="50000"/>
                  </a:schemeClr>
                </a:solidFill>
              </a:rPr>
              <a:t>Tasks</a:t>
            </a:r>
            <a:endParaRPr lang="en-US" sz="3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48084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The Task Graph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01278"/>
            <a:ext cx="3309937" cy="3406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791200" y="972678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391400" y="1963278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943600" y="2877678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0" y="3563478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943600" y="744078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/>
                <a:cs typeface="Times New Roman"/>
              </a:rPr>
              <a:t>τ</a:t>
            </a:r>
            <a:r>
              <a:rPr lang="en-US" sz="2000" baseline="-25000" dirty="0" smtClean="0"/>
              <a:t>0</a:t>
            </a:r>
            <a:endParaRPr lang="en-US" sz="2000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5943600" y="257287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latin typeface="Times New Roman"/>
                <a:cs typeface="Times New Roman"/>
              </a:rPr>
              <a:t>τ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543800" y="165847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latin typeface="Times New Roman"/>
                <a:cs typeface="Times New Roman"/>
              </a:rPr>
              <a:t>τ</a:t>
            </a:r>
            <a:r>
              <a:rPr lang="en-US" baseline="-25000" dirty="0" smtClean="0"/>
              <a:t>2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24800" y="333487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latin typeface="Times New Roman"/>
                <a:cs typeface="Times New Roman"/>
              </a:rPr>
              <a:t>τ</a:t>
            </a:r>
            <a:r>
              <a:rPr lang="en-US" baseline="-25000" dirty="0" smtClean="0"/>
              <a:t>3</a:t>
            </a:r>
            <a:endParaRPr lang="en-US" dirty="0"/>
          </a:p>
        </p:txBody>
      </p:sp>
      <p:cxnSp>
        <p:nvCxnSpPr>
          <p:cNvPr id="14" name="Straight Arrow Connector 13"/>
          <p:cNvCxnSpPr>
            <a:endCxn id="6" idx="1"/>
          </p:cNvCxnSpPr>
          <p:nvPr/>
        </p:nvCxnSpPr>
        <p:spPr>
          <a:xfrm flipV="1">
            <a:off x="4648200" y="1048878"/>
            <a:ext cx="1143000" cy="609600"/>
          </a:xfrm>
          <a:prstGeom prst="straightConnector1">
            <a:avLst/>
          </a:prstGeom>
          <a:ln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0"/>
            <a:endCxn id="7" idx="1"/>
          </p:cNvCxnSpPr>
          <p:nvPr/>
        </p:nvCxnSpPr>
        <p:spPr>
          <a:xfrm rot="16200000" flipH="1">
            <a:off x="6096000" y="744078"/>
            <a:ext cx="1066800" cy="1524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6096000" y="2039478"/>
            <a:ext cx="14478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9" idx="1"/>
          </p:cNvCxnSpPr>
          <p:nvPr/>
        </p:nvCxnSpPr>
        <p:spPr>
          <a:xfrm>
            <a:off x="6096000" y="3030078"/>
            <a:ext cx="1676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 flipV="1">
            <a:off x="1447800" y="1506078"/>
            <a:ext cx="914400" cy="609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V="1">
            <a:off x="1066800" y="2496678"/>
            <a:ext cx="838200" cy="76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 flipH="1" flipV="1">
            <a:off x="1143000" y="3334878"/>
            <a:ext cx="76200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>
            <a:off x="1524000" y="3715878"/>
            <a:ext cx="838200" cy="609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4401678"/>
            <a:ext cx="495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2"/>
          <p:cNvGrpSpPr/>
          <p:nvPr/>
        </p:nvGrpSpPr>
        <p:grpSpPr>
          <a:xfrm>
            <a:off x="457200" y="4676775"/>
            <a:ext cx="7696200" cy="1266825"/>
            <a:chOff x="685800" y="5181600"/>
            <a:chExt cx="7696200" cy="1266825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28800" y="5181600"/>
              <a:ext cx="41275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Group 49"/>
            <p:cNvGrpSpPr/>
            <p:nvPr/>
          </p:nvGrpSpPr>
          <p:grpSpPr>
            <a:xfrm>
              <a:off x="685800" y="5181600"/>
              <a:ext cx="7696200" cy="1266825"/>
              <a:chOff x="685800" y="5181600"/>
              <a:chExt cx="7696200" cy="1266825"/>
            </a:xfrm>
          </p:grpSpPr>
          <p:pic>
            <p:nvPicPr>
              <p:cNvPr id="26" name="Picture 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19200" y="5638800"/>
                <a:ext cx="3314700" cy="409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4571999" y="5638800"/>
                <a:ext cx="38100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is a binary sequence of </a:t>
                </a:r>
                <a:r>
                  <a:rPr lang="en-US" i="1" dirty="0" smtClean="0"/>
                  <a:t>M</a:t>
                </a:r>
                <a:r>
                  <a:rPr lang="en-US" dirty="0" smtClean="0"/>
                  <a:t> bits, with</a:t>
                </a:r>
                <a:endParaRPr lang="en-US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85800" y="5181600"/>
                <a:ext cx="2133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A node of         :</a:t>
                </a:r>
                <a:endParaRPr lang="en-US" sz="2000" dirty="0"/>
              </a:p>
            </p:txBody>
          </p:sp>
          <p:pic>
            <p:nvPicPr>
              <p:cNvPr id="29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962400" y="6096000"/>
                <a:ext cx="4067175" cy="352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cxnSp>
        <p:nvCxnSpPr>
          <p:cNvPr id="30" name="Straight Arrow Connector 29"/>
          <p:cNvCxnSpPr>
            <a:stCxn id="9" idx="0"/>
          </p:cNvCxnSpPr>
          <p:nvPr/>
        </p:nvCxnSpPr>
        <p:spPr>
          <a:xfrm rot="16200000" flipH="1">
            <a:off x="7696200" y="3715878"/>
            <a:ext cx="990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382000" y="4551101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goal</a:t>
            </a:r>
            <a:endParaRPr lang="en-US" sz="1400" b="1" dirty="0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04800" y="6059269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Take 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</a:rPr>
              <a:t>product of this graph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with the graph G formed by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discretization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of environment</a:t>
            </a:r>
            <a:b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	to obtain 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</a:rPr>
              <a:t>final state graph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10207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Graph search based approach is the preferred, robust solution, </a:t>
            </a:r>
            <a:r>
              <a:rPr lang="en-US" sz="3200" b="1" dirty="0" smtClean="0"/>
              <a:t>but</a:t>
            </a:r>
            <a:r>
              <a:rPr lang="en-US" sz="3200" dirty="0" smtClean="0"/>
              <a:t>….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29718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Discretization</a:t>
            </a:r>
            <a:r>
              <a:rPr lang="en-US" sz="2400" dirty="0" smtClean="0"/>
              <a:t> + graph construction discards all </a:t>
            </a:r>
            <a:r>
              <a:rPr lang="en-US" sz="2400" b="1" i="1" dirty="0" smtClean="0"/>
              <a:t>topological information </a:t>
            </a:r>
            <a:r>
              <a:rPr lang="en-US" sz="2400" dirty="0" smtClean="0"/>
              <a:t>about the environment.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</a:p>
          <a:p>
            <a:r>
              <a:rPr lang="en-US" sz="2400" dirty="0" smtClean="0"/>
              <a:t>By restricting to the graph we also lose a lot of information about the original </a:t>
            </a:r>
            <a:r>
              <a:rPr lang="en-US" sz="2400" b="1" i="1" dirty="0" smtClean="0"/>
              <a:t>metric</a:t>
            </a:r>
            <a:r>
              <a:rPr lang="en-US" sz="2400" dirty="0" smtClean="0"/>
              <a:t> in the underlying space. 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</a:p>
          <a:p>
            <a:r>
              <a:rPr lang="en-US" sz="2400" dirty="0" smtClean="0"/>
              <a:t>Size of graph, and complexity of search algorithms increase </a:t>
            </a:r>
            <a:r>
              <a:rPr lang="en-US" sz="2400" b="1" i="1" dirty="0" smtClean="0"/>
              <a:t>exponentially with dimension </a:t>
            </a:r>
            <a:r>
              <a:rPr lang="en-US" sz="2400" dirty="0" smtClean="0"/>
              <a:t>of configuration space.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4960203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9113" indent="-519113"/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The overall big question: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Each of the methods has its weaknesses. Can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we use some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ideas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from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both to complement each other?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3494" y="-76200"/>
            <a:ext cx="2411506" cy="836986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  <a:endParaRPr lang="en-US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762857"/>
            <a:ext cx="54959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9065" y="4863369"/>
            <a:ext cx="6172200" cy="35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4315" y="5777769"/>
            <a:ext cx="3562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" name="TextBox 90"/>
          <p:cNvSpPr txBox="1"/>
          <p:nvPr/>
        </p:nvSpPr>
        <p:spPr>
          <a:xfrm>
            <a:off x="874065" y="5701569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Planning time:</a:t>
            </a:r>
            <a:endParaRPr lang="en-US" sz="24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6400800" y="748569"/>
            <a:ext cx="2514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2 robots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4 rooms to explore for each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100x100 </a:t>
            </a:r>
            <a:r>
              <a:rPr lang="en-US" dirty="0" err="1" smtClean="0"/>
              <a:t>spacial</a:t>
            </a:r>
            <a:r>
              <a:rPr lang="en-US" dirty="0" smtClean="0"/>
              <a:t> </a:t>
            </a:r>
            <a:r>
              <a:rPr lang="en-US" dirty="0" err="1" smtClean="0"/>
              <a:t>discretization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250 temporal </a:t>
            </a:r>
            <a:r>
              <a:rPr lang="en-US" dirty="0" err="1" smtClean="0"/>
              <a:t>discretization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Rendezvous to exchange information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6512865" y="5664838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(single processor implementation)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188265" y="4841283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Joint state space:</a:t>
            </a:r>
            <a:br>
              <a:rPr lang="en-US" sz="2000" b="1" dirty="0" smtClean="0"/>
            </a:br>
            <a:r>
              <a:rPr lang="en-US" sz="2000" b="1" dirty="0" smtClean="0"/>
              <a:t>Individual state space:</a:t>
            </a:r>
            <a:r>
              <a:rPr lang="en-US" sz="2000" dirty="0" smtClean="0"/>
              <a:t>   250 x 100 x 100 x 2</a:t>
            </a:r>
            <a:r>
              <a:rPr lang="en-US" sz="2000" baseline="30000" dirty="0" smtClean="0"/>
              <a:t>4</a:t>
            </a:r>
            <a:r>
              <a:rPr lang="en-US" sz="2000" dirty="0" smtClean="0"/>
              <a:t>  </a:t>
            </a:r>
            <a:r>
              <a:rPr lang="en-US" sz="2000" dirty="0" smtClean="0">
                <a:latin typeface="Arial"/>
                <a:cs typeface="Arial"/>
              </a:rPr>
              <a:t>=  4 x 10</a:t>
            </a:r>
            <a:r>
              <a:rPr lang="en-US" sz="2000" baseline="30000" dirty="0" smtClean="0">
                <a:latin typeface="Arial"/>
                <a:cs typeface="Arial"/>
              </a:rPr>
              <a:t>7</a:t>
            </a:r>
            <a:r>
              <a:rPr lang="en-US" sz="2000" dirty="0" smtClean="0">
                <a:latin typeface="Arial"/>
                <a:cs typeface="Arial"/>
              </a:rPr>
              <a:t> = 40 million states</a:t>
            </a:r>
            <a:endParaRPr lang="en-US" sz="2000" dirty="0"/>
          </a:p>
        </p:txBody>
      </p:sp>
      <p:sp>
        <p:nvSpPr>
          <p:cNvPr id="10" name="Oval 9"/>
          <p:cNvSpPr/>
          <p:nvPr/>
        </p:nvSpPr>
        <p:spPr>
          <a:xfrm>
            <a:off x="4002667" y="2173949"/>
            <a:ext cx="533400" cy="457200"/>
          </a:xfrm>
          <a:prstGeom prst="ellipse">
            <a:avLst/>
          </a:prstGeom>
          <a:solidFill>
            <a:srgbClr val="FFFF00">
              <a:alpha val="28000"/>
            </a:srgbClr>
          </a:solidFill>
          <a:ln>
            <a:solidFill>
              <a:srgbClr val="FFC00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Planning with Topological constraints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Homotopy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&amp; Homology class constraints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Incorporating Metric Information using search-based techniques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Voronoi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Tessellation in Non-convex Environment with Non-uniform metric </a:t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Transformation for Efficient Optimal Planning in Environments with Non-Euclidean Metric</a:t>
            </a:r>
            <a:endParaRPr lang="en-US" b="1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792540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Graph-search techniques are well-suited for: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sz="2000" dirty="0" smtClean="0"/>
              <a:t>Non-convex environments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sz="2000" dirty="0" smtClean="0"/>
              <a:t>Non-non-Euclidean metrics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038600" y="141380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BUT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24400" y="716340"/>
            <a:ext cx="419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Although the solution is </a:t>
            </a:r>
            <a:r>
              <a:rPr lang="en-US" sz="2400" b="1" i="1" dirty="0" smtClean="0"/>
              <a:t>least-cost in the graph</a:t>
            </a:r>
            <a:r>
              <a:rPr lang="en-US" sz="2400" dirty="0" smtClean="0"/>
              <a:t>, it may not be so in the original continuous configuration space!</a:t>
            </a:r>
            <a:endParaRPr lang="en-US" sz="2400" dirty="0"/>
          </a:p>
        </p:txBody>
      </p:sp>
      <p:pic>
        <p:nvPicPr>
          <p:cNvPr id="8" name="Picture 7" descr="A19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57400"/>
            <a:ext cx="3276600" cy="3276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200" y="4953000"/>
            <a:ext cx="685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start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0" y="2221468"/>
            <a:ext cx="685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goal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114800" y="2480608"/>
            <a:ext cx="4800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However, </a:t>
            </a:r>
            <a:r>
              <a:rPr lang="en-US" sz="2400" b="1" i="1" dirty="0" smtClean="0"/>
              <a:t>if the metric is Euclidean</a:t>
            </a:r>
            <a:r>
              <a:rPr lang="en-US" sz="2400" dirty="0" smtClean="0"/>
              <a:t>, we can use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</a:rPr>
              <a:t> visibility-based approaches</a:t>
            </a:r>
            <a:r>
              <a:rPr lang="en-US" sz="2400" dirty="0" smtClean="0"/>
              <a:t>:</a:t>
            </a:r>
          </a:p>
          <a:p>
            <a:pPr indent="228600">
              <a:buFont typeface="Arial" pitchFamily="34" charset="0"/>
              <a:buChar char="•"/>
            </a:pPr>
            <a:r>
              <a:rPr lang="en-US" sz="2400" dirty="0" smtClean="0"/>
              <a:t>Do post-processing</a:t>
            </a:r>
          </a:p>
          <a:p>
            <a:pPr indent="228600">
              <a:buFont typeface="Arial" pitchFamily="34" charset="0"/>
              <a:buChar char="•"/>
            </a:pPr>
            <a:r>
              <a:rPr lang="en-US" sz="2400" dirty="0" smtClean="0"/>
              <a:t>Employ visibility graph</a:t>
            </a:r>
          </a:p>
          <a:p>
            <a:pPr indent="228600">
              <a:buFont typeface="Arial" pitchFamily="34" charset="0"/>
              <a:buChar char="•"/>
            </a:pPr>
            <a:r>
              <a:rPr lang="en-US" sz="2400" dirty="0" smtClean="0"/>
              <a:t>Use theta-star algorithm</a:t>
            </a:r>
            <a:r>
              <a:rPr lang="en-US" i="1" dirty="0" smtClean="0"/>
              <a:t> [Nash, et al.]</a:t>
            </a:r>
          </a:p>
          <a:p>
            <a:pPr indent="228600">
              <a:buFont typeface="Arial" pitchFamily="34" charset="0"/>
              <a:buChar char="•"/>
            </a:pPr>
            <a:r>
              <a:rPr lang="en-US" sz="2400" dirty="0" smtClean="0"/>
              <a:t>Etc.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85800" y="4191000"/>
            <a:ext cx="2133600" cy="838200"/>
          </a:xfrm>
          <a:prstGeom prst="lin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2133600" y="3276600"/>
            <a:ext cx="1600200" cy="228600"/>
          </a:xfrm>
          <a:prstGeom prst="lin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600" y="5657671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Question:</a:t>
            </a:r>
          </a:p>
          <a:p>
            <a:pPr marL="223838"/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Given an arbitrary metric space, can we find a transformation to a Euclidean metric space?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Motivation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0800" y="5036403"/>
            <a:ext cx="655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US" sz="2400" dirty="0" smtClean="0"/>
              <a:t>Difficult for non-Euclidean metric – not efficient to compute geodesic connecting 2 arbitrary points.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816114"/>
            <a:ext cx="82296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7"/>
          <p:cNvGrpSpPr/>
          <p:nvPr/>
        </p:nvGrpSpPr>
        <p:grpSpPr>
          <a:xfrm>
            <a:off x="1219200" y="4016514"/>
            <a:ext cx="2133600" cy="714375"/>
            <a:chOff x="1371600" y="3429000"/>
            <a:chExt cx="2133600" cy="71437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90800" y="3429000"/>
              <a:ext cx="914400" cy="71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TextBox 6"/>
            <p:cNvSpPr txBox="1"/>
            <p:nvPr/>
          </p:nvSpPr>
          <p:spPr>
            <a:xfrm>
              <a:off x="1371600" y="3581400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 = (</a:t>
              </a:r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 + </a:t>
              </a:r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en-US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4651514"/>
            <a:ext cx="2057400" cy="25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4956314"/>
            <a:ext cx="236220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/>
          <p:nvPr/>
        </p:nvCxnSpPr>
        <p:spPr>
          <a:xfrm>
            <a:off x="4114800" y="4245114"/>
            <a:ext cx="990600" cy="1588"/>
          </a:xfrm>
          <a:prstGeom prst="straightConnector1">
            <a:avLst/>
          </a:prstGeom>
          <a:ln w="412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43400" y="4321314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</a:t>
            </a:r>
            <a:endParaRPr lang="en-US" b="1" i="1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4016514"/>
            <a:ext cx="914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172200" y="4168914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=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264310" y="4282795"/>
            <a:ext cx="152400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3400" y="5221069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can be written as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|z|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. This is hence a conformal map. This is the </a:t>
            </a:r>
            <a:r>
              <a:rPr lang="en-US" b="1" i="1" u="sng" dirty="0" smtClean="0"/>
              <a:t>same metric spaces with zero scalar curvature</a:t>
            </a:r>
            <a:r>
              <a:rPr lang="en-US" b="1" i="1" dirty="0" smtClean="0"/>
              <a:t>, being described by 2 different coordinate charts.</a:t>
            </a:r>
          </a:p>
        </p:txBody>
      </p:sp>
      <p:sp>
        <p:nvSpPr>
          <p:cNvPr id="22" name="Freeform 21"/>
          <p:cNvSpPr/>
          <p:nvPr/>
        </p:nvSpPr>
        <p:spPr>
          <a:xfrm>
            <a:off x="2286000" y="4549915"/>
            <a:ext cx="381000" cy="707885"/>
          </a:xfrm>
          <a:custGeom>
            <a:avLst/>
            <a:gdLst>
              <a:gd name="connsiteX0" fmla="*/ 0 w 765110"/>
              <a:gd name="connsiteY0" fmla="*/ 0 h 933062"/>
              <a:gd name="connsiteX1" fmla="*/ 485192 w 765110"/>
              <a:gd name="connsiteY1" fmla="*/ 429208 h 933062"/>
              <a:gd name="connsiteX2" fmla="*/ 765110 w 765110"/>
              <a:gd name="connsiteY2" fmla="*/ 933062 h 93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5110" h="933062">
                <a:moveTo>
                  <a:pt x="0" y="0"/>
                </a:moveTo>
                <a:cubicBezTo>
                  <a:pt x="178837" y="136849"/>
                  <a:pt x="357674" y="273698"/>
                  <a:pt x="485192" y="429208"/>
                </a:cubicBezTo>
                <a:cubicBezTo>
                  <a:pt x="612710" y="584718"/>
                  <a:pt x="688910" y="758890"/>
                  <a:pt x="765110" y="933062"/>
                </a:cubicBezTo>
              </a:path>
            </a:pathLst>
          </a:cu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33400" y="6153090"/>
            <a:ext cx="784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4488"/>
            <a:r>
              <a:rPr lang="en-US" sz="2000" b="1" i="1" dirty="0" smtClean="0"/>
              <a:t>Not possible for arbitrary metric! What else can we do?</a:t>
            </a:r>
            <a:endParaRPr 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152400" y="4549914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Isotropic, but non-uniform metric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81000" y="15240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Motivating example: A flat space (zero curvature)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7391400" y="3423249"/>
            <a:ext cx="776377" cy="1301151"/>
          </a:xfrm>
          <a:custGeom>
            <a:avLst/>
            <a:gdLst>
              <a:gd name="connsiteX0" fmla="*/ 0 w 776377"/>
              <a:gd name="connsiteY0" fmla="*/ 0 h 897147"/>
              <a:gd name="connsiteX1" fmla="*/ 500332 w 776377"/>
              <a:gd name="connsiteY1" fmla="*/ 414068 h 897147"/>
              <a:gd name="connsiteX2" fmla="*/ 776377 w 776377"/>
              <a:gd name="connsiteY2" fmla="*/ 897147 h 897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377" h="897147">
                <a:moveTo>
                  <a:pt x="0" y="0"/>
                </a:moveTo>
                <a:cubicBezTo>
                  <a:pt x="185468" y="132272"/>
                  <a:pt x="370936" y="264544"/>
                  <a:pt x="500332" y="414068"/>
                </a:cubicBezTo>
                <a:cubicBezTo>
                  <a:pt x="629728" y="563592"/>
                  <a:pt x="703052" y="730369"/>
                  <a:pt x="776377" y="897147"/>
                </a:cubicBezTo>
              </a:path>
            </a:pathLst>
          </a:custGeom>
          <a:ln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629400" y="473458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</a:rPr>
              <a:t>Isometric embedding </a:t>
            </a:r>
            <a:r>
              <a:rPr lang="en-US" sz="1400" b="1" dirty="0" smtClean="0"/>
              <a:t>of  the metric space in Euclidean plane</a:t>
            </a:r>
            <a:endParaRPr lang="en-US" sz="1400" b="1" dirty="0"/>
          </a:p>
        </p:txBody>
      </p:sp>
      <p:cxnSp>
        <p:nvCxnSpPr>
          <p:cNvPr id="29" name="Straight Arrow Connector 28"/>
          <p:cNvCxnSpPr/>
          <p:nvPr/>
        </p:nvCxnSpPr>
        <p:spPr>
          <a:xfrm rot="5400000" flipH="1" flipV="1">
            <a:off x="4114006" y="3123406"/>
            <a:ext cx="1371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800600" y="3810000"/>
            <a:ext cx="1371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37"/>
          <p:cNvGrpSpPr/>
          <p:nvPr/>
        </p:nvGrpSpPr>
        <p:grpSpPr>
          <a:xfrm>
            <a:off x="5943600" y="3810000"/>
            <a:ext cx="381000" cy="381000"/>
            <a:chOff x="5943600" y="3810000"/>
            <a:chExt cx="381000" cy="381000"/>
          </a:xfrm>
        </p:grpSpPr>
        <p:sp>
          <p:nvSpPr>
            <p:cNvPr id="33" name="TextBox 32"/>
            <p:cNvSpPr txBox="1"/>
            <p:nvPr/>
          </p:nvSpPr>
          <p:spPr>
            <a:xfrm>
              <a:off x="5943600" y="3810000"/>
              <a:ext cx="3810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 x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6035710" y="3923881"/>
              <a:ext cx="152400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8"/>
          <p:cNvGrpSpPr/>
          <p:nvPr/>
        </p:nvGrpSpPr>
        <p:grpSpPr>
          <a:xfrm>
            <a:off x="4495800" y="2362200"/>
            <a:ext cx="381000" cy="381000"/>
            <a:chOff x="4495800" y="2362200"/>
            <a:chExt cx="381000" cy="381000"/>
          </a:xfrm>
        </p:grpSpPr>
        <p:sp>
          <p:nvSpPr>
            <p:cNvPr id="36" name="TextBox 35"/>
            <p:cNvSpPr txBox="1"/>
            <p:nvPr/>
          </p:nvSpPr>
          <p:spPr>
            <a:xfrm>
              <a:off x="4495800" y="2362200"/>
              <a:ext cx="3810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 y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4587910" y="2476081"/>
              <a:ext cx="152400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Slide Number Placeholder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4572000" y="609600"/>
            <a:ext cx="3886200" cy="350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1" grpId="0"/>
      <p:bldP spid="22" grpId="0" animBg="1"/>
      <p:bldP spid="23" grpId="0"/>
      <p:bldP spid="26" grpId="0" animBg="1"/>
      <p:bldP spid="27" grpId="0"/>
      <p:bldP spid="3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-10418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Non-isometric embedding into Euclidean space with geodesics mapping to “straight lines”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2" name="Group 34"/>
          <p:cNvGrpSpPr/>
          <p:nvPr/>
        </p:nvGrpSpPr>
        <p:grpSpPr>
          <a:xfrm>
            <a:off x="762000" y="2019657"/>
            <a:ext cx="2396613" cy="1905000"/>
            <a:chOff x="1066800" y="3505200"/>
            <a:chExt cx="2971800" cy="2362200"/>
          </a:xfrm>
        </p:grpSpPr>
        <p:sp>
          <p:nvSpPr>
            <p:cNvPr id="7" name="Oval 6"/>
            <p:cNvSpPr/>
            <p:nvPr/>
          </p:nvSpPr>
          <p:spPr>
            <a:xfrm>
              <a:off x="1066800" y="4114800"/>
              <a:ext cx="1447800" cy="1447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8" name="Oval 7"/>
            <p:cNvSpPr/>
            <p:nvPr/>
          </p:nvSpPr>
          <p:spPr>
            <a:xfrm>
              <a:off x="1066800" y="4648200"/>
              <a:ext cx="1447800" cy="457200"/>
            </a:xfrm>
            <a:prstGeom prst="ellipse">
              <a:avLst/>
            </a:prstGeom>
            <a:noFill/>
            <a:ln w="1587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rot="5400000" flipH="1" flipV="1">
              <a:off x="1693026" y="4426528"/>
              <a:ext cx="433647" cy="31449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539240" y="4218801"/>
              <a:ext cx="914400" cy="314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(</a:t>
              </a:r>
              <a:r>
                <a:rPr lang="el-GR" sz="1050" i="1" dirty="0" smtClean="0">
                  <a:latin typeface="Times New Roman"/>
                  <a:cs typeface="Times New Roman"/>
                </a:rPr>
                <a:t>θ</a:t>
              </a:r>
              <a:r>
                <a:rPr lang="en-US" sz="1050" dirty="0" smtClean="0">
                  <a:latin typeface="Times New Roman"/>
                  <a:cs typeface="Times New Roman"/>
                </a:rPr>
                <a:t>,</a:t>
              </a:r>
              <a:r>
                <a:rPr lang="el-GR" sz="1050" i="1" dirty="0" smtClean="0">
                  <a:latin typeface="Times New Roman"/>
                  <a:cs typeface="Times New Roman"/>
                </a:rPr>
                <a:t>φ</a:t>
              </a:r>
              <a:r>
                <a:rPr lang="en-US" sz="1050" dirty="0" smtClean="0">
                  <a:latin typeface="Times New Roman"/>
                  <a:cs typeface="Times New Roman"/>
                </a:rPr>
                <a:t>)</a:t>
              </a:r>
              <a:endParaRPr lang="en-US" sz="1050" dirty="0"/>
            </a:p>
          </p:txBody>
        </p:sp>
        <p:sp>
          <p:nvSpPr>
            <p:cNvPr id="13" name="Arc 12"/>
            <p:cNvSpPr/>
            <p:nvPr/>
          </p:nvSpPr>
          <p:spPr>
            <a:xfrm>
              <a:off x="1447800" y="4114800"/>
              <a:ext cx="685800" cy="1371600"/>
            </a:xfrm>
            <a:prstGeom prst="arc">
              <a:avLst>
                <a:gd name="adj1" fmla="val 16904224"/>
                <a:gd name="adj2" fmla="val 3391309"/>
              </a:avLst>
            </a:prstGeom>
            <a:ln w="19050">
              <a:solidFill>
                <a:schemeClr val="accent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6" name="Trapezoid 15"/>
            <p:cNvSpPr/>
            <p:nvPr/>
          </p:nvSpPr>
          <p:spPr>
            <a:xfrm rot="16200000">
              <a:off x="2209800" y="4038600"/>
              <a:ext cx="2362200" cy="1295400"/>
            </a:xfrm>
            <a:prstGeom prst="trapezoi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1752601" y="3990975"/>
              <a:ext cx="1323974" cy="80962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V="1">
              <a:off x="1752600" y="4343400"/>
              <a:ext cx="1524000" cy="4572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1752600" y="4800600"/>
              <a:ext cx="17526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16200000" flipH="1">
              <a:off x="2667000" y="4114800"/>
              <a:ext cx="1295400" cy="685800"/>
            </a:xfrm>
            <a:prstGeom prst="line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5400000" flipH="1" flipV="1">
              <a:off x="2781300" y="5143500"/>
              <a:ext cx="381000" cy="1588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2971800" y="5334000"/>
              <a:ext cx="534194" cy="15160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3429000" y="5407224"/>
              <a:ext cx="152400" cy="314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x</a:t>
              </a:r>
              <a:endParaRPr lang="en-US" sz="105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71800" y="4876800"/>
              <a:ext cx="152400" cy="314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y</a:t>
              </a:r>
              <a:endParaRPr lang="en-US" sz="1050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2093685" y="455748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3" name="Oval 32"/>
            <p:cNvSpPr/>
            <p:nvPr/>
          </p:nvSpPr>
          <p:spPr>
            <a:xfrm>
              <a:off x="2111829" y="466634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4" name="Oval 33"/>
            <p:cNvSpPr/>
            <p:nvPr/>
          </p:nvSpPr>
          <p:spPr>
            <a:xfrm>
              <a:off x="2108199" y="4778828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09600" y="1486257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The sphere </a:t>
            </a:r>
            <a:r>
              <a:rPr lang="en-US" dirty="0" smtClean="0"/>
              <a:t>(admits constant </a:t>
            </a:r>
            <a:r>
              <a:rPr lang="en-US" b="1" dirty="0" smtClean="0"/>
              <a:t>positive curvature </a:t>
            </a:r>
            <a:r>
              <a:rPr lang="en-US" dirty="0" smtClean="0"/>
              <a:t>metric)</a:t>
            </a:r>
          </a:p>
          <a:p>
            <a:pPr marL="234950" indent="-123825"/>
            <a:r>
              <a:rPr lang="en-US" dirty="0" smtClean="0"/>
              <a:t>Gnomonic projection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9600" y="43434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Hyperbolic Space </a:t>
            </a:r>
            <a:r>
              <a:rPr lang="en-US" dirty="0" smtClean="0"/>
              <a:t>(admits constant </a:t>
            </a:r>
            <a:r>
              <a:rPr lang="en-US" b="1" dirty="0" smtClean="0"/>
              <a:t>negative curvature </a:t>
            </a:r>
            <a:r>
              <a:rPr lang="en-US" dirty="0" smtClean="0"/>
              <a:t>metric)</a:t>
            </a:r>
          </a:p>
          <a:p>
            <a:pPr marL="344488" indent="-223838"/>
            <a:r>
              <a:rPr lang="en-US" dirty="0" smtClean="0"/>
              <a:t>Beltrami–Klein model:</a:t>
            </a:r>
          </a:p>
          <a:p>
            <a:pPr marL="344488" indent="-223838">
              <a:buFont typeface="Arial" pitchFamily="34" charset="0"/>
              <a:buChar char="•"/>
            </a:pPr>
            <a:r>
              <a:rPr lang="en-US" dirty="0" smtClean="0"/>
              <a:t>The whole hyperbolic plane is mapped to the interior of a circle</a:t>
            </a:r>
          </a:p>
          <a:p>
            <a:pPr marL="344488" indent="-223838">
              <a:buFont typeface="Arial" pitchFamily="34" charset="0"/>
              <a:buChar char="•"/>
            </a:pPr>
            <a:r>
              <a:rPr lang="en-US" dirty="0" smtClean="0"/>
              <a:t>Geodesics on hyperbolic plane maps to straight lines.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886200" y="1768971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</a:t>
            </a:r>
            <a:r>
              <a:rPr lang="el-GR" sz="2400" i="1" dirty="0" smtClean="0">
                <a:latin typeface="Times New Roman"/>
                <a:cs typeface="Times New Roman"/>
              </a:rPr>
              <a:t>θ</a:t>
            </a:r>
            <a:r>
              <a:rPr lang="en-US" sz="2400" dirty="0" smtClean="0">
                <a:latin typeface="Times New Roman"/>
                <a:cs typeface="Times New Roman"/>
              </a:rPr>
              <a:t>,</a:t>
            </a:r>
            <a:r>
              <a:rPr lang="el-GR" sz="2400" i="1" dirty="0" smtClean="0">
                <a:latin typeface="Times New Roman"/>
                <a:cs typeface="Times New Roman"/>
              </a:rPr>
              <a:t>φ</a:t>
            </a:r>
            <a:r>
              <a:rPr lang="en-US" sz="2400" dirty="0" smtClean="0">
                <a:latin typeface="Times New Roman"/>
                <a:cs typeface="Times New Roman"/>
              </a:rPr>
              <a:t>)    </a:t>
            </a:r>
            <a:r>
              <a:rPr lang="en-US" sz="4000" dirty="0" smtClean="0">
                <a:latin typeface="Times New Roman"/>
                <a:cs typeface="Times New Roman"/>
              </a:rPr>
              <a:t>→   </a:t>
            </a:r>
            <a:r>
              <a:rPr lang="en-US" sz="2400" dirty="0" smtClean="0">
                <a:latin typeface="Times New Roman"/>
                <a:cs typeface="Times New Roman"/>
              </a:rPr>
              <a:t> (</a:t>
            </a:r>
            <a:r>
              <a:rPr lang="en-US" sz="2400" i="1" dirty="0" smtClean="0">
                <a:latin typeface="Times New Roman"/>
                <a:cs typeface="Times New Roman"/>
              </a:rPr>
              <a:t>x</a:t>
            </a:r>
            <a:r>
              <a:rPr lang="en-US" sz="2400" dirty="0" smtClean="0">
                <a:latin typeface="Times New Roman"/>
                <a:cs typeface="Times New Roman"/>
              </a:rPr>
              <a:t>, </a:t>
            </a:r>
            <a:r>
              <a:rPr lang="en-US" sz="2400" i="1" dirty="0" smtClean="0">
                <a:latin typeface="Times New Roman"/>
                <a:cs typeface="Times New Roman"/>
              </a:rPr>
              <a:t>y</a:t>
            </a:r>
            <a:r>
              <a:rPr lang="en-US" sz="2400" dirty="0" smtClean="0">
                <a:latin typeface="Times New Roman"/>
                <a:cs typeface="Times New Roman"/>
              </a:rPr>
              <a:t>)</a:t>
            </a:r>
            <a:endParaRPr lang="en-US" sz="2400" dirty="0" smtClean="0"/>
          </a:p>
        </p:txBody>
      </p:sp>
      <p:sp>
        <p:nvSpPr>
          <p:cNvPr id="39" name="TextBox 38"/>
          <p:cNvSpPr txBox="1"/>
          <p:nvPr/>
        </p:nvSpPr>
        <p:spPr>
          <a:xfrm>
            <a:off x="4953000" y="2527518"/>
            <a:ext cx="4114800" cy="18158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</a:t>
            </a:r>
            <a:r>
              <a:rPr lang="en-US" sz="1600" dirty="0" smtClean="0"/>
              <a:t>oordinate charts such that the embedding induced by them to the Euclidean plane </a:t>
            </a:r>
            <a:r>
              <a:rPr lang="en-US" sz="1600" dirty="0" smtClean="0"/>
              <a:t>maps geodesics in the metric space to “straight lines” on the plane (i.e. geodesics using the usual Euclidean metric on the plane), but</a:t>
            </a:r>
            <a:r>
              <a:rPr lang="en-US" sz="1600" b="1" i="1" dirty="0" smtClean="0"/>
              <a:t> non-</a:t>
            </a:r>
            <a:r>
              <a:rPr lang="en-US" sz="1600" b="1" i="1" dirty="0" err="1" smtClean="0"/>
              <a:t>isometrically</a:t>
            </a:r>
            <a:r>
              <a:rPr lang="en-US" sz="1600" dirty="0" smtClean="0"/>
              <a:t>!  </a:t>
            </a:r>
          </a:p>
          <a:p>
            <a:r>
              <a:rPr lang="en-US" sz="1600" dirty="0" smtClean="0"/>
              <a:t>	-- 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</a:rPr>
              <a:t>Orthogeodesic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 embedding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10000" y="5882045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/>
                <a:cs typeface="Times New Roman"/>
              </a:rPr>
              <a:t>→</a:t>
            </a:r>
            <a:endParaRPr lang="en-US" sz="4000" dirty="0"/>
          </a:p>
        </p:txBody>
      </p:sp>
      <p:grpSp>
        <p:nvGrpSpPr>
          <p:cNvPr id="3" name="Group 73"/>
          <p:cNvGrpSpPr/>
          <p:nvPr/>
        </p:nvGrpSpPr>
        <p:grpSpPr>
          <a:xfrm>
            <a:off x="845130" y="5980331"/>
            <a:ext cx="2660070" cy="1219200"/>
            <a:chOff x="609600" y="6019799"/>
            <a:chExt cx="1828800" cy="838201"/>
          </a:xfrm>
        </p:grpSpPr>
        <p:sp>
          <p:nvSpPr>
            <p:cNvPr id="46" name="Arc 45"/>
            <p:cNvSpPr/>
            <p:nvPr/>
          </p:nvSpPr>
          <p:spPr>
            <a:xfrm>
              <a:off x="609600" y="6019800"/>
              <a:ext cx="609600" cy="838200"/>
            </a:xfrm>
            <a:prstGeom prst="arc">
              <a:avLst>
                <a:gd name="adj1" fmla="val 13004204"/>
                <a:gd name="adj2" fmla="val 3678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0026" y="6019799"/>
              <a:ext cx="1412174" cy="200025"/>
            </a:xfrm>
            <a:custGeom>
              <a:avLst/>
              <a:gdLst>
                <a:gd name="connsiteX0" fmla="*/ 0 w 1447800"/>
                <a:gd name="connsiteY0" fmla="*/ 0 h 209550"/>
                <a:gd name="connsiteX1" fmla="*/ 485775 w 1447800"/>
                <a:gd name="connsiteY1" fmla="*/ 152400 h 209550"/>
                <a:gd name="connsiteX2" fmla="*/ 1447800 w 1447800"/>
                <a:gd name="connsiteY2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7800" h="209550">
                  <a:moveTo>
                    <a:pt x="0" y="0"/>
                  </a:moveTo>
                  <a:cubicBezTo>
                    <a:pt x="122237" y="58737"/>
                    <a:pt x="244475" y="117475"/>
                    <a:pt x="485775" y="152400"/>
                  </a:cubicBezTo>
                  <a:cubicBezTo>
                    <a:pt x="727075" y="187325"/>
                    <a:pt x="1087437" y="198437"/>
                    <a:pt x="1447800" y="20955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>
              <a:stCxn id="46" idx="2"/>
              <a:endCxn id="53" idx="3"/>
            </p:cNvCxnSpPr>
            <p:nvPr/>
          </p:nvCxnSpPr>
          <p:spPr>
            <a:xfrm rot="5400000" flipH="1" flipV="1">
              <a:off x="1781537" y="5814677"/>
              <a:ext cx="93600" cy="12201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1179286" y="6255657"/>
              <a:ext cx="1072424" cy="3465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Freeform 52"/>
            <p:cNvSpPr/>
            <p:nvPr/>
          </p:nvSpPr>
          <p:spPr>
            <a:xfrm>
              <a:off x="2255520" y="6220460"/>
              <a:ext cx="182880" cy="157480"/>
            </a:xfrm>
            <a:custGeom>
              <a:avLst/>
              <a:gdLst>
                <a:gd name="connsiteX0" fmla="*/ 0 w 194310"/>
                <a:gd name="connsiteY0" fmla="*/ 66040 h 157480"/>
                <a:gd name="connsiteX1" fmla="*/ 110490 w 194310"/>
                <a:gd name="connsiteY1" fmla="*/ 1270 h 157480"/>
                <a:gd name="connsiteX2" fmla="*/ 175260 w 194310"/>
                <a:gd name="connsiteY2" fmla="*/ 73660 h 157480"/>
                <a:gd name="connsiteX3" fmla="*/ 194310 w 194310"/>
                <a:gd name="connsiteY3" fmla="*/ 157480 h 15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310" h="157480">
                  <a:moveTo>
                    <a:pt x="0" y="66040"/>
                  </a:moveTo>
                  <a:cubicBezTo>
                    <a:pt x="40640" y="33020"/>
                    <a:pt x="81280" y="0"/>
                    <a:pt x="110490" y="1270"/>
                  </a:cubicBezTo>
                  <a:cubicBezTo>
                    <a:pt x="139700" y="2540"/>
                    <a:pt x="161290" y="47625"/>
                    <a:pt x="175260" y="73660"/>
                  </a:cubicBezTo>
                  <a:cubicBezTo>
                    <a:pt x="189230" y="99695"/>
                    <a:pt x="191770" y="128587"/>
                    <a:pt x="194310" y="15748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648588" y="6233506"/>
              <a:ext cx="527069" cy="14894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62"/>
            <p:cNvGrpSpPr/>
            <p:nvPr/>
          </p:nvGrpSpPr>
          <p:grpSpPr>
            <a:xfrm rot="17396795">
              <a:off x="1432266" y="6150331"/>
              <a:ext cx="137840" cy="304800"/>
              <a:chOff x="2815771" y="6027057"/>
              <a:chExt cx="257629" cy="569686"/>
            </a:xfrm>
          </p:grpSpPr>
          <p:sp>
            <p:nvSpPr>
              <p:cNvPr id="61" name="Freeform 60"/>
              <p:cNvSpPr/>
              <p:nvPr/>
            </p:nvSpPr>
            <p:spPr>
              <a:xfrm>
                <a:off x="2971800" y="6030686"/>
                <a:ext cx="101600" cy="566057"/>
              </a:xfrm>
              <a:custGeom>
                <a:avLst/>
                <a:gdLst>
                  <a:gd name="connsiteX0" fmla="*/ 101600 w 101600"/>
                  <a:gd name="connsiteY0" fmla="*/ 0 h 566057"/>
                  <a:gd name="connsiteX1" fmla="*/ 10886 w 101600"/>
                  <a:gd name="connsiteY1" fmla="*/ 279400 h 566057"/>
                  <a:gd name="connsiteX2" fmla="*/ 36286 w 101600"/>
                  <a:gd name="connsiteY2" fmla="*/ 566057 h 56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600" h="566057">
                    <a:moveTo>
                      <a:pt x="101600" y="0"/>
                    </a:moveTo>
                    <a:cubicBezTo>
                      <a:pt x="61686" y="92528"/>
                      <a:pt x="21772" y="185057"/>
                      <a:pt x="10886" y="279400"/>
                    </a:cubicBezTo>
                    <a:cubicBezTo>
                      <a:pt x="0" y="373743"/>
                      <a:pt x="18143" y="469900"/>
                      <a:pt x="36286" y="566057"/>
                    </a:cubicBez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 rot="597353" flipH="1">
                <a:off x="2815771" y="6027057"/>
                <a:ext cx="108858" cy="566057"/>
              </a:xfrm>
              <a:custGeom>
                <a:avLst/>
                <a:gdLst>
                  <a:gd name="connsiteX0" fmla="*/ 101600 w 101600"/>
                  <a:gd name="connsiteY0" fmla="*/ 0 h 566057"/>
                  <a:gd name="connsiteX1" fmla="*/ 10886 w 101600"/>
                  <a:gd name="connsiteY1" fmla="*/ 279400 h 566057"/>
                  <a:gd name="connsiteX2" fmla="*/ 36286 w 101600"/>
                  <a:gd name="connsiteY2" fmla="*/ 566057 h 56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600" h="566057">
                    <a:moveTo>
                      <a:pt x="101600" y="0"/>
                    </a:moveTo>
                    <a:cubicBezTo>
                      <a:pt x="61686" y="92528"/>
                      <a:pt x="21772" y="185057"/>
                      <a:pt x="10886" y="279400"/>
                    </a:cubicBezTo>
                    <a:cubicBezTo>
                      <a:pt x="0" y="373743"/>
                      <a:pt x="18143" y="469900"/>
                      <a:pt x="36286" y="566057"/>
                    </a:cubicBez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4" name="Rectangle 63"/>
          <p:cNvSpPr/>
          <p:nvPr/>
        </p:nvSpPr>
        <p:spPr>
          <a:xfrm>
            <a:off x="5029200" y="5675531"/>
            <a:ext cx="1676400" cy="121920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5410200" y="5827931"/>
            <a:ext cx="838200" cy="838200"/>
          </a:xfrm>
          <a:prstGeom prst="ellipse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Connector 66"/>
          <p:cNvCxnSpPr>
            <a:endCxn id="65" idx="3"/>
          </p:cNvCxnSpPr>
          <p:nvPr/>
        </p:nvCxnSpPr>
        <p:spPr>
          <a:xfrm rot="5400000">
            <a:off x="5243987" y="6152525"/>
            <a:ext cx="679820" cy="1018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65" idx="0"/>
            <a:endCxn id="65" idx="5"/>
          </p:cNvCxnSpPr>
          <p:nvPr/>
        </p:nvCxnSpPr>
        <p:spPr>
          <a:xfrm rot="16200000" flipH="1">
            <a:off x="5619749" y="6037481"/>
            <a:ext cx="715449" cy="2963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5400000" flipH="1" flipV="1">
            <a:off x="4914900" y="6551831"/>
            <a:ext cx="381000" cy="1588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5105400" y="6742331"/>
            <a:ext cx="381000" cy="1588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439697" y="6666131"/>
            <a:ext cx="1229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x</a:t>
            </a:r>
            <a:endParaRPr lang="en-US" sz="1050" dirty="0"/>
          </a:p>
        </p:txBody>
      </p:sp>
      <p:sp>
        <p:nvSpPr>
          <p:cNvPr id="81" name="TextBox 80"/>
          <p:cNvSpPr txBox="1"/>
          <p:nvPr/>
        </p:nvSpPr>
        <p:spPr>
          <a:xfrm>
            <a:off x="5029200" y="6132731"/>
            <a:ext cx="1229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y</a:t>
            </a:r>
            <a:endParaRPr lang="en-US" sz="1050" dirty="0"/>
          </a:p>
        </p:txBody>
      </p:sp>
      <p:grpSp>
        <p:nvGrpSpPr>
          <p:cNvPr id="9" name="Group 53"/>
          <p:cNvGrpSpPr/>
          <p:nvPr/>
        </p:nvGrpSpPr>
        <p:grpSpPr>
          <a:xfrm>
            <a:off x="3581400" y="2501682"/>
            <a:ext cx="1143000" cy="584775"/>
            <a:chOff x="3810000" y="2362200"/>
            <a:chExt cx="1143000" cy="584775"/>
          </a:xfrm>
        </p:grpSpPr>
        <p:sp>
          <p:nvSpPr>
            <p:cNvPr id="48" name="TextBox 47"/>
            <p:cNvSpPr txBox="1"/>
            <p:nvPr/>
          </p:nvSpPr>
          <p:spPr>
            <a:xfrm>
              <a:off x="3810000" y="2362200"/>
              <a:ext cx="1143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1         0</a:t>
              </a:r>
            </a:p>
            <a:p>
              <a:r>
                <a:rPr lang="en-US" sz="1600" dirty="0" smtClean="0"/>
                <a:t>0     sin</a:t>
              </a:r>
              <a:r>
                <a:rPr lang="en-US" sz="1600" baseline="30000" dirty="0" smtClean="0"/>
                <a:t>2</a:t>
              </a:r>
              <a:r>
                <a:rPr lang="en-US" sz="1600" dirty="0" smtClean="0"/>
                <a:t>(</a:t>
              </a:r>
              <a:r>
                <a:rPr lang="el-GR" sz="1600" i="1" dirty="0" smtClean="0">
                  <a:latin typeface="Times New Roman"/>
                  <a:cs typeface="Times New Roman"/>
                </a:rPr>
                <a:t>θ</a:t>
              </a:r>
              <a:r>
                <a:rPr lang="en-US" sz="1600" i="1" dirty="0" smtClean="0">
                  <a:latin typeface="Times New Roman"/>
                  <a:cs typeface="Times New Roman"/>
                </a:rPr>
                <a:t>)</a:t>
              </a:r>
              <a:endParaRPr lang="en-US" sz="1600" dirty="0"/>
            </a:p>
          </p:txBody>
        </p:sp>
        <p:sp>
          <p:nvSpPr>
            <p:cNvPr id="50" name="Left Bracket 49"/>
            <p:cNvSpPr/>
            <p:nvPr/>
          </p:nvSpPr>
          <p:spPr>
            <a:xfrm>
              <a:off x="3810000" y="2362200"/>
              <a:ext cx="76200" cy="533400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Left Bracket 51"/>
            <p:cNvSpPr/>
            <p:nvPr/>
          </p:nvSpPr>
          <p:spPr>
            <a:xfrm flipH="1">
              <a:off x="4724400" y="2362200"/>
              <a:ext cx="76200" cy="533400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505200" y="3038058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(spherical metric)</a:t>
            </a:r>
            <a:endParaRPr lang="en-US" sz="1200" i="1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2340803" y="3200724"/>
            <a:ext cx="89484" cy="14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2707896" y="3644017"/>
            <a:ext cx="89484" cy="14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925391" y="2117375"/>
            <a:ext cx="167712" cy="37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191656" y="2125488"/>
            <a:ext cx="167712" cy="37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Slide Number Placeholder 5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 animBg="1"/>
      <p:bldP spid="44" grpId="0"/>
      <p:bldP spid="64" grpId="0" animBg="1"/>
      <p:bldP spid="65" grpId="0" animBg="1"/>
      <p:bldP spid="80" grpId="0"/>
      <p:bldP spid="8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0997" y="4167188"/>
            <a:ext cx="2674003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 with Gnomonic projection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895600"/>
            <a:ext cx="2057400" cy="83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6143" y="2713958"/>
            <a:ext cx="4187857" cy="140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609600"/>
            <a:ext cx="5147012" cy="196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533400"/>
            <a:ext cx="2474024" cy="2031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/>
          <p:nvPr/>
        </p:nvCxnSpPr>
        <p:spPr>
          <a:xfrm>
            <a:off x="3810000" y="3352800"/>
            <a:ext cx="990600" cy="1588"/>
          </a:xfrm>
          <a:prstGeom prst="straightConnector1">
            <a:avLst/>
          </a:prstGeom>
          <a:ln w="412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14800" y="3429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</a:t>
            </a:r>
            <a:endParaRPr lang="en-US" b="1" i="1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57600" y="3733800"/>
            <a:ext cx="1371600" cy="49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04800" y="24384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Cost of moving an unit distance along x-axis (=1).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2895600" y="24384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Cost of moving an unit distance along y-axis (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=sin(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200" dirty="0" smtClean="0"/>
              <a:t>).</a:t>
            </a:r>
            <a:endParaRPr lang="en-US" sz="120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5425"/>
            <a:ext cx="905606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 with Gnomonic projection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495800" y="3593068"/>
            <a:ext cx="990600" cy="1588"/>
          </a:xfrm>
          <a:prstGeom prst="straightConnector1">
            <a:avLst/>
          </a:prstGeom>
          <a:ln w="412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800600" y="36692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</a:t>
            </a:r>
            <a:r>
              <a:rPr lang="en-US" baseline="30000" dirty="0" smtClean="0"/>
              <a:t>-1</a:t>
            </a:r>
            <a:endParaRPr lang="en-US" baseline="300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Condition for 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Orthogeodesic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embedding</a:t>
            </a:r>
            <a:endParaRPr 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905000"/>
            <a:ext cx="2438400" cy="79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295400"/>
            <a:ext cx="2376268" cy="37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62000" y="990600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Suppose we are given a coordinate chart consisting of coordinate variables                                             and a matrix representation of the metric, </a:t>
            </a:r>
            <a:r>
              <a:rPr lang="en-US" sz="2000" b="1" dirty="0" smtClean="0"/>
              <a:t>g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14400" y="2133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Geodesic equation: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2590504"/>
            <a:ext cx="4876800" cy="91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914400" y="26670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Condition for geodesics being “straight lines”: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715000" y="33644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(acceleration parallel to velocity)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6361906" y="1713706"/>
            <a:ext cx="1295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781800" y="22098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534400" y="2209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86600" y="914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7160455" y="1350498"/>
            <a:ext cx="1139483" cy="597878"/>
          </a:xfrm>
          <a:custGeom>
            <a:avLst/>
            <a:gdLst>
              <a:gd name="connsiteX0" fmla="*/ 0 w 1139483"/>
              <a:gd name="connsiteY0" fmla="*/ 520505 h 597878"/>
              <a:gd name="connsiteX1" fmla="*/ 506437 w 1139483"/>
              <a:gd name="connsiteY1" fmla="*/ 534573 h 597878"/>
              <a:gd name="connsiteX2" fmla="*/ 647114 w 1139483"/>
              <a:gd name="connsiteY2" fmla="*/ 140677 h 597878"/>
              <a:gd name="connsiteX3" fmla="*/ 1139483 w 1139483"/>
              <a:gd name="connsiteY3" fmla="*/ 0 h 5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9483" h="597878">
                <a:moveTo>
                  <a:pt x="0" y="520505"/>
                </a:moveTo>
                <a:cubicBezTo>
                  <a:pt x="199292" y="559191"/>
                  <a:pt x="398585" y="597878"/>
                  <a:pt x="506437" y="534573"/>
                </a:cubicBezTo>
                <a:cubicBezTo>
                  <a:pt x="614289" y="471268"/>
                  <a:pt x="541606" y="229772"/>
                  <a:pt x="647114" y="140677"/>
                </a:cubicBezTo>
                <a:cubicBezTo>
                  <a:pt x="752622" y="51582"/>
                  <a:pt x="946052" y="25791"/>
                  <a:pt x="1139483" y="0"/>
                </a:cubicBezTo>
              </a:path>
            </a:pathLst>
          </a:cu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7800" y="3810000"/>
            <a:ext cx="3200400" cy="49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5810250" y="3810000"/>
            <a:ext cx="914400" cy="400050"/>
            <a:chOff x="5029200" y="3886200"/>
            <a:chExt cx="914400" cy="400050"/>
          </a:xfrm>
        </p:grpSpPr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029200" y="3962400"/>
              <a:ext cx="514350" cy="29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202" name="Picture 1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24500" y="3886200"/>
              <a:ext cx="4191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77050" y="3829050"/>
            <a:ext cx="17335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1066800" y="35814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Reduces to,</a:t>
            </a:r>
          </a:p>
          <a:p>
            <a:r>
              <a:rPr lang="en-US" dirty="0" smtClean="0"/>
              <a:t>			                for every                      ,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143000" y="4572000"/>
            <a:ext cx="701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Final condition: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Eliminate the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dirty="0" smtClean="0"/>
              <a:t> unknown </a:t>
            </a:r>
            <a:r>
              <a:rPr lang="el-GR" sz="2000" i="1" dirty="0" smtClean="0">
                <a:latin typeface="Times New Roman"/>
                <a:cs typeface="Times New Roman"/>
              </a:rPr>
              <a:t>θ</a:t>
            </a:r>
            <a:r>
              <a:rPr lang="en-US" sz="2000" dirty="0" smtClean="0">
                <a:latin typeface="Times New Roman"/>
                <a:cs typeface="Times New Roman"/>
              </a:rPr>
              <a:t>’s</a:t>
            </a:r>
            <a:r>
              <a:rPr lang="en-US" sz="2000" dirty="0" smtClean="0"/>
              <a:t> from the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+1)/2</a:t>
            </a:r>
            <a:r>
              <a:rPr lang="en-US" sz="2000" dirty="0" smtClean="0"/>
              <a:t> equations to obtain the final conditions.</a:t>
            </a:r>
            <a:endParaRPr lang="en-US" sz="2000" dirty="0"/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47800" y="4876800"/>
            <a:ext cx="6324600" cy="447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Rounded Rectangle 30"/>
          <p:cNvSpPr/>
          <p:nvPr/>
        </p:nvSpPr>
        <p:spPr>
          <a:xfrm>
            <a:off x="914400" y="4495800"/>
            <a:ext cx="7162800" cy="175260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7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914400" y="6412468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Future direction</a:t>
            </a:r>
            <a:r>
              <a:rPr lang="en-US" dirty="0" smtClean="0"/>
              <a:t>: Existence? How to find a </a:t>
            </a:r>
            <a:r>
              <a:rPr lang="en-US" dirty="0" err="1" smtClean="0"/>
              <a:t>orthogeodesic</a:t>
            </a:r>
            <a:r>
              <a:rPr lang="en-US" dirty="0" smtClean="0"/>
              <a:t> coordinate chart?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8" grpId="0"/>
      <p:bldP spid="19" grpId="0"/>
      <p:bldP spid="20" grpId="0" animBg="1"/>
      <p:bldP spid="28" grpId="0"/>
      <p:bldP spid="29" grpId="0"/>
      <p:bldP spid="3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Major Future Directions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4648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Extend the ideas of planning with topological constraints to non-Euclidean spaces with punctures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(e.g. robotic arms)</a:t>
            </a:r>
            <a:r>
              <a:rPr lang="en-US" sz="2800" dirty="0" smtClean="0"/>
              <a:t>.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 </a:t>
            </a:r>
          </a:p>
          <a:p>
            <a:r>
              <a:rPr lang="en-US" sz="2800" dirty="0" smtClean="0"/>
              <a:t>To combine the problems of planning with topological constraints and the problem of coverage/exploration in non-convex environments with non-Euclidean metric.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 </a:t>
            </a:r>
          </a:p>
          <a:p>
            <a:r>
              <a:rPr lang="en-US" sz="2800" dirty="0" smtClean="0"/>
              <a:t>Study the conditions under which an </a:t>
            </a:r>
            <a:r>
              <a:rPr lang="en-US" sz="2800" dirty="0" err="1" smtClean="0"/>
              <a:t>orthogeodesic</a:t>
            </a:r>
            <a:r>
              <a:rPr lang="en-US" sz="2800" dirty="0" smtClean="0"/>
              <a:t> embedding may exist, and how to find one, given a metric.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534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Acknowledgements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907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Thank you!</a:t>
            </a:r>
          </a:p>
          <a:p>
            <a:pPr algn="ctr"/>
            <a:r>
              <a:rPr 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Questions?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4548426"/>
            <a:ext cx="7772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Most of the code available at</a:t>
            </a:r>
          </a:p>
          <a:p>
            <a:pPr algn="ctr"/>
            <a:r>
              <a:rPr lang="en-US" b="1" u="sng" dirty="0" smtClean="0">
                <a:solidFill>
                  <a:srgbClr val="002060"/>
                </a:solidFill>
              </a:rPr>
              <a:t>http://fling.seas.upenn.edu/~subhrabh/</a:t>
            </a:r>
            <a:endParaRPr lang="en-US" b="1" u="sng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1056382"/>
            <a:ext cx="777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My advisors, Dr. Vijay Kumar and Dr. Maxim </a:t>
            </a:r>
            <a:r>
              <a:rPr lang="en-US" sz="2400" dirty="0" err="1" smtClean="0"/>
              <a:t>Likhachev</a:t>
            </a:r>
            <a:r>
              <a:rPr lang="en-US" sz="2400" dirty="0" smtClean="0"/>
              <a:t>.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Other members of my thesis committee, Dr. George J. Pappas, Dr. Daniel E. </a:t>
            </a:r>
            <a:r>
              <a:rPr lang="en-US" sz="2400" dirty="0" err="1" smtClean="0"/>
              <a:t>Koditschek</a:t>
            </a:r>
            <a:r>
              <a:rPr lang="en-US" sz="2400" dirty="0" smtClean="0"/>
              <a:t> and Dr. Robert </a:t>
            </a:r>
            <a:r>
              <a:rPr lang="en-US" sz="2400" dirty="0" err="1" smtClean="0"/>
              <a:t>Ghrist</a:t>
            </a:r>
            <a:r>
              <a:rPr lang="en-US" sz="2400" dirty="0" smtClean="0"/>
              <a:t>.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Dr. D. </a:t>
            </a:r>
            <a:r>
              <a:rPr lang="en-US" sz="2400" dirty="0" err="1" smtClean="0"/>
              <a:t>Lipsky</a:t>
            </a:r>
            <a:r>
              <a:rPr lang="en-US" sz="2400" dirty="0" smtClean="0"/>
              <a:t>, Dr. R. </a:t>
            </a:r>
            <a:r>
              <a:rPr lang="en-US" sz="2400" dirty="0" err="1" smtClean="0"/>
              <a:t>Ghrist</a:t>
            </a:r>
            <a:r>
              <a:rPr lang="en-US" sz="2400" dirty="0" smtClean="0"/>
              <a:t> (Collaborators on work involving algebraic topology)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Dr. N. Michael and Dr. L. </a:t>
            </a:r>
            <a:r>
              <a:rPr lang="en-US" sz="2400" dirty="0" err="1" smtClean="0"/>
              <a:t>Pimenta</a:t>
            </a:r>
            <a:r>
              <a:rPr lang="en-US" sz="2400" dirty="0" smtClean="0"/>
              <a:t> (Collaborators on work involving coverage and exploration)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Colleagues, faculty and staff of MEAM and GRASP.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Support from ONR, NSF, ARO, ARL</a:t>
            </a:r>
            <a:endParaRPr lang="en-US" sz="24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Planning with Topological constraints – </a:t>
            </a:r>
            <a:r>
              <a:rPr lang="en-US" dirty="0" err="1" smtClean="0"/>
              <a:t>Homotopy</a:t>
            </a:r>
            <a:r>
              <a:rPr lang="en-US" dirty="0" smtClean="0"/>
              <a:t> &amp; Homology class constraints</a:t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Incorporating Metric Information using search-based techniques – </a:t>
            </a:r>
            <a:r>
              <a:rPr lang="en-US" dirty="0" err="1" smtClean="0"/>
              <a:t>Voronoi</a:t>
            </a:r>
            <a:r>
              <a:rPr lang="en-US" dirty="0" smtClean="0"/>
              <a:t> Tessellation in Non-convex Environment with Non-uniform metric </a:t>
            </a:r>
            <a:br>
              <a:rPr lang="en-US" dirty="0" smtClean="0"/>
            </a:br>
            <a:endParaRPr lang="en-US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Transformation for Efficient Optimal Planning in Environments with Non-Euclidean Metric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/>
              <a:t>1A</a:t>
            </a:r>
          </a:p>
          <a:p>
            <a:r>
              <a:rPr lang="en-US" sz="1400" b="1" dirty="0" smtClean="0"/>
              <a:t>1B</a:t>
            </a:r>
          </a:p>
          <a:p>
            <a:r>
              <a:rPr lang="en-US" sz="1400" b="1" dirty="0" smtClean="0"/>
              <a:t>2A</a:t>
            </a:r>
          </a:p>
          <a:p>
            <a:r>
              <a:rPr lang="en-US" sz="1400" b="1" dirty="0" smtClean="0"/>
              <a:t>2B</a:t>
            </a:r>
          </a:p>
          <a:p>
            <a:r>
              <a:rPr lang="en-US" sz="1400" b="1" dirty="0" smtClean="0"/>
              <a:t>3</a:t>
            </a:r>
          </a:p>
          <a:p>
            <a:r>
              <a:rPr lang="en-US" sz="1400" b="1" dirty="0" smtClean="0"/>
              <a:t>4</a:t>
            </a:r>
            <a:endParaRPr lang="en-US" sz="14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640080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Will focus on recent work, go quickly over pre-proposal work.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Planning with Topological constraints – </a:t>
            </a:r>
            <a:r>
              <a:rPr lang="en-US" dirty="0" err="1" smtClean="0"/>
              <a:t>Homotopy</a:t>
            </a:r>
            <a:r>
              <a:rPr lang="en-US" dirty="0" smtClean="0"/>
              <a:t> &amp; Homology class constraints</a:t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Incorporating Metric Information using search-based techniques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Voronoi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Tessellation in Non-convex Environment with Non-uniform metric </a:t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Transformation for Efficient Optimal Planning in Environments with Non-Euclidean Metric</a:t>
            </a: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3825" y="1143000"/>
            <a:ext cx="6327775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Box 6"/>
          <p:cNvSpPr txBox="1">
            <a:spLocks noChangeArrowheads="1"/>
          </p:cNvSpPr>
          <p:nvPr/>
        </p:nvSpPr>
        <p:spPr bwMode="auto">
          <a:xfrm>
            <a:off x="3640137" y="2463800"/>
            <a:ext cx="4191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Trajectories in different </a:t>
            </a:r>
            <a:r>
              <a:rPr lang="en-US" dirty="0" err="1">
                <a:latin typeface="Calibri" pitchFamily="34" charset="0"/>
              </a:rPr>
              <a:t>homotopy</a:t>
            </a:r>
            <a:r>
              <a:rPr lang="en-US" dirty="0">
                <a:latin typeface="Calibri" pitchFamily="34" charset="0"/>
              </a:rPr>
              <a:t> </a:t>
            </a:r>
            <a:endParaRPr lang="en-US" dirty="0" smtClean="0">
              <a:latin typeface="Calibri" pitchFamily="34" charset="0"/>
            </a:endParaRPr>
          </a:p>
          <a:p>
            <a:pPr algn="ctr"/>
            <a:r>
              <a:rPr lang="en-US" dirty="0" smtClean="0">
                <a:latin typeface="Calibri" pitchFamily="34" charset="0"/>
              </a:rPr>
              <a:t>classes in 3D</a:t>
            </a:r>
            <a:endParaRPr lang="en-US" dirty="0">
              <a:latin typeface="Calibri" pitchFamily="34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457200" y="1143000"/>
            <a:ext cx="1882480" cy="1455907"/>
            <a:chOff x="1038225" y="1439693"/>
            <a:chExt cx="2619375" cy="2025820"/>
          </a:xfrm>
        </p:grpSpPr>
        <p:grpSp>
          <p:nvGrpSpPr>
            <p:cNvPr id="5" name="Group 4"/>
            <p:cNvGrpSpPr/>
            <p:nvPr/>
          </p:nvGrpSpPr>
          <p:grpSpPr>
            <a:xfrm>
              <a:off x="1066800" y="1600200"/>
              <a:ext cx="2590800" cy="1828800"/>
              <a:chOff x="914400" y="2438400"/>
              <a:chExt cx="2590800" cy="182880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914400" y="2438400"/>
                <a:ext cx="7620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Hexagon 6"/>
              <p:cNvSpPr/>
              <p:nvPr/>
            </p:nvSpPr>
            <p:spPr>
              <a:xfrm>
                <a:off x="2438400" y="3352800"/>
                <a:ext cx="1066800" cy="914400"/>
              </a:xfrm>
              <a:prstGeom prst="hex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 rot="2153557">
                <a:off x="1957466" y="2646529"/>
                <a:ext cx="362982" cy="133634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Freeform 8"/>
            <p:cNvSpPr/>
            <p:nvPr/>
          </p:nvSpPr>
          <p:spPr>
            <a:xfrm>
              <a:off x="1047345" y="1439693"/>
              <a:ext cx="2295727" cy="1608307"/>
            </a:xfrm>
            <a:custGeom>
              <a:avLst/>
              <a:gdLst>
                <a:gd name="connsiteX0" fmla="*/ 0 w 2295727"/>
                <a:gd name="connsiteY0" fmla="*/ 1608307 h 1608307"/>
                <a:gd name="connsiteX1" fmla="*/ 1459149 w 2295727"/>
                <a:gd name="connsiteY1" fmla="*/ 168613 h 1608307"/>
                <a:gd name="connsiteX2" fmla="*/ 2295727 w 2295727"/>
                <a:gd name="connsiteY2" fmla="*/ 596630 h 160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5727" h="1608307">
                  <a:moveTo>
                    <a:pt x="0" y="1608307"/>
                  </a:moveTo>
                  <a:cubicBezTo>
                    <a:pt x="538264" y="972766"/>
                    <a:pt x="1076528" y="337226"/>
                    <a:pt x="1459149" y="168613"/>
                  </a:cubicBezTo>
                  <a:cubicBezTo>
                    <a:pt x="1841770" y="0"/>
                    <a:pt x="2068748" y="298315"/>
                    <a:pt x="2295727" y="596630"/>
                  </a:cubicBezTo>
                </a:path>
              </a:pathLst>
            </a:custGeom>
            <a:ln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38225" y="1819275"/>
              <a:ext cx="2295525" cy="1646238"/>
            </a:xfrm>
            <a:custGeom>
              <a:avLst/>
              <a:gdLst>
                <a:gd name="connsiteX0" fmla="*/ 0 w 2295525"/>
                <a:gd name="connsiteY0" fmla="*/ 1228725 h 1646238"/>
                <a:gd name="connsiteX1" fmla="*/ 1171575 w 2295525"/>
                <a:gd name="connsiteY1" fmla="*/ 1476375 h 1646238"/>
                <a:gd name="connsiteX2" fmla="*/ 1781175 w 2295525"/>
                <a:gd name="connsiteY2" fmla="*/ 209550 h 1646238"/>
                <a:gd name="connsiteX3" fmla="*/ 2295525 w 2295525"/>
                <a:gd name="connsiteY3" fmla="*/ 219075 h 164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5525" h="1646238">
                  <a:moveTo>
                    <a:pt x="0" y="1228725"/>
                  </a:moveTo>
                  <a:cubicBezTo>
                    <a:pt x="437356" y="1437481"/>
                    <a:pt x="874713" y="1646238"/>
                    <a:pt x="1171575" y="1476375"/>
                  </a:cubicBezTo>
                  <a:cubicBezTo>
                    <a:pt x="1468438" y="1306513"/>
                    <a:pt x="1593850" y="419100"/>
                    <a:pt x="1781175" y="209550"/>
                  </a:cubicBezTo>
                  <a:cubicBezTo>
                    <a:pt x="1968500" y="0"/>
                    <a:pt x="2132012" y="109537"/>
                    <a:pt x="2295525" y="219075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81000" y="2751307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Different </a:t>
            </a:r>
            <a:r>
              <a:rPr lang="en-US" sz="1600" dirty="0" err="1" smtClean="0"/>
              <a:t>homotopy</a:t>
            </a:r>
            <a:r>
              <a:rPr lang="en-US" sz="1600" dirty="0" smtClean="0"/>
              <a:t> class of trajectory in 2D</a:t>
            </a:r>
            <a:endParaRPr lang="en-US" sz="1600" dirty="0"/>
          </a:p>
        </p:txBody>
      </p:sp>
      <p:grpSp>
        <p:nvGrpSpPr>
          <p:cNvPr id="78" name="Group 77"/>
          <p:cNvGrpSpPr/>
          <p:nvPr/>
        </p:nvGrpSpPr>
        <p:grpSpPr>
          <a:xfrm>
            <a:off x="228600" y="4133910"/>
            <a:ext cx="2438400" cy="1670794"/>
            <a:chOff x="4648200" y="1295400"/>
            <a:chExt cx="3470564" cy="2378034"/>
          </a:xfrm>
        </p:grpSpPr>
        <p:grpSp>
          <p:nvGrpSpPr>
            <p:cNvPr id="15" name="Group 14"/>
            <p:cNvGrpSpPr/>
            <p:nvPr/>
          </p:nvGrpSpPr>
          <p:grpSpPr>
            <a:xfrm>
              <a:off x="5257800" y="1600200"/>
              <a:ext cx="2590800" cy="1828800"/>
              <a:chOff x="914400" y="2438400"/>
              <a:chExt cx="2590800" cy="182880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914400" y="2438400"/>
                <a:ext cx="7620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Hexagon 16"/>
              <p:cNvSpPr/>
              <p:nvPr/>
            </p:nvSpPr>
            <p:spPr>
              <a:xfrm>
                <a:off x="2438400" y="3352800"/>
                <a:ext cx="1066800" cy="914400"/>
              </a:xfrm>
              <a:prstGeom prst="hex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 rot="2153557">
                <a:off x="1957466" y="2646529"/>
                <a:ext cx="362982" cy="133634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Oval 18"/>
            <p:cNvSpPr/>
            <p:nvPr/>
          </p:nvSpPr>
          <p:spPr>
            <a:xfrm>
              <a:off x="5257800" y="3048000"/>
              <a:ext cx="76200" cy="762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305301" y="3111335"/>
              <a:ext cx="76200" cy="762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5334000" y="2971800"/>
              <a:ext cx="76200" cy="762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5376553" y="3050969"/>
              <a:ext cx="76200" cy="762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48200" y="1295400"/>
              <a:ext cx="914400" cy="1752600"/>
            </a:xfrm>
            <a:custGeom>
              <a:avLst/>
              <a:gdLst>
                <a:gd name="connsiteX0" fmla="*/ 540327 w 716478"/>
                <a:gd name="connsiteY0" fmla="*/ 1537854 h 1537854"/>
                <a:gd name="connsiteX1" fmla="*/ 635330 w 716478"/>
                <a:gd name="connsiteY1" fmla="*/ 1033153 h 1537854"/>
                <a:gd name="connsiteX2" fmla="*/ 53439 w 716478"/>
                <a:gd name="connsiteY2" fmla="*/ 552202 h 1537854"/>
                <a:gd name="connsiteX3" fmla="*/ 314696 w 716478"/>
                <a:gd name="connsiteY3" fmla="*/ 0 h 153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478" h="1537854">
                  <a:moveTo>
                    <a:pt x="540327" y="1537854"/>
                  </a:moveTo>
                  <a:cubicBezTo>
                    <a:pt x="628402" y="1367641"/>
                    <a:pt x="716478" y="1197428"/>
                    <a:pt x="635330" y="1033153"/>
                  </a:cubicBezTo>
                  <a:cubicBezTo>
                    <a:pt x="554182" y="868878"/>
                    <a:pt x="106878" y="724394"/>
                    <a:pt x="53439" y="552202"/>
                  </a:cubicBezTo>
                  <a:cubicBezTo>
                    <a:pt x="0" y="380010"/>
                    <a:pt x="157348" y="190005"/>
                    <a:pt x="314696" y="0"/>
                  </a:cubicBez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92436" y="1501238"/>
              <a:ext cx="1567543" cy="1591294"/>
            </a:xfrm>
            <a:custGeom>
              <a:avLst/>
              <a:gdLst>
                <a:gd name="connsiteX0" fmla="*/ 0 w 1425039"/>
                <a:gd name="connsiteY0" fmla="*/ 1377538 h 1377538"/>
                <a:gd name="connsiteX1" fmla="*/ 570016 w 1425039"/>
                <a:gd name="connsiteY1" fmla="*/ 991590 h 1377538"/>
                <a:gd name="connsiteX2" fmla="*/ 896587 w 1425039"/>
                <a:gd name="connsiteY2" fmla="*/ 285008 h 1377538"/>
                <a:gd name="connsiteX3" fmla="*/ 1425039 w 1425039"/>
                <a:gd name="connsiteY3" fmla="*/ 0 h 137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5039" h="1377538">
                  <a:moveTo>
                    <a:pt x="0" y="1377538"/>
                  </a:moveTo>
                  <a:cubicBezTo>
                    <a:pt x="210292" y="1275608"/>
                    <a:pt x="420585" y="1173678"/>
                    <a:pt x="570016" y="991590"/>
                  </a:cubicBezTo>
                  <a:cubicBezTo>
                    <a:pt x="719447" y="809502"/>
                    <a:pt x="754083" y="450273"/>
                    <a:pt x="896587" y="285008"/>
                  </a:cubicBezTo>
                  <a:cubicBezTo>
                    <a:pt x="1039091" y="119743"/>
                    <a:pt x="1232065" y="59871"/>
                    <a:pt x="1425039" y="0"/>
                  </a:cubicBez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17127" y="2095005"/>
              <a:ext cx="2137559" cy="1228106"/>
            </a:xfrm>
            <a:custGeom>
              <a:avLst/>
              <a:gdLst>
                <a:gd name="connsiteX0" fmla="*/ 0 w 2137559"/>
                <a:gd name="connsiteY0" fmla="*/ 991590 h 1228106"/>
                <a:gd name="connsiteX1" fmla="*/ 837211 w 2137559"/>
                <a:gd name="connsiteY1" fmla="*/ 1140031 h 1228106"/>
                <a:gd name="connsiteX2" fmla="*/ 1401289 w 2137559"/>
                <a:gd name="connsiteY2" fmla="*/ 463138 h 1228106"/>
                <a:gd name="connsiteX3" fmla="*/ 2137559 w 2137559"/>
                <a:gd name="connsiteY3" fmla="*/ 0 h 122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7559" h="1228106">
                  <a:moveTo>
                    <a:pt x="0" y="991590"/>
                  </a:moveTo>
                  <a:cubicBezTo>
                    <a:pt x="301831" y="1109848"/>
                    <a:pt x="603663" y="1228106"/>
                    <a:pt x="837211" y="1140031"/>
                  </a:cubicBezTo>
                  <a:cubicBezTo>
                    <a:pt x="1070759" y="1051956"/>
                    <a:pt x="1184564" y="653143"/>
                    <a:pt x="1401289" y="463138"/>
                  </a:cubicBezTo>
                  <a:cubicBezTo>
                    <a:pt x="1618014" y="273133"/>
                    <a:pt x="1877786" y="136566"/>
                    <a:pt x="2137559" y="0"/>
                  </a:cubicBez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5875" y="2795649"/>
              <a:ext cx="2772889" cy="877785"/>
            </a:xfrm>
            <a:custGeom>
              <a:avLst/>
              <a:gdLst>
                <a:gd name="connsiteX0" fmla="*/ 0 w 2772889"/>
                <a:gd name="connsiteY0" fmla="*/ 362198 h 877785"/>
                <a:gd name="connsiteX1" fmla="*/ 985652 w 2772889"/>
                <a:gd name="connsiteY1" fmla="*/ 777834 h 877785"/>
                <a:gd name="connsiteX2" fmla="*/ 2470068 w 2772889"/>
                <a:gd name="connsiteY2" fmla="*/ 748146 h 877785"/>
                <a:gd name="connsiteX3" fmla="*/ 2772889 w 2772889"/>
                <a:gd name="connsiteY3" fmla="*/ 0 h 87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2889" h="877785">
                  <a:moveTo>
                    <a:pt x="0" y="362198"/>
                  </a:moveTo>
                  <a:cubicBezTo>
                    <a:pt x="286987" y="537853"/>
                    <a:pt x="573974" y="713509"/>
                    <a:pt x="985652" y="777834"/>
                  </a:cubicBezTo>
                  <a:cubicBezTo>
                    <a:pt x="1397330" y="842159"/>
                    <a:pt x="2172195" y="877785"/>
                    <a:pt x="2470068" y="748146"/>
                  </a:cubicBezTo>
                  <a:cubicBezTo>
                    <a:pt x="2767941" y="618507"/>
                    <a:pt x="2770415" y="309253"/>
                    <a:pt x="2772889" y="0"/>
                  </a:cubicBez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0" y="762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Motivation: 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Homotopy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 Classes of Trajectories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3657600" y="3589328"/>
            <a:ext cx="1408648" cy="994340"/>
            <a:chOff x="914400" y="2438400"/>
            <a:chExt cx="2590800" cy="1828800"/>
          </a:xfrm>
        </p:grpSpPr>
        <p:sp>
          <p:nvSpPr>
            <p:cNvPr id="44" name="Rectangle 43"/>
            <p:cNvSpPr/>
            <p:nvPr/>
          </p:nvSpPr>
          <p:spPr>
            <a:xfrm>
              <a:off x="914400" y="24384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Hexagon 44"/>
            <p:cNvSpPr/>
            <p:nvPr/>
          </p:nvSpPr>
          <p:spPr>
            <a:xfrm>
              <a:off x="2438400" y="3352800"/>
              <a:ext cx="1066800" cy="9144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 rot="2153557">
              <a:off x="1957466" y="2646529"/>
              <a:ext cx="362982" cy="133634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3468970" y="3440668"/>
            <a:ext cx="308848" cy="952910"/>
          </a:xfrm>
          <a:custGeom>
            <a:avLst/>
            <a:gdLst>
              <a:gd name="connsiteX0" fmla="*/ 540327 w 716478"/>
              <a:gd name="connsiteY0" fmla="*/ 1537854 h 1537854"/>
              <a:gd name="connsiteX1" fmla="*/ 635330 w 716478"/>
              <a:gd name="connsiteY1" fmla="*/ 1033153 h 1537854"/>
              <a:gd name="connsiteX2" fmla="*/ 53439 w 716478"/>
              <a:gd name="connsiteY2" fmla="*/ 552202 h 1537854"/>
              <a:gd name="connsiteX3" fmla="*/ 314696 w 716478"/>
              <a:gd name="connsiteY3" fmla="*/ 0 h 153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478" h="1537854">
                <a:moveTo>
                  <a:pt x="540327" y="1537854"/>
                </a:moveTo>
                <a:cubicBezTo>
                  <a:pt x="628402" y="1367641"/>
                  <a:pt x="716478" y="1197428"/>
                  <a:pt x="635330" y="1033153"/>
                </a:cubicBezTo>
                <a:cubicBezTo>
                  <a:pt x="554182" y="868878"/>
                  <a:pt x="106878" y="724394"/>
                  <a:pt x="53439" y="552202"/>
                </a:cubicBezTo>
                <a:cubicBezTo>
                  <a:pt x="0" y="380010"/>
                  <a:pt x="157348" y="190005"/>
                  <a:pt x="314696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3650672" y="3566063"/>
            <a:ext cx="852291" cy="865205"/>
          </a:xfrm>
          <a:custGeom>
            <a:avLst/>
            <a:gdLst>
              <a:gd name="connsiteX0" fmla="*/ 0 w 1425039"/>
              <a:gd name="connsiteY0" fmla="*/ 1377538 h 1377538"/>
              <a:gd name="connsiteX1" fmla="*/ 570016 w 1425039"/>
              <a:gd name="connsiteY1" fmla="*/ 991590 h 1377538"/>
              <a:gd name="connsiteX2" fmla="*/ 896587 w 1425039"/>
              <a:gd name="connsiteY2" fmla="*/ 285008 h 1377538"/>
              <a:gd name="connsiteX3" fmla="*/ 1425039 w 1425039"/>
              <a:gd name="connsiteY3" fmla="*/ 0 h 137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5039" h="1377538">
                <a:moveTo>
                  <a:pt x="0" y="1377538"/>
                </a:moveTo>
                <a:cubicBezTo>
                  <a:pt x="210292" y="1275608"/>
                  <a:pt x="420585" y="1173678"/>
                  <a:pt x="570016" y="991590"/>
                </a:cubicBezTo>
                <a:cubicBezTo>
                  <a:pt x="719447" y="809502"/>
                  <a:pt x="754083" y="450273"/>
                  <a:pt x="896587" y="285008"/>
                </a:cubicBezTo>
                <a:cubicBezTo>
                  <a:pt x="1039091" y="119743"/>
                  <a:pt x="1232065" y="59871"/>
                  <a:pt x="142503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3744536" y="3897868"/>
            <a:ext cx="1096034" cy="688182"/>
          </a:xfrm>
          <a:custGeom>
            <a:avLst/>
            <a:gdLst>
              <a:gd name="connsiteX0" fmla="*/ 0 w 2137559"/>
              <a:gd name="connsiteY0" fmla="*/ 991590 h 1228106"/>
              <a:gd name="connsiteX1" fmla="*/ 837211 w 2137559"/>
              <a:gd name="connsiteY1" fmla="*/ 1140031 h 1228106"/>
              <a:gd name="connsiteX2" fmla="*/ 1401289 w 2137559"/>
              <a:gd name="connsiteY2" fmla="*/ 463138 h 1228106"/>
              <a:gd name="connsiteX3" fmla="*/ 2137559 w 2137559"/>
              <a:gd name="connsiteY3" fmla="*/ 0 h 122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7559" h="1228106">
                <a:moveTo>
                  <a:pt x="0" y="991590"/>
                </a:moveTo>
                <a:cubicBezTo>
                  <a:pt x="301831" y="1109848"/>
                  <a:pt x="603663" y="1228106"/>
                  <a:pt x="837211" y="1140031"/>
                </a:cubicBezTo>
                <a:cubicBezTo>
                  <a:pt x="1070759" y="1051956"/>
                  <a:pt x="1184564" y="653143"/>
                  <a:pt x="1401289" y="463138"/>
                </a:cubicBezTo>
                <a:cubicBezTo>
                  <a:pt x="1618014" y="273133"/>
                  <a:pt x="1877786" y="136566"/>
                  <a:pt x="213755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3697570" y="4278868"/>
            <a:ext cx="1507652" cy="477262"/>
          </a:xfrm>
          <a:custGeom>
            <a:avLst/>
            <a:gdLst>
              <a:gd name="connsiteX0" fmla="*/ 0 w 2772889"/>
              <a:gd name="connsiteY0" fmla="*/ 362198 h 877785"/>
              <a:gd name="connsiteX1" fmla="*/ 985652 w 2772889"/>
              <a:gd name="connsiteY1" fmla="*/ 777834 h 877785"/>
              <a:gd name="connsiteX2" fmla="*/ 2470068 w 2772889"/>
              <a:gd name="connsiteY2" fmla="*/ 748146 h 877785"/>
              <a:gd name="connsiteX3" fmla="*/ 2772889 w 2772889"/>
              <a:gd name="connsiteY3" fmla="*/ 0 h 87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2889" h="877785">
                <a:moveTo>
                  <a:pt x="0" y="362198"/>
                </a:moveTo>
                <a:cubicBezTo>
                  <a:pt x="286987" y="537853"/>
                  <a:pt x="573974" y="713509"/>
                  <a:pt x="985652" y="777834"/>
                </a:cubicBezTo>
                <a:cubicBezTo>
                  <a:pt x="1397330" y="842159"/>
                  <a:pt x="2172195" y="877785"/>
                  <a:pt x="2470068" y="748146"/>
                </a:cubicBezTo>
                <a:cubicBezTo>
                  <a:pt x="2767941" y="618507"/>
                  <a:pt x="2770415" y="309253"/>
                  <a:pt x="277288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581400" y="4431268"/>
            <a:ext cx="82862" cy="8286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3352800" y="4583668"/>
            <a:ext cx="801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initial</a:t>
            </a:r>
            <a:endParaRPr lang="en-US" sz="12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4883462" y="3468469"/>
            <a:ext cx="497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final</a:t>
            </a:r>
            <a:endParaRPr lang="en-US" sz="1200" b="1" dirty="0"/>
          </a:p>
        </p:txBody>
      </p:sp>
      <p:sp>
        <p:nvSpPr>
          <p:cNvPr id="54" name="Oval 53"/>
          <p:cNvSpPr/>
          <p:nvPr/>
        </p:nvSpPr>
        <p:spPr>
          <a:xfrm>
            <a:off x="4840570" y="3586406"/>
            <a:ext cx="82862" cy="82862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002370" y="3603248"/>
            <a:ext cx="29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en-US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52800" y="3575448"/>
            <a:ext cx="29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en-US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54770" y="4136648"/>
            <a:ext cx="29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en-US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50554" y="4517648"/>
            <a:ext cx="29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en-US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28600" y="356229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Applications in robotics</a:t>
            </a:r>
            <a:endParaRPr lang="en-US" sz="20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3429000" y="4876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Path prediction</a:t>
            </a:r>
            <a:endParaRPr lang="en-US" dirty="0"/>
          </a:p>
        </p:txBody>
      </p:sp>
      <p:grpSp>
        <p:nvGrpSpPr>
          <p:cNvPr id="75" name="Group 74"/>
          <p:cNvGrpSpPr/>
          <p:nvPr/>
        </p:nvGrpSpPr>
        <p:grpSpPr>
          <a:xfrm rot="7921022">
            <a:off x="5167122" y="4757600"/>
            <a:ext cx="317500" cy="512585"/>
            <a:chOff x="3536052" y="5964415"/>
            <a:chExt cx="317500" cy="512585"/>
          </a:xfrm>
        </p:grpSpPr>
        <p:sp>
          <p:nvSpPr>
            <p:cNvPr id="72" name="Trapezoid 71"/>
            <p:cNvSpPr/>
            <p:nvPr/>
          </p:nvSpPr>
          <p:spPr>
            <a:xfrm>
              <a:off x="3581400" y="6324600"/>
              <a:ext cx="228600" cy="152400"/>
            </a:xfrm>
            <a:prstGeom prst="trapezoid">
              <a:avLst>
                <a:gd name="adj" fmla="val 4386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536052" y="5964415"/>
              <a:ext cx="317500" cy="381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5"/>
          <a:srcRect t="30141" b="43705"/>
          <a:stretch>
            <a:fillRect/>
          </a:stretch>
        </p:blipFill>
        <p:spPr bwMode="auto">
          <a:xfrm>
            <a:off x="3429000" y="5181600"/>
            <a:ext cx="1715027" cy="98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3352800" y="6172200"/>
            <a:ext cx="2514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e.g. in tracking dynamic agents through multiple occlusions</a:t>
            </a:r>
          </a:p>
          <a:p>
            <a:pPr algn="r"/>
            <a:r>
              <a:rPr lang="en-US" sz="1400" b="1" i="1" dirty="0" smtClean="0"/>
              <a:t>J. Shi, et al.</a:t>
            </a:r>
            <a:endParaRPr lang="en-US" sz="1400" b="1" i="1" dirty="0"/>
          </a:p>
        </p:txBody>
      </p:sp>
      <p:sp>
        <p:nvSpPr>
          <p:cNvPr id="79" name="Slide Number Placeholder 7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228600" y="581031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Deploying multiple agents</a:t>
            </a:r>
            <a:endParaRPr lang="en-US" dirty="0"/>
          </a:p>
        </p:txBody>
      </p:sp>
      <p:pic>
        <p:nvPicPr>
          <p:cNvPr id="84" name="window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324600" y="3657600"/>
            <a:ext cx="2362200" cy="1771650"/>
          </a:xfrm>
          <a:prstGeom prst="rect">
            <a:avLst/>
          </a:prstGeom>
        </p:spPr>
      </p:pic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6324600" y="5410200"/>
            <a:ext cx="2514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/>
              <a:t>Planning trajectories in specific </a:t>
            </a:r>
            <a:r>
              <a:rPr lang="en-US" sz="1400" dirty="0" err="1"/>
              <a:t>homotopy</a:t>
            </a:r>
            <a:r>
              <a:rPr lang="en-US" sz="1400" dirty="0"/>
              <a:t> class (e.g. trajectory through a window)</a:t>
            </a:r>
          </a:p>
          <a:p>
            <a:pPr algn="r"/>
            <a:r>
              <a:rPr lang="en-US" sz="1400" b="1" i="1" dirty="0"/>
              <a:t>D. </a:t>
            </a:r>
            <a:r>
              <a:rPr lang="en-US" sz="1400" b="1" i="1" dirty="0" err="1"/>
              <a:t>Mellinger</a:t>
            </a:r>
            <a:r>
              <a:rPr lang="en-US" sz="1400" b="1" i="1" dirty="0"/>
              <a:t>, et al.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6332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5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vide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 animBg="1"/>
      <p:bldP spid="55" grpId="0"/>
      <p:bldP spid="56" grpId="0"/>
      <p:bldP spid="57" grpId="0"/>
      <p:bldP spid="58" grpId="0"/>
      <p:bldP spid="69" grpId="0"/>
      <p:bldP spid="70" grpId="0"/>
      <p:bldP spid="77" grpId="0"/>
      <p:bldP spid="80" grpId="0"/>
      <p:bldP spid="8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12338"/>
            <a:ext cx="3124200" cy="293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612338"/>
            <a:ext cx="3124200" cy="293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"/>
          <p:cNvGrpSpPr/>
          <p:nvPr/>
        </p:nvGrpSpPr>
        <p:grpSpPr>
          <a:xfrm>
            <a:off x="4343400" y="3507938"/>
            <a:ext cx="4038600" cy="1292662"/>
            <a:chOff x="4343400" y="4572000"/>
            <a:chExt cx="4038600" cy="1292662"/>
          </a:xfrm>
        </p:grpSpPr>
        <p:sp>
          <p:nvSpPr>
            <p:cNvPr id="8" name="TextBox 7"/>
            <p:cNvSpPr txBox="1"/>
            <p:nvPr/>
          </p:nvSpPr>
          <p:spPr>
            <a:xfrm>
              <a:off x="4343400" y="4572000"/>
              <a:ext cx="40386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Illustration of equivalence of homology</a:t>
              </a:r>
            </a:p>
            <a:p>
              <a:pPr algn="ctr"/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sz="2400" dirty="0" smtClean="0">
                  <a:cs typeface="Times New Roman"/>
                </a:rPr>
                <a:t> </a:t>
              </a:r>
              <a:r>
                <a:rPr lang="en-US" sz="2400" dirty="0" smtClean="0">
                  <a:latin typeface="Times New Roman"/>
                  <a:cs typeface="Times New Roman"/>
                </a:rPr>
                <a:t>~ </a:t>
              </a:r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sz="2400" dirty="0" smtClean="0">
                  <a:latin typeface="Times New Roman"/>
                  <a:cs typeface="Times New Roman"/>
                </a:rPr>
                <a:t> ~ </a:t>
              </a:r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3</a:t>
              </a:r>
            </a:p>
            <a:p>
              <a:pPr algn="ctr"/>
              <a:r>
                <a:rPr lang="en-US" dirty="0" smtClean="0">
                  <a:cs typeface="Times New Roman"/>
                </a:rPr>
                <a:t>Since there exists an area </a:t>
              </a:r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dirty="0" smtClean="0">
                  <a:cs typeface="Times New Roman"/>
                </a:rPr>
                <a:t>, the boundary of which is  </a:t>
              </a:r>
              <a:r>
                <a:rPr lang="el-GR" i="1" dirty="0" smtClean="0">
                  <a:latin typeface="Times New Roman"/>
                  <a:cs typeface="Times New Roman"/>
                </a:rPr>
                <a:t>τ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1 </a:t>
              </a:r>
              <a:r>
                <a:rPr lang="en-US" dirty="0" smtClean="0">
                  <a:cs typeface="Times New Roman"/>
                </a:rPr>
                <a:t>U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 </a:t>
              </a:r>
              <a:r>
                <a:rPr lang="en-US" dirty="0" smtClean="0">
                  <a:cs typeface="Times New Roman"/>
                </a:rPr>
                <a:t>-</a:t>
              </a:r>
              <a:r>
                <a:rPr lang="el-GR" i="1" dirty="0" smtClean="0">
                  <a:latin typeface="Times New Roman"/>
                  <a:cs typeface="Times New Roman"/>
                </a:rPr>
                <a:t>τ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dirty="0" smtClean="0">
                  <a:latin typeface="Times New Roman"/>
                  <a:cs typeface="Times New Roman"/>
                </a:rPr>
                <a:t>.</a:t>
              </a:r>
              <a:endParaRPr lang="en-US" dirty="0"/>
            </a:p>
          </p:txBody>
        </p:sp>
        <p:cxnSp>
          <p:nvCxnSpPr>
            <p:cNvPr id="10" name="Straight Connector 9"/>
            <p:cNvCxnSpPr/>
            <p:nvPr/>
          </p:nvCxnSpPr>
          <p:spPr>
            <a:xfrm rot="5400000">
              <a:off x="6534746" y="5069642"/>
              <a:ext cx="148440" cy="5343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228600" y="3507938"/>
            <a:ext cx="4038600" cy="1292662"/>
            <a:chOff x="228600" y="4572000"/>
            <a:chExt cx="4038600" cy="1292662"/>
          </a:xfrm>
        </p:grpSpPr>
        <p:sp>
          <p:nvSpPr>
            <p:cNvPr id="7" name="TextBox 6"/>
            <p:cNvSpPr txBox="1"/>
            <p:nvPr/>
          </p:nvSpPr>
          <p:spPr>
            <a:xfrm>
              <a:off x="228600" y="4572000"/>
              <a:ext cx="40386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Illustration of equivalence of </a:t>
              </a:r>
              <a:r>
                <a:rPr lang="en-US" b="1" dirty="0" err="1" smtClean="0"/>
                <a:t>homotopy</a:t>
              </a:r>
              <a:endParaRPr lang="en-US" b="1" dirty="0" smtClean="0"/>
            </a:p>
            <a:p>
              <a:pPr algn="ctr"/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sz="2400" dirty="0" smtClean="0">
                  <a:cs typeface="Times New Roman"/>
                </a:rPr>
                <a:t> </a:t>
              </a:r>
              <a:r>
                <a:rPr lang="en-US" sz="2400" dirty="0" smtClean="0">
                  <a:latin typeface="Times New Roman"/>
                  <a:cs typeface="Times New Roman"/>
                </a:rPr>
                <a:t>~ </a:t>
              </a:r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sz="2400" dirty="0" smtClean="0">
                  <a:latin typeface="Times New Roman"/>
                  <a:cs typeface="Times New Roman"/>
                </a:rPr>
                <a:t> ~ </a:t>
              </a:r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3</a:t>
              </a:r>
            </a:p>
            <a:p>
              <a:pPr algn="ctr"/>
              <a:r>
                <a:rPr lang="en-US" dirty="0" smtClean="0">
                  <a:cs typeface="Times New Roman"/>
                </a:rPr>
                <a:t>Since there is a continuous sequence of trajectories between </a:t>
              </a:r>
              <a:r>
                <a:rPr lang="el-GR" i="1" dirty="0" smtClean="0">
                  <a:latin typeface="Times New Roman"/>
                  <a:cs typeface="Times New Roman"/>
                </a:rPr>
                <a:t>τ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dirty="0" smtClean="0">
                  <a:cs typeface="Times New Roman"/>
                </a:rPr>
                <a:t> and</a:t>
              </a:r>
              <a:r>
                <a:rPr lang="en-US" dirty="0" smtClean="0">
                  <a:latin typeface="Times New Roman"/>
                  <a:cs typeface="Times New Roman"/>
                </a:rPr>
                <a:t> </a:t>
              </a:r>
              <a:r>
                <a:rPr lang="el-GR" i="1" dirty="0" smtClean="0">
                  <a:latin typeface="Times New Roman"/>
                  <a:cs typeface="Times New Roman"/>
                </a:rPr>
                <a:t>τ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dirty="0" smtClean="0">
                  <a:latin typeface="Times New Roman"/>
                  <a:cs typeface="Times New Roman"/>
                </a:rPr>
                <a:t>.</a:t>
              </a:r>
              <a:endParaRPr lang="en-US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 rot="5400000">
              <a:off x="2413661" y="5076701"/>
              <a:ext cx="148440" cy="5343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Autofit/>
          </a:bodyPr>
          <a:lstStyle/>
          <a:p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</a:rPr>
              <a:t>Homotopy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Vs. Homology </a:t>
            </a:r>
            <a:r>
              <a:rPr lang="el-GR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–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Similar equivalence relations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4951274"/>
            <a:ext cx="4876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en-US" dirty="0" smtClean="0"/>
              <a:t>Similar &amp; related concepts, but subtly different.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US" dirty="0" err="1" smtClean="0"/>
              <a:t>Homotopy</a:t>
            </a:r>
            <a:r>
              <a:rPr lang="en-US" dirty="0" smtClean="0"/>
              <a:t> is intuitive, but computationally difficult. Homology is more abstract, but computationally favorable.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US" b="1" i="1" dirty="0" err="1" smtClean="0"/>
              <a:t>Homotopic</a:t>
            </a:r>
            <a:r>
              <a:rPr lang="en-US" b="1" i="1" dirty="0" smtClean="0"/>
              <a:t> implies homologous</a:t>
            </a:r>
            <a:r>
              <a:rPr lang="en-US" dirty="0" smtClean="0"/>
              <a:t>, but converse may not always be true!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4944664"/>
            <a:ext cx="2133600" cy="176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7162800" y="4953000"/>
            <a:ext cx="167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Example where trajectories are homologous, but not </a:t>
            </a:r>
            <a:r>
              <a:rPr lang="en-US" sz="1600" b="1" dirty="0" err="1" smtClean="0"/>
              <a:t>homotopic</a:t>
            </a:r>
            <a:r>
              <a:rPr lang="en-US" sz="1600" b="1" dirty="0" smtClean="0"/>
              <a:t>.</a:t>
            </a:r>
            <a:endParaRPr lang="en-US" sz="1600" b="1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Part-A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(Our Contribution)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Design an </a:t>
            </a:r>
            <a:r>
              <a:rPr lang="en-US" b="1" dirty="0" smtClean="0">
                <a:solidFill>
                  <a:schemeClr val="tx2"/>
                </a:solidFill>
              </a:rPr>
              <a:t>efficient representation </a:t>
            </a:r>
            <a:r>
              <a:rPr lang="en-US" dirty="0" smtClean="0"/>
              <a:t>of homology classes of trajectories in 2D and 3D.</a:t>
            </a:r>
          </a:p>
          <a:p>
            <a:pPr>
              <a:defRPr/>
            </a:pPr>
            <a:r>
              <a:rPr lang="en-US" dirty="0" smtClean="0"/>
              <a:t>Use the representation for :</a:t>
            </a:r>
          </a:p>
          <a:p>
            <a:pPr lvl="1">
              <a:defRPr/>
            </a:pPr>
            <a:r>
              <a:rPr lang="en-US" sz="2400" dirty="0" smtClean="0"/>
              <a:t>Finding least cost paths with homology class constraints (solve the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constrained optimization problem</a:t>
            </a:r>
            <a:r>
              <a:rPr lang="en-US" sz="2400" dirty="0" smtClean="0"/>
              <a:t>).</a:t>
            </a:r>
          </a:p>
          <a:p>
            <a:pPr lvl="1">
              <a:defRPr/>
            </a:pPr>
            <a:r>
              <a:rPr lang="en-US" sz="2400" dirty="0" smtClean="0"/>
              <a:t>Explore different </a:t>
            </a:r>
            <a:r>
              <a:rPr lang="en-US" sz="2400" dirty="0" err="1" smtClean="0"/>
              <a:t>homotopy</a:t>
            </a:r>
            <a:r>
              <a:rPr lang="en-US" sz="2400" dirty="0" smtClean="0"/>
              <a:t> classes in a 2/3D configuration space.</a:t>
            </a:r>
          </a:p>
          <a:p>
            <a:pPr>
              <a:defRPr/>
            </a:pPr>
            <a:r>
              <a:rPr lang="en-US" dirty="0" smtClean="0"/>
              <a:t>Integrate the representation with </a:t>
            </a:r>
            <a:r>
              <a:rPr lang="en-US" b="1" dirty="0" smtClean="0">
                <a:solidFill>
                  <a:schemeClr val="tx2"/>
                </a:solidFill>
              </a:rPr>
              <a:t>graph-search based planning</a:t>
            </a:r>
            <a:r>
              <a:rPr lang="en-US" dirty="0" smtClean="0"/>
              <a:t> algorithms.</a:t>
            </a:r>
          </a:p>
          <a:p>
            <a:pPr lvl="1" eaLnBrk="1" fontAlgn="auto" hangingPunct="1">
              <a:spcBef>
                <a:spcPts val="200"/>
              </a:spcBef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2000" dirty="0" smtClean="0"/>
              <a:t>Plan for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optimal cost paths</a:t>
            </a:r>
            <a:r>
              <a:rPr lang="en-US" sz="2000" dirty="0" smtClean="0"/>
              <a:t>, for </a:t>
            </a:r>
            <a:r>
              <a:rPr lang="en-US" sz="2000" b="1" dirty="0" smtClean="0">
                <a:solidFill>
                  <a:srgbClr val="002060"/>
                </a:solidFill>
              </a:rPr>
              <a:t>arbitrary cost function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(not necessarily Euclidean distances), </a:t>
            </a:r>
            <a:r>
              <a:rPr lang="en-US" sz="2000" dirty="0" smtClean="0"/>
              <a:t>arbitrary </a:t>
            </a:r>
            <a:r>
              <a:rPr lang="en-US" sz="2000" b="1" dirty="0" err="1" smtClean="0">
                <a:solidFill>
                  <a:srgbClr val="002060"/>
                </a:solidFill>
              </a:rPr>
              <a:t>discretization</a:t>
            </a:r>
            <a:r>
              <a:rPr lang="en-US" sz="2000" b="1" dirty="0" smtClean="0">
                <a:solidFill>
                  <a:srgbClr val="002060"/>
                </a:solidFill>
              </a:rPr>
              <a:t> schemes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(Uniform, unstructured, triangulation, visibility graph, etc.) </a:t>
            </a:r>
            <a:r>
              <a:rPr lang="en-US" sz="2000" dirty="0" smtClean="0"/>
              <a:t>using any </a:t>
            </a:r>
            <a:r>
              <a:rPr lang="en-US" sz="2000" b="1" dirty="0" smtClean="0">
                <a:solidFill>
                  <a:srgbClr val="002060"/>
                </a:solidFill>
              </a:rPr>
              <a:t>graph search algorithms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Dijkstra’s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A*, D*, ARA*, etc.)</a:t>
            </a:r>
            <a:r>
              <a:rPr lang="en-US" sz="2000" dirty="0" smtClean="0"/>
              <a:t>.</a:t>
            </a:r>
          </a:p>
          <a:p>
            <a:pPr lvl="1">
              <a:defRPr/>
            </a:pPr>
            <a:endParaRPr lang="en-US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Slide Number Placeholder 78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896F7D9-4631-427C-B003-C8B510AB03E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3388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22421</TotalTime>
  <Words>3419</Words>
  <Application>Microsoft Office PowerPoint</Application>
  <PresentationFormat>On-screen Show (4:3)</PresentationFormat>
  <Paragraphs>827</Paragraphs>
  <Slides>49</Slides>
  <Notes>2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Topological  and Geometric Techniques in Graph Search-based Robot Planning</vt:lpstr>
      <vt:lpstr>Collaborators</vt:lpstr>
      <vt:lpstr>Approaches in Path planning problem in robotics</vt:lpstr>
      <vt:lpstr>Graph search based approach is the preferred, robust solution, but….</vt:lpstr>
      <vt:lpstr>Overview</vt:lpstr>
      <vt:lpstr>Overview</vt:lpstr>
      <vt:lpstr>Slide 7</vt:lpstr>
      <vt:lpstr>Homotopy Vs. Homology – Similar equivalence relations</vt:lpstr>
      <vt:lpstr>Part-A (Our Contribution)</vt:lpstr>
      <vt:lpstr>Incorporating topological constraints in planning problems</vt:lpstr>
      <vt:lpstr>Solving the problem on  Two Dimensional Plane</vt:lpstr>
      <vt:lpstr>Solving the problem in Three Dimensional Euclidean Space with Obstacles</vt:lpstr>
      <vt:lpstr>Results for the 3D case</vt:lpstr>
      <vt:lpstr>Part - B</vt:lpstr>
      <vt:lpstr>Replacements for Obstacles</vt:lpstr>
      <vt:lpstr>Linking Number</vt:lpstr>
      <vt:lpstr>Complete Invariant for Homology class</vt:lpstr>
      <vt:lpstr>Multiple Path-connected S</vt:lpstr>
      <vt:lpstr>Exploration of homotopy classes in a  4-dimensional configuration space – X-Y-Z-Time – Moving obstacles in 3D</vt:lpstr>
      <vt:lpstr>Overview</vt:lpstr>
      <vt:lpstr>Metric in Search-based  Robot Planning Problems</vt:lpstr>
      <vt:lpstr>Related Work (coverage)</vt:lpstr>
      <vt:lpstr>Part A Coverage in Non-convex Environments with non-Euclidean Metric</vt:lpstr>
      <vt:lpstr>Assignment for Exploration and Coverage (known environment)</vt:lpstr>
      <vt:lpstr>Search-based algorithm for Computing Geodesic Voronoi Tesellation</vt:lpstr>
      <vt:lpstr>Mathematical basis for Lloyd’s Algorithm</vt:lpstr>
      <vt:lpstr>Lloyd’s Algorithm via  Direct computation of Gradient</vt:lpstr>
      <vt:lpstr>Example: Lloyd’s algorithm in non-convex environment</vt:lpstr>
      <vt:lpstr>Part-B</vt:lpstr>
      <vt:lpstr>Unknown/Partially known environment</vt:lpstr>
      <vt:lpstr>Result</vt:lpstr>
      <vt:lpstr>ROS implementation – truly distributed (multi-thread) implementation</vt:lpstr>
      <vt:lpstr>Overview</vt:lpstr>
      <vt:lpstr>Distributed Optimization with Pairwise Constraints and its Application to Multi-robot Path Planning</vt:lpstr>
      <vt:lpstr>How to efficiently and optimally solve this huge problem?</vt:lpstr>
      <vt:lpstr>Slide 36</vt:lpstr>
      <vt:lpstr>Result (X-Y-Z-Time configuration space)</vt:lpstr>
      <vt:lpstr>Additional complexity –               Introducing Tasks</vt:lpstr>
      <vt:lpstr>The Task Graph</vt:lpstr>
      <vt:lpstr>Results</vt:lpstr>
      <vt:lpstr>Overview</vt:lpstr>
      <vt:lpstr>Slide 42</vt:lpstr>
      <vt:lpstr>Slide 43</vt:lpstr>
      <vt:lpstr>Slide 44</vt:lpstr>
      <vt:lpstr>Result with Gnomonic projection</vt:lpstr>
      <vt:lpstr>Result with Gnomonic projection</vt:lpstr>
      <vt:lpstr>Condition for Orthogeodesic embedding</vt:lpstr>
      <vt:lpstr>Major Future Directions</vt:lpstr>
      <vt:lpstr>Slide 49</vt:lpstr>
    </vt:vector>
  </TitlesOfParts>
  <Company>Self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Subhrajit</dc:creator>
  <cp:lastModifiedBy>Subhrajit</cp:lastModifiedBy>
  <cp:revision>987</cp:revision>
  <dcterms:created xsi:type="dcterms:W3CDTF">2010-07-06T00:26:28Z</dcterms:created>
  <dcterms:modified xsi:type="dcterms:W3CDTF">2012-01-23T11:50:49Z</dcterms:modified>
</cp:coreProperties>
</file>