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wmf" ContentType="image/x-wmf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7"/>
  </p:notesMasterIdLst>
  <p:sldIdLst>
    <p:sldId id="291" r:id="rId2"/>
    <p:sldId id="388" r:id="rId3"/>
    <p:sldId id="340" r:id="rId4"/>
    <p:sldId id="341" r:id="rId5"/>
    <p:sldId id="342" r:id="rId6"/>
    <p:sldId id="293" r:id="rId7"/>
    <p:sldId id="292" r:id="rId8"/>
    <p:sldId id="365" r:id="rId9"/>
    <p:sldId id="363" r:id="rId10"/>
    <p:sldId id="256" r:id="rId11"/>
    <p:sldId id="259" r:id="rId12"/>
    <p:sldId id="326" r:id="rId13"/>
    <p:sldId id="327" r:id="rId14"/>
    <p:sldId id="260" r:id="rId15"/>
    <p:sldId id="261" r:id="rId16"/>
    <p:sldId id="276" r:id="rId17"/>
    <p:sldId id="262" r:id="rId18"/>
    <p:sldId id="263" r:id="rId19"/>
    <p:sldId id="273" r:id="rId20"/>
    <p:sldId id="264" r:id="rId21"/>
    <p:sldId id="265" r:id="rId22"/>
    <p:sldId id="366" r:id="rId23"/>
    <p:sldId id="269" r:id="rId24"/>
    <p:sldId id="270" r:id="rId25"/>
    <p:sldId id="277" r:id="rId26"/>
    <p:sldId id="278" r:id="rId27"/>
    <p:sldId id="279" r:id="rId28"/>
    <p:sldId id="280" r:id="rId29"/>
    <p:sldId id="281" r:id="rId30"/>
    <p:sldId id="282" r:id="rId31"/>
    <p:sldId id="284" r:id="rId32"/>
    <p:sldId id="285" r:id="rId33"/>
    <p:sldId id="286" r:id="rId34"/>
    <p:sldId id="287" r:id="rId35"/>
    <p:sldId id="364" r:id="rId36"/>
    <p:sldId id="361" r:id="rId37"/>
    <p:sldId id="369" r:id="rId38"/>
    <p:sldId id="370" r:id="rId39"/>
    <p:sldId id="371" r:id="rId40"/>
    <p:sldId id="289" r:id="rId41"/>
    <p:sldId id="372" r:id="rId42"/>
    <p:sldId id="358" r:id="rId43"/>
    <p:sldId id="359" r:id="rId44"/>
    <p:sldId id="360" r:id="rId45"/>
    <p:sldId id="343" r:id="rId46"/>
    <p:sldId id="344" r:id="rId47"/>
    <p:sldId id="345" r:id="rId48"/>
    <p:sldId id="346" r:id="rId49"/>
    <p:sldId id="347" r:id="rId50"/>
    <p:sldId id="348" r:id="rId51"/>
    <p:sldId id="349" r:id="rId52"/>
    <p:sldId id="350" r:id="rId53"/>
    <p:sldId id="351" r:id="rId54"/>
    <p:sldId id="352" r:id="rId55"/>
    <p:sldId id="353" r:id="rId56"/>
    <p:sldId id="354" r:id="rId57"/>
    <p:sldId id="355" r:id="rId58"/>
    <p:sldId id="356" r:id="rId59"/>
    <p:sldId id="357" r:id="rId60"/>
    <p:sldId id="389" r:id="rId61"/>
    <p:sldId id="375" r:id="rId62"/>
    <p:sldId id="374" r:id="rId63"/>
    <p:sldId id="376" r:id="rId64"/>
    <p:sldId id="377" r:id="rId65"/>
    <p:sldId id="378" r:id="rId66"/>
    <p:sldId id="379" r:id="rId67"/>
    <p:sldId id="386" r:id="rId68"/>
    <p:sldId id="380" r:id="rId69"/>
    <p:sldId id="381" r:id="rId70"/>
    <p:sldId id="382" r:id="rId71"/>
    <p:sldId id="383" r:id="rId72"/>
    <p:sldId id="384" r:id="rId73"/>
    <p:sldId id="385" r:id="rId74"/>
    <p:sldId id="390" r:id="rId75"/>
    <p:sldId id="331" r:id="rId76"/>
    <p:sldId id="332" r:id="rId77"/>
    <p:sldId id="333" r:id="rId78"/>
    <p:sldId id="391" r:id="rId79"/>
    <p:sldId id="392" r:id="rId80"/>
    <p:sldId id="393" r:id="rId81"/>
    <p:sldId id="387" r:id="rId82"/>
    <p:sldId id="394" r:id="rId83"/>
    <p:sldId id="396" r:id="rId84"/>
    <p:sldId id="395" r:id="rId85"/>
    <p:sldId id="397" r:id="rId8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0C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260" autoAdjust="0"/>
  </p:normalViewPr>
  <p:slideViewPr>
    <p:cSldViewPr>
      <p:cViewPr>
        <p:scale>
          <a:sx n="69" d="100"/>
          <a:sy n="69" d="100"/>
        </p:scale>
        <p:origin x="-594" y="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B7F1A1-A349-4E33-960D-9D5A70E483A7}" type="datetimeFigureOut">
              <a:rPr lang="en-US" smtClean="0"/>
              <a:pPr/>
              <a:t>1/20/2012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FB3E1E-BFE9-4671-A441-647CBC03C83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B3E1E-BFE9-4671-A441-647CBC03C837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B3E1E-BFE9-4671-A441-647CBC03C837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896F7D9-4631-427C-B003-C8B510AB03E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896F7D9-4631-427C-B003-C8B510AB03E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896F7D9-4631-427C-B003-C8B510AB03E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896F7D9-4631-427C-B003-C8B510AB03E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896F7D9-4631-427C-B003-C8B510AB03E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896F7D9-4631-427C-B003-C8B510AB03E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896F7D9-4631-427C-B003-C8B510AB03E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896F7D9-4631-427C-B003-C8B510AB03E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896F7D9-4631-427C-B003-C8B510AB03E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896F7D9-4631-427C-B003-C8B510AB03E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896F7D9-4631-427C-B003-C8B510AB03E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896F7D9-4631-427C-B003-C8B510AB03E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3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1.png"/><Relationship Id="rId4" Type="http://schemas.openxmlformats.org/officeDocument/2006/relationships/image" Target="../media/image5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vboxsvr\VShared\My%20Project%20works\homotopy\papers\presentations\antidote_Aug11\xyt.wmv" TargetMode="Externa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72.png"/><Relationship Id="rId7" Type="http://schemas.openxmlformats.org/officeDocument/2006/relationships/image" Target="../media/image76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11" Type="http://schemas.openxmlformats.org/officeDocument/2006/relationships/image" Target="../media/image80.png"/><Relationship Id="rId5" Type="http://schemas.openxmlformats.org/officeDocument/2006/relationships/image" Target="../media/image74.png"/><Relationship Id="rId10" Type="http://schemas.openxmlformats.org/officeDocument/2006/relationships/image" Target="../media/image79.png"/><Relationship Id="rId4" Type="http://schemas.openxmlformats.org/officeDocument/2006/relationships/image" Target="../media/image73.png"/><Relationship Id="rId9" Type="http://schemas.openxmlformats.org/officeDocument/2006/relationships/image" Target="../media/image7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7" Type="http://schemas.openxmlformats.org/officeDocument/2006/relationships/image" Target="../media/image85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7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vboxsvr\VShared\My%20Project%20works\homotopy\papers\presentations\antidote_Aug11\xyzt.wmv" TargetMode="External"/><Relationship Id="rId4" Type="http://schemas.openxmlformats.org/officeDocument/2006/relationships/image" Target="../media/image92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0.gif"/><Relationship Id="rId4" Type="http://schemas.openxmlformats.org/officeDocument/2006/relationships/image" Target="../media/image9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7.png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vboxsvr\VShared\My%20Project%20works\coverage_graph_search\presentation\L_shaped.wmv" TargetMode="Externa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7" Type="http://schemas.openxmlformats.org/officeDocument/2006/relationships/image" Target="../media/image117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6.png"/><Relationship Id="rId5" Type="http://schemas.openxmlformats.org/officeDocument/2006/relationships/image" Target="../media/image115.png"/><Relationship Id="rId4" Type="http://schemas.openxmlformats.org/officeDocument/2006/relationships/image" Target="../media/image114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9.png"/><Relationship Id="rId4" Type="http://schemas.openxmlformats.org/officeDocument/2006/relationships/image" Target="../media/image118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vboxsvr\VShared\My%20Project%20works\coverage_graph_search\presentation\output.avi" TargetMode="Externa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vboxsvr\VShared\My%20Project%20works\coverage_graph_search\presentation\L4th.avi" TargetMode="Externa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vboxsvr\VShared\My%20Project%20works\coverage_graph_search\presentation\ros.avi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png"/><Relationship Id="rId13" Type="http://schemas.openxmlformats.org/officeDocument/2006/relationships/image" Target="../media/image135.png"/><Relationship Id="rId3" Type="http://schemas.openxmlformats.org/officeDocument/2006/relationships/image" Target="../media/image126.png"/><Relationship Id="rId7" Type="http://schemas.openxmlformats.org/officeDocument/2006/relationships/image" Target="../media/image130.png"/><Relationship Id="rId12" Type="http://schemas.openxmlformats.org/officeDocument/2006/relationships/image" Target="../media/image134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9.png"/><Relationship Id="rId11" Type="http://schemas.openxmlformats.org/officeDocument/2006/relationships/image" Target="../media/image133.png"/><Relationship Id="rId5" Type="http://schemas.openxmlformats.org/officeDocument/2006/relationships/image" Target="../media/image128.png"/><Relationship Id="rId10" Type="http://schemas.openxmlformats.org/officeDocument/2006/relationships/image" Target="../media/image132.png"/><Relationship Id="rId4" Type="http://schemas.openxmlformats.org/officeDocument/2006/relationships/image" Target="../media/image127.png"/><Relationship Id="rId9" Type="http://schemas.openxmlformats.org/officeDocument/2006/relationships/image" Target="../media/image131.png"/><Relationship Id="rId14" Type="http://schemas.openxmlformats.org/officeDocument/2006/relationships/image" Target="../media/image136.pn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2.png"/><Relationship Id="rId13" Type="http://schemas.openxmlformats.org/officeDocument/2006/relationships/image" Target="../media/image147.png"/><Relationship Id="rId18" Type="http://schemas.openxmlformats.org/officeDocument/2006/relationships/image" Target="../media/image152.png"/><Relationship Id="rId26" Type="http://schemas.openxmlformats.org/officeDocument/2006/relationships/image" Target="../media/image130.png"/><Relationship Id="rId3" Type="http://schemas.openxmlformats.org/officeDocument/2006/relationships/image" Target="../media/image137.png"/><Relationship Id="rId21" Type="http://schemas.openxmlformats.org/officeDocument/2006/relationships/image" Target="../media/image155.png"/><Relationship Id="rId7" Type="http://schemas.openxmlformats.org/officeDocument/2006/relationships/image" Target="../media/image141.png"/><Relationship Id="rId12" Type="http://schemas.openxmlformats.org/officeDocument/2006/relationships/image" Target="../media/image146.png"/><Relationship Id="rId17" Type="http://schemas.openxmlformats.org/officeDocument/2006/relationships/image" Target="../media/image151.png"/><Relationship Id="rId25" Type="http://schemas.openxmlformats.org/officeDocument/2006/relationships/image" Target="../media/image129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50.png"/><Relationship Id="rId20" Type="http://schemas.openxmlformats.org/officeDocument/2006/relationships/image" Target="../media/image154.png"/><Relationship Id="rId1" Type="http://schemas.openxmlformats.org/officeDocument/2006/relationships/video" Target="file:///\\vboxsvr\VShared\My%20Project%20works\homotopy\presentations\envL457_setup4_pp.cfg_20.out.avi" TargetMode="External"/><Relationship Id="rId6" Type="http://schemas.openxmlformats.org/officeDocument/2006/relationships/image" Target="../media/image140.png"/><Relationship Id="rId11" Type="http://schemas.openxmlformats.org/officeDocument/2006/relationships/image" Target="../media/image145.png"/><Relationship Id="rId24" Type="http://schemas.openxmlformats.org/officeDocument/2006/relationships/image" Target="../media/image158.png"/><Relationship Id="rId5" Type="http://schemas.openxmlformats.org/officeDocument/2006/relationships/image" Target="../media/image139.png"/><Relationship Id="rId15" Type="http://schemas.openxmlformats.org/officeDocument/2006/relationships/image" Target="../media/image149.png"/><Relationship Id="rId23" Type="http://schemas.openxmlformats.org/officeDocument/2006/relationships/image" Target="../media/image157.png"/><Relationship Id="rId10" Type="http://schemas.openxmlformats.org/officeDocument/2006/relationships/image" Target="../media/image144.png"/><Relationship Id="rId19" Type="http://schemas.openxmlformats.org/officeDocument/2006/relationships/image" Target="../media/image153.png"/><Relationship Id="rId4" Type="http://schemas.openxmlformats.org/officeDocument/2006/relationships/image" Target="../media/image138.png"/><Relationship Id="rId9" Type="http://schemas.openxmlformats.org/officeDocument/2006/relationships/image" Target="../media/image143.png"/><Relationship Id="rId14" Type="http://schemas.openxmlformats.org/officeDocument/2006/relationships/image" Target="../media/image148.png"/><Relationship Id="rId22" Type="http://schemas.openxmlformats.org/officeDocument/2006/relationships/image" Target="../media/image156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vboxsvr\VShared\My%20Project%20works\PhD_thesis\defense\dist_opt_3d.wmv" TargetMode="Externa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png"/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5.png"/><Relationship Id="rId4" Type="http://schemas.openxmlformats.org/officeDocument/2006/relationships/image" Target="../media/image16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png"/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9.png"/><Relationship Id="rId5" Type="http://schemas.openxmlformats.org/officeDocument/2006/relationships/image" Target="../media/image168.png"/><Relationship Id="rId4" Type="http://schemas.openxmlformats.org/officeDocument/2006/relationships/image" Target="../media/image167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2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png"/><Relationship Id="rId2" Type="http://schemas.openxmlformats.org/officeDocument/2006/relationships/image" Target="../media/image173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vboxsvr\VShared\My%20Project%20works\PhD_thesis\defense\Tasks_final.wmv" TargetMode="Externa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6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png"/><Relationship Id="rId2" Type="http://schemas.openxmlformats.org/officeDocument/2006/relationships/image" Target="../media/image17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0.png"/><Relationship Id="rId4" Type="http://schemas.openxmlformats.org/officeDocument/2006/relationships/image" Target="../media/image179.pn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png"/><Relationship Id="rId7" Type="http://schemas.openxmlformats.org/officeDocument/2006/relationships/image" Target="../media/image186.png"/><Relationship Id="rId2" Type="http://schemas.openxmlformats.org/officeDocument/2006/relationships/image" Target="../media/image18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5.png"/><Relationship Id="rId5" Type="http://schemas.openxmlformats.org/officeDocument/2006/relationships/image" Target="../media/image184.png"/><Relationship Id="rId4" Type="http://schemas.openxmlformats.org/officeDocument/2006/relationships/image" Target="../media/image183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4.png"/><Relationship Id="rId3" Type="http://schemas.openxmlformats.org/officeDocument/2006/relationships/image" Target="../media/image189.png"/><Relationship Id="rId7" Type="http://schemas.openxmlformats.org/officeDocument/2006/relationships/image" Target="../media/image193.png"/><Relationship Id="rId2" Type="http://schemas.openxmlformats.org/officeDocument/2006/relationships/image" Target="../media/image18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2.png"/><Relationship Id="rId5" Type="http://schemas.openxmlformats.org/officeDocument/2006/relationships/image" Target="../media/image191.png"/><Relationship Id="rId4" Type="http://schemas.openxmlformats.org/officeDocument/2006/relationships/image" Target="../media/image190.png"/><Relationship Id="rId9" Type="http://schemas.openxmlformats.org/officeDocument/2006/relationships/image" Target="../media/image195.pn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7.png"/><Relationship Id="rId2" Type="http://schemas.openxmlformats.org/officeDocument/2006/relationships/image" Target="../media/image196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\\vboxsvr\VShared\My%20Project%20works\PhD_thesis\defense\mov2.wmv" TargetMode="External"/><Relationship Id="rId1" Type="http://schemas.openxmlformats.org/officeDocument/2006/relationships/video" Target="file:///\\vboxsvr\VShared\My%20Project%20works\PhD_thesis\defense\mov1.wmv" TargetMode="External"/><Relationship Id="rId5" Type="http://schemas.openxmlformats.org/officeDocument/2006/relationships/image" Target="../media/image199.png"/><Relationship Id="rId4" Type="http://schemas.openxmlformats.org/officeDocument/2006/relationships/image" Target="../media/image198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968375"/>
            <a:ext cx="9144000" cy="1470025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Topological  and Geometric Techniques</a:t>
            </a:r>
            <a:br>
              <a:rPr lang="en-US" sz="4000" b="1" dirty="0" smtClean="0"/>
            </a:br>
            <a:r>
              <a:rPr lang="en-US" sz="4000" b="1" dirty="0" smtClean="0"/>
              <a:t>in Graph Search-based Robot Planning</a:t>
            </a:r>
            <a:endParaRPr lang="en-US" sz="40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819400"/>
            <a:ext cx="7848600" cy="2819400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solidFill>
                  <a:schemeClr val="tx2"/>
                </a:solidFill>
              </a:rPr>
              <a:t>Subhrajit Bhattacharya</a:t>
            </a:r>
          </a:p>
          <a:p>
            <a:endParaRPr lang="en-US" sz="2800" b="1" dirty="0">
              <a:solidFill>
                <a:schemeClr val="tx2"/>
              </a:solidFill>
            </a:endParaRPr>
          </a:p>
          <a:p>
            <a:r>
              <a:rPr lang="en-US" sz="2400" b="1" dirty="0" smtClean="0">
                <a:solidFill>
                  <a:schemeClr val="tx1"/>
                </a:solidFill>
              </a:rPr>
              <a:t>Under the guidance of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Prof. Vijay Kumar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Prof. Maxim </a:t>
            </a:r>
            <a:r>
              <a:rPr lang="en-US" sz="2400" dirty="0" err="1" smtClean="0">
                <a:solidFill>
                  <a:schemeClr val="tx1"/>
                </a:solidFill>
              </a:rPr>
              <a:t>Likhachev</a:t>
            </a:r>
            <a:endParaRPr lang="en-US" sz="2400" dirty="0" smtClean="0">
              <a:solidFill>
                <a:schemeClr val="tx1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228600" y="5525869"/>
            <a:ext cx="2093828" cy="646331"/>
            <a:chOff x="-3373018" y="1988403"/>
            <a:chExt cx="2947194" cy="909752"/>
          </a:xfrm>
        </p:grpSpPr>
        <p:grpSp>
          <p:nvGrpSpPr>
            <p:cNvPr id="7" name="Group 267"/>
            <p:cNvGrpSpPr/>
            <p:nvPr/>
          </p:nvGrpSpPr>
          <p:grpSpPr>
            <a:xfrm>
              <a:off x="-3265762" y="1988403"/>
              <a:ext cx="2839936" cy="909752"/>
              <a:chOff x="1257913" y="1378602"/>
              <a:chExt cx="5828687" cy="1867176"/>
            </a:xfrm>
          </p:grpSpPr>
          <p:pic>
            <p:nvPicPr>
              <p:cNvPr id="9" name="Picture 4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257913" y="1666502"/>
                <a:ext cx="1104286" cy="1238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2438402" y="1378602"/>
                <a:ext cx="4648198" cy="18671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latin typeface="Times New Roman" pitchFamily="18" charset="0"/>
                    <a:cs typeface="Times New Roman" pitchFamily="18" charset="0"/>
                  </a:rPr>
                  <a:t>University of</a:t>
                </a:r>
                <a:br>
                  <a:rPr lang="en-US" sz="1600" dirty="0" smtClean="0">
                    <a:latin typeface="Times New Roman" pitchFamily="18" charset="0"/>
                    <a:cs typeface="Times New Roman" pitchFamily="18" charset="0"/>
                  </a:rPr>
                </a:br>
                <a:r>
                  <a:rPr lang="en-US" sz="2000" dirty="0" smtClean="0">
                    <a:latin typeface="Times New Roman" pitchFamily="18" charset="0"/>
                    <a:cs typeface="Times New Roman" pitchFamily="18" charset="0"/>
                  </a:rPr>
                  <a:t>Pennsylvania</a:t>
                </a:r>
                <a:endParaRPr lang="en-US" sz="2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8" name="Rectangle 7"/>
            <p:cNvSpPr/>
            <p:nvPr/>
          </p:nvSpPr>
          <p:spPr>
            <a:xfrm>
              <a:off x="-3373018" y="2077252"/>
              <a:ext cx="2819400" cy="762001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7315200" y="5410200"/>
            <a:ext cx="1554483" cy="838201"/>
            <a:chOff x="10332717" y="1676400"/>
            <a:chExt cx="1554483" cy="838201"/>
          </a:xfrm>
        </p:grpSpPr>
        <p:grpSp>
          <p:nvGrpSpPr>
            <p:cNvPr id="12" name="Group 272"/>
            <p:cNvGrpSpPr/>
            <p:nvPr/>
          </p:nvGrpSpPr>
          <p:grpSpPr>
            <a:xfrm>
              <a:off x="10332717" y="1676401"/>
              <a:ext cx="1554480" cy="838200"/>
              <a:chOff x="28346400" y="1371602"/>
              <a:chExt cx="1891966" cy="1020177"/>
            </a:xfrm>
          </p:grpSpPr>
          <p:sp>
            <p:nvSpPr>
              <p:cNvPr id="14" name="TextBox 13"/>
              <p:cNvSpPr txBox="1"/>
              <p:nvPr/>
            </p:nvSpPr>
            <p:spPr>
              <a:xfrm>
                <a:off x="28346400" y="1371602"/>
                <a:ext cx="1891966" cy="711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dirty="0" smtClean="0">
                    <a:solidFill>
                      <a:schemeClr val="tx2"/>
                    </a:solidFill>
                    <a:latin typeface="Garamond" pitchFamily="18" charset="0"/>
                  </a:rPr>
                  <a:t>GRASP</a:t>
                </a: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28422601" y="1829884"/>
                <a:ext cx="1815765" cy="5618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 smtClean="0">
                    <a:solidFill>
                      <a:schemeClr val="tx2"/>
                    </a:solidFill>
                    <a:latin typeface="Garamond" pitchFamily="18" charset="0"/>
                  </a:rPr>
                  <a:t>L</a:t>
                </a:r>
                <a:r>
                  <a:rPr lang="en-US" sz="1400" dirty="0" smtClean="0">
                    <a:solidFill>
                      <a:schemeClr val="tx2"/>
                    </a:solidFill>
                    <a:latin typeface="Garamond" pitchFamily="18" charset="0"/>
                  </a:rPr>
                  <a:t>ABORATORY</a:t>
                </a:r>
                <a:endParaRPr lang="en-US" sz="1400" dirty="0"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13" name="Rectangle 12"/>
            <p:cNvSpPr/>
            <p:nvPr/>
          </p:nvSpPr>
          <p:spPr>
            <a:xfrm>
              <a:off x="10363200" y="1676400"/>
              <a:ext cx="1524000" cy="838200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Slide Number Placeholder 1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066800" y="1600200"/>
            <a:ext cx="2590800" cy="1828800"/>
            <a:chOff x="914400" y="2438400"/>
            <a:chExt cx="2590800" cy="1828800"/>
          </a:xfrm>
        </p:grpSpPr>
        <p:sp>
          <p:nvSpPr>
            <p:cNvPr id="6" name="Rectangle 5"/>
            <p:cNvSpPr/>
            <p:nvPr/>
          </p:nvSpPr>
          <p:spPr>
            <a:xfrm>
              <a:off x="914400" y="2438400"/>
              <a:ext cx="762000" cy="457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Hexagon 6"/>
            <p:cNvSpPr/>
            <p:nvPr/>
          </p:nvSpPr>
          <p:spPr>
            <a:xfrm>
              <a:off x="2438400" y="3352800"/>
              <a:ext cx="1066800" cy="914400"/>
            </a:xfrm>
            <a:prstGeom prst="hexag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 rot="2153557">
              <a:off x="1957466" y="2646529"/>
              <a:ext cx="362982" cy="1336345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Freeform 8"/>
          <p:cNvSpPr/>
          <p:nvPr/>
        </p:nvSpPr>
        <p:spPr>
          <a:xfrm>
            <a:off x="1047345" y="1439693"/>
            <a:ext cx="2295727" cy="1608307"/>
          </a:xfrm>
          <a:custGeom>
            <a:avLst/>
            <a:gdLst>
              <a:gd name="connsiteX0" fmla="*/ 0 w 2295727"/>
              <a:gd name="connsiteY0" fmla="*/ 1608307 h 1608307"/>
              <a:gd name="connsiteX1" fmla="*/ 1459149 w 2295727"/>
              <a:gd name="connsiteY1" fmla="*/ 168613 h 1608307"/>
              <a:gd name="connsiteX2" fmla="*/ 2295727 w 2295727"/>
              <a:gd name="connsiteY2" fmla="*/ 596630 h 1608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95727" h="1608307">
                <a:moveTo>
                  <a:pt x="0" y="1608307"/>
                </a:moveTo>
                <a:cubicBezTo>
                  <a:pt x="538264" y="972766"/>
                  <a:pt x="1076528" y="337226"/>
                  <a:pt x="1459149" y="168613"/>
                </a:cubicBezTo>
                <a:cubicBezTo>
                  <a:pt x="1841770" y="0"/>
                  <a:pt x="2068748" y="298315"/>
                  <a:pt x="2295727" y="596630"/>
                </a:cubicBezTo>
              </a:path>
            </a:pathLst>
          </a:custGeom>
          <a:ln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047750" y="1671638"/>
            <a:ext cx="2295525" cy="1376362"/>
          </a:xfrm>
          <a:custGeom>
            <a:avLst/>
            <a:gdLst>
              <a:gd name="connsiteX0" fmla="*/ 0 w 2295525"/>
              <a:gd name="connsiteY0" fmla="*/ 1376362 h 1376362"/>
              <a:gd name="connsiteX1" fmla="*/ 1533525 w 2295525"/>
              <a:gd name="connsiteY1" fmla="*/ 166687 h 1376362"/>
              <a:gd name="connsiteX2" fmla="*/ 2295525 w 2295525"/>
              <a:gd name="connsiteY2" fmla="*/ 376237 h 1376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95525" h="1376362">
                <a:moveTo>
                  <a:pt x="0" y="1376362"/>
                </a:moveTo>
                <a:cubicBezTo>
                  <a:pt x="575469" y="854868"/>
                  <a:pt x="1150938" y="333374"/>
                  <a:pt x="1533525" y="166687"/>
                </a:cubicBezTo>
                <a:cubicBezTo>
                  <a:pt x="1916112" y="0"/>
                  <a:pt x="2105818" y="188118"/>
                  <a:pt x="2295525" y="376237"/>
                </a:cubicBezTo>
              </a:path>
            </a:pathLst>
          </a:cu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038225" y="1819275"/>
            <a:ext cx="2295525" cy="1646238"/>
          </a:xfrm>
          <a:custGeom>
            <a:avLst/>
            <a:gdLst>
              <a:gd name="connsiteX0" fmla="*/ 0 w 2295525"/>
              <a:gd name="connsiteY0" fmla="*/ 1228725 h 1646238"/>
              <a:gd name="connsiteX1" fmla="*/ 1171575 w 2295525"/>
              <a:gd name="connsiteY1" fmla="*/ 1476375 h 1646238"/>
              <a:gd name="connsiteX2" fmla="*/ 1781175 w 2295525"/>
              <a:gd name="connsiteY2" fmla="*/ 209550 h 1646238"/>
              <a:gd name="connsiteX3" fmla="*/ 2295525 w 2295525"/>
              <a:gd name="connsiteY3" fmla="*/ 219075 h 1646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5525" h="1646238">
                <a:moveTo>
                  <a:pt x="0" y="1228725"/>
                </a:moveTo>
                <a:cubicBezTo>
                  <a:pt x="437356" y="1437481"/>
                  <a:pt x="874713" y="1646238"/>
                  <a:pt x="1171575" y="1476375"/>
                </a:cubicBezTo>
                <a:cubicBezTo>
                  <a:pt x="1468438" y="1306513"/>
                  <a:pt x="1593850" y="419100"/>
                  <a:pt x="1781175" y="209550"/>
                </a:cubicBezTo>
                <a:cubicBezTo>
                  <a:pt x="1968500" y="0"/>
                  <a:pt x="2132012" y="109537"/>
                  <a:pt x="2295525" y="219075"/>
                </a:cubicBezTo>
              </a:path>
            </a:pathLst>
          </a:cu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143000" y="3505200"/>
            <a:ext cx="220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Trajectories in same </a:t>
            </a:r>
            <a:r>
              <a:rPr lang="en-US" sz="1600" dirty="0" err="1" smtClean="0"/>
              <a:t>homotopy</a:t>
            </a:r>
            <a:r>
              <a:rPr lang="en-US" sz="1600" dirty="0" smtClean="0"/>
              <a:t> </a:t>
            </a:r>
            <a:r>
              <a:rPr lang="en-US" sz="1600" dirty="0" err="1" smtClean="0"/>
              <a:t>classses</a:t>
            </a:r>
            <a:endParaRPr lang="en-US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990600" y="3505200"/>
            <a:ext cx="243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Trajectories in different </a:t>
            </a:r>
            <a:r>
              <a:rPr lang="en-US" sz="1600" dirty="0" err="1" smtClean="0"/>
              <a:t>homotopy</a:t>
            </a:r>
            <a:r>
              <a:rPr lang="en-US" sz="1600" dirty="0" smtClean="0"/>
              <a:t> </a:t>
            </a:r>
            <a:r>
              <a:rPr lang="en-US" sz="1600" dirty="0" err="1" smtClean="0"/>
              <a:t>classses</a:t>
            </a:r>
            <a:endParaRPr lang="en-US" sz="1600" dirty="0"/>
          </a:p>
        </p:txBody>
      </p:sp>
      <p:sp>
        <p:nvSpPr>
          <p:cNvPr id="14" name="TextBox 13"/>
          <p:cNvSpPr txBox="1"/>
          <p:nvPr/>
        </p:nvSpPr>
        <p:spPr>
          <a:xfrm>
            <a:off x="685800" y="838200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Definition</a:t>
            </a:r>
            <a:endParaRPr lang="en-US" b="1" u="sng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5257800" y="1600200"/>
            <a:ext cx="2590800" cy="1828800"/>
            <a:chOff x="914400" y="2438400"/>
            <a:chExt cx="2590800" cy="1828800"/>
          </a:xfrm>
        </p:grpSpPr>
        <p:sp>
          <p:nvSpPr>
            <p:cNvPr id="16" name="Rectangle 15"/>
            <p:cNvSpPr/>
            <p:nvPr/>
          </p:nvSpPr>
          <p:spPr>
            <a:xfrm>
              <a:off x="914400" y="2438400"/>
              <a:ext cx="762000" cy="457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Hexagon 16"/>
            <p:cNvSpPr/>
            <p:nvPr/>
          </p:nvSpPr>
          <p:spPr>
            <a:xfrm>
              <a:off x="2438400" y="3352800"/>
              <a:ext cx="1066800" cy="914400"/>
            </a:xfrm>
            <a:prstGeom prst="hexag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/>
            <p:cNvSpPr/>
            <p:nvPr/>
          </p:nvSpPr>
          <p:spPr>
            <a:xfrm rot="2153557">
              <a:off x="1957466" y="2646529"/>
              <a:ext cx="362982" cy="1336345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Oval 18"/>
          <p:cNvSpPr/>
          <p:nvPr/>
        </p:nvSpPr>
        <p:spPr>
          <a:xfrm>
            <a:off x="5257800" y="3048000"/>
            <a:ext cx="76200" cy="76200"/>
          </a:xfrm>
          <a:prstGeom prst="ellipse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5305301" y="3111335"/>
            <a:ext cx="76200" cy="76200"/>
          </a:xfrm>
          <a:prstGeom prst="ellipse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5334000" y="2971800"/>
            <a:ext cx="76200" cy="76200"/>
          </a:xfrm>
          <a:prstGeom prst="ellipse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5376553" y="3050969"/>
            <a:ext cx="76200" cy="76200"/>
          </a:xfrm>
          <a:prstGeom prst="ellipse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4648200" y="1295400"/>
            <a:ext cx="914400" cy="1752600"/>
          </a:xfrm>
          <a:custGeom>
            <a:avLst/>
            <a:gdLst>
              <a:gd name="connsiteX0" fmla="*/ 540327 w 716478"/>
              <a:gd name="connsiteY0" fmla="*/ 1537854 h 1537854"/>
              <a:gd name="connsiteX1" fmla="*/ 635330 w 716478"/>
              <a:gd name="connsiteY1" fmla="*/ 1033153 h 1537854"/>
              <a:gd name="connsiteX2" fmla="*/ 53439 w 716478"/>
              <a:gd name="connsiteY2" fmla="*/ 552202 h 1537854"/>
              <a:gd name="connsiteX3" fmla="*/ 314696 w 716478"/>
              <a:gd name="connsiteY3" fmla="*/ 0 h 1537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6478" h="1537854">
                <a:moveTo>
                  <a:pt x="540327" y="1537854"/>
                </a:moveTo>
                <a:cubicBezTo>
                  <a:pt x="628402" y="1367641"/>
                  <a:pt x="716478" y="1197428"/>
                  <a:pt x="635330" y="1033153"/>
                </a:cubicBezTo>
                <a:cubicBezTo>
                  <a:pt x="554182" y="868878"/>
                  <a:pt x="106878" y="724394"/>
                  <a:pt x="53439" y="552202"/>
                </a:cubicBezTo>
                <a:cubicBezTo>
                  <a:pt x="0" y="380010"/>
                  <a:pt x="157348" y="190005"/>
                  <a:pt x="314696" y="0"/>
                </a:cubicBez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5292436" y="1501238"/>
            <a:ext cx="1567543" cy="1591294"/>
          </a:xfrm>
          <a:custGeom>
            <a:avLst/>
            <a:gdLst>
              <a:gd name="connsiteX0" fmla="*/ 0 w 1425039"/>
              <a:gd name="connsiteY0" fmla="*/ 1377538 h 1377538"/>
              <a:gd name="connsiteX1" fmla="*/ 570016 w 1425039"/>
              <a:gd name="connsiteY1" fmla="*/ 991590 h 1377538"/>
              <a:gd name="connsiteX2" fmla="*/ 896587 w 1425039"/>
              <a:gd name="connsiteY2" fmla="*/ 285008 h 1377538"/>
              <a:gd name="connsiteX3" fmla="*/ 1425039 w 1425039"/>
              <a:gd name="connsiteY3" fmla="*/ 0 h 1377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25039" h="1377538">
                <a:moveTo>
                  <a:pt x="0" y="1377538"/>
                </a:moveTo>
                <a:cubicBezTo>
                  <a:pt x="210292" y="1275608"/>
                  <a:pt x="420585" y="1173678"/>
                  <a:pt x="570016" y="991590"/>
                </a:cubicBezTo>
                <a:cubicBezTo>
                  <a:pt x="719447" y="809502"/>
                  <a:pt x="754083" y="450273"/>
                  <a:pt x="896587" y="285008"/>
                </a:cubicBezTo>
                <a:cubicBezTo>
                  <a:pt x="1039091" y="119743"/>
                  <a:pt x="1232065" y="59871"/>
                  <a:pt x="1425039" y="0"/>
                </a:cubicBez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5417127" y="2095005"/>
            <a:ext cx="2137559" cy="1228106"/>
          </a:xfrm>
          <a:custGeom>
            <a:avLst/>
            <a:gdLst>
              <a:gd name="connsiteX0" fmla="*/ 0 w 2137559"/>
              <a:gd name="connsiteY0" fmla="*/ 991590 h 1228106"/>
              <a:gd name="connsiteX1" fmla="*/ 837211 w 2137559"/>
              <a:gd name="connsiteY1" fmla="*/ 1140031 h 1228106"/>
              <a:gd name="connsiteX2" fmla="*/ 1401289 w 2137559"/>
              <a:gd name="connsiteY2" fmla="*/ 463138 h 1228106"/>
              <a:gd name="connsiteX3" fmla="*/ 2137559 w 2137559"/>
              <a:gd name="connsiteY3" fmla="*/ 0 h 1228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37559" h="1228106">
                <a:moveTo>
                  <a:pt x="0" y="991590"/>
                </a:moveTo>
                <a:cubicBezTo>
                  <a:pt x="301831" y="1109848"/>
                  <a:pt x="603663" y="1228106"/>
                  <a:pt x="837211" y="1140031"/>
                </a:cubicBezTo>
                <a:cubicBezTo>
                  <a:pt x="1070759" y="1051956"/>
                  <a:pt x="1184564" y="653143"/>
                  <a:pt x="1401289" y="463138"/>
                </a:cubicBezTo>
                <a:cubicBezTo>
                  <a:pt x="1618014" y="273133"/>
                  <a:pt x="1877786" y="136566"/>
                  <a:pt x="2137559" y="0"/>
                </a:cubicBez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5345875" y="2795649"/>
            <a:ext cx="2772889" cy="877785"/>
          </a:xfrm>
          <a:custGeom>
            <a:avLst/>
            <a:gdLst>
              <a:gd name="connsiteX0" fmla="*/ 0 w 2772889"/>
              <a:gd name="connsiteY0" fmla="*/ 362198 h 877785"/>
              <a:gd name="connsiteX1" fmla="*/ 985652 w 2772889"/>
              <a:gd name="connsiteY1" fmla="*/ 777834 h 877785"/>
              <a:gd name="connsiteX2" fmla="*/ 2470068 w 2772889"/>
              <a:gd name="connsiteY2" fmla="*/ 748146 h 877785"/>
              <a:gd name="connsiteX3" fmla="*/ 2772889 w 2772889"/>
              <a:gd name="connsiteY3" fmla="*/ 0 h 877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2889" h="877785">
                <a:moveTo>
                  <a:pt x="0" y="362198"/>
                </a:moveTo>
                <a:cubicBezTo>
                  <a:pt x="286987" y="537853"/>
                  <a:pt x="573974" y="713509"/>
                  <a:pt x="985652" y="777834"/>
                </a:cubicBezTo>
                <a:cubicBezTo>
                  <a:pt x="1397330" y="842159"/>
                  <a:pt x="2172195" y="877785"/>
                  <a:pt x="2470068" y="748146"/>
                </a:cubicBezTo>
                <a:cubicBezTo>
                  <a:pt x="2767941" y="618507"/>
                  <a:pt x="2770415" y="309253"/>
                  <a:pt x="2772889" y="0"/>
                </a:cubicBez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4648200" y="3657600"/>
            <a:ext cx="4191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Deploying multiple agents for:</a:t>
            </a:r>
          </a:p>
          <a:p>
            <a:pPr>
              <a:buFont typeface="Arial" pitchFamily="34" charset="0"/>
              <a:buChar char="•"/>
            </a:pPr>
            <a:r>
              <a:rPr lang="en-US" sz="1600" dirty="0"/>
              <a:t> </a:t>
            </a:r>
            <a:r>
              <a:rPr lang="en-US" sz="1600" dirty="0" smtClean="0"/>
              <a:t>Searching/exploring the map</a:t>
            </a:r>
          </a:p>
          <a:p>
            <a:pPr>
              <a:buFont typeface="Arial" pitchFamily="34" charset="0"/>
              <a:buChar char="•"/>
            </a:pPr>
            <a:r>
              <a:rPr lang="en-US" sz="1600" dirty="0"/>
              <a:t> </a:t>
            </a:r>
            <a:r>
              <a:rPr lang="en-US" sz="1600" dirty="0" smtClean="0"/>
              <a:t>Pursuing an agent with uncertain paths</a:t>
            </a:r>
            <a:endParaRPr lang="en-US" sz="1600" dirty="0"/>
          </a:p>
        </p:txBody>
      </p:sp>
      <p:sp>
        <p:nvSpPr>
          <p:cNvPr id="28" name="TextBox 27"/>
          <p:cNvSpPr txBox="1"/>
          <p:nvPr/>
        </p:nvSpPr>
        <p:spPr>
          <a:xfrm>
            <a:off x="4267200" y="838200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Motivational Example</a:t>
            </a:r>
            <a:endParaRPr lang="en-US" b="1" u="sng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0" y="7620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</a:rPr>
              <a:t>Motivation: </a:t>
            </a:r>
            <a:r>
              <a:rPr lang="en-US" sz="3200" b="1" dirty="0" err="1" smtClean="0">
                <a:solidFill>
                  <a:schemeClr val="accent2">
                    <a:lumMod val="50000"/>
                  </a:schemeClr>
                </a:solidFill>
              </a:rPr>
              <a:t>Homotopy</a:t>
            </a: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</a:rPr>
              <a:t> Classes of Trajectories</a:t>
            </a:r>
            <a:endParaRPr lang="en-US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43" name="Group 42"/>
          <p:cNvGrpSpPr/>
          <p:nvPr/>
        </p:nvGrpSpPr>
        <p:grpSpPr>
          <a:xfrm>
            <a:off x="1371600" y="4960928"/>
            <a:ext cx="1408648" cy="994340"/>
            <a:chOff x="914400" y="2438400"/>
            <a:chExt cx="2590800" cy="1828800"/>
          </a:xfrm>
        </p:grpSpPr>
        <p:sp>
          <p:nvSpPr>
            <p:cNvPr id="44" name="Rectangle 43"/>
            <p:cNvSpPr/>
            <p:nvPr/>
          </p:nvSpPr>
          <p:spPr>
            <a:xfrm>
              <a:off x="914400" y="2438400"/>
              <a:ext cx="762000" cy="457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Hexagon 44"/>
            <p:cNvSpPr/>
            <p:nvPr/>
          </p:nvSpPr>
          <p:spPr>
            <a:xfrm>
              <a:off x="2438400" y="3352800"/>
              <a:ext cx="1066800" cy="914400"/>
            </a:xfrm>
            <a:prstGeom prst="hexag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Oval 45"/>
            <p:cNvSpPr/>
            <p:nvPr/>
          </p:nvSpPr>
          <p:spPr>
            <a:xfrm rot="2153557">
              <a:off x="1957466" y="2646529"/>
              <a:ext cx="362982" cy="1336345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7" name="Freeform 46"/>
          <p:cNvSpPr/>
          <p:nvPr/>
        </p:nvSpPr>
        <p:spPr>
          <a:xfrm>
            <a:off x="1182970" y="4812268"/>
            <a:ext cx="308848" cy="952910"/>
          </a:xfrm>
          <a:custGeom>
            <a:avLst/>
            <a:gdLst>
              <a:gd name="connsiteX0" fmla="*/ 540327 w 716478"/>
              <a:gd name="connsiteY0" fmla="*/ 1537854 h 1537854"/>
              <a:gd name="connsiteX1" fmla="*/ 635330 w 716478"/>
              <a:gd name="connsiteY1" fmla="*/ 1033153 h 1537854"/>
              <a:gd name="connsiteX2" fmla="*/ 53439 w 716478"/>
              <a:gd name="connsiteY2" fmla="*/ 552202 h 1537854"/>
              <a:gd name="connsiteX3" fmla="*/ 314696 w 716478"/>
              <a:gd name="connsiteY3" fmla="*/ 0 h 1537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6478" h="1537854">
                <a:moveTo>
                  <a:pt x="540327" y="1537854"/>
                </a:moveTo>
                <a:cubicBezTo>
                  <a:pt x="628402" y="1367641"/>
                  <a:pt x="716478" y="1197428"/>
                  <a:pt x="635330" y="1033153"/>
                </a:cubicBezTo>
                <a:cubicBezTo>
                  <a:pt x="554182" y="868878"/>
                  <a:pt x="106878" y="724394"/>
                  <a:pt x="53439" y="552202"/>
                </a:cubicBezTo>
                <a:cubicBezTo>
                  <a:pt x="0" y="380010"/>
                  <a:pt x="157348" y="190005"/>
                  <a:pt x="314696" y="0"/>
                </a:cubicBez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 47"/>
          <p:cNvSpPr/>
          <p:nvPr/>
        </p:nvSpPr>
        <p:spPr>
          <a:xfrm>
            <a:off x="1364672" y="4937663"/>
            <a:ext cx="852291" cy="865205"/>
          </a:xfrm>
          <a:custGeom>
            <a:avLst/>
            <a:gdLst>
              <a:gd name="connsiteX0" fmla="*/ 0 w 1425039"/>
              <a:gd name="connsiteY0" fmla="*/ 1377538 h 1377538"/>
              <a:gd name="connsiteX1" fmla="*/ 570016 w 1425039"/>
              <a:gd name="connsiteY1" fmla="*/ 991590 h 1377538"/>
              <a:gd name="connsiteX2" fmla="*/ 896587 w 1425039"/>
              <a:gd name="connsiteY2" fmla="*/ 285008 h 1377538"/>
              <a:gd name="connsiteX3" fmla="*/ 1425039 w 1425039"/>
              <a:gd name="connsiteY3" fmla="*/ 0 h 1377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25039" h="1377538">
                <a:moveTo>
                  <a:pt x="0" y="1377538"/>
                </a:moveTo>
                <a:cubicBezTo>
                  <a:pt x="210292" y="1275608"/>
                  <a:pt x="420585" y="1173678"/>
                  <a:pt x="570016" y="991590"/>
                </a:cubicBezTo>
                <a:cubicBezTo>
                  <a:pt x="719447" y="809502"/>
                  <a:pt x="754083" y="450273"/>
                  <a:pt x="896587" y="285008"/>
                </a:cubicBezTo>
                <a:cubicBezTo>
                  <a:pt x="1039091" y="119743"/>
                  <a:pt x="1232065" y="59871"/>
                  <a:pt x="1425039" y="0"/>
                </a:cubicBez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 48"/>
          <p:cNvSpPr/>
          <p:nvPr/>
        </p:nvSpPr>
        <p:spPr>
          <a:xfrm>
            <a:off x="1458536" y="5269468"/>
            <a:ext cx="1096034" cy="688182"/>
          </a:xfrm>
          <a:custGeom>
            <a:avLst/>
            <a:gdLst>
              <a:gd name="connsiteX0" fmla="*/ 0 w 2137559"/>
              <a:gd name="connsiteY0" fmla="*/ 991590 h 1228106"/>
              <a:gd name="connsiteX1" fmla="*/ 837211 w 2137559"/>
              <a:gd name="connsiteY1" fmla="*/ 1140031 h 1228106"/>
              <a:gd name="connsiteX2" fmla="*/ 1401289 w 2137559"/>
              <a:gd name="connsiteY2" fmla="*/ 463138 h 1228106"/>
              <a:gd name="connsiteX3" fmla="*/ 2137559 w 2137559"/>
              <a:gd name="connsiteY3" fmla="*/ 0 h 1228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37559" h="1228106">
                <a:moveTo>
                  <a:pt x="0" y="991590"/>
                </a:moveTo>
                <a:cubicBezTo>
                  <a:pt x="301831" y="1109848"/>
                  <a:pt x="603663" y="1228106"/>
                  <a:pt x="837211" y="1140031"/>
                </a:cubicBezTo>
                <a:cubicBezTo>
                  <a:pt x="1070759" y="1051956"/>
                  <a:pt x="1184564" y="653143"/>
                  <a:pt x="1401289" y="463138"/>
                </a:cubicBezTo>
                <a:cubicBezTo>
                  <a:pt x="1618014" y="273133"/>
                  <a:pt x="1877786" y="136566"/>
                  <a:pt x="2137559" y="0"/>
                </a:cubicBez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1411570" y="5650468"/>
            <a:ext cx="1507652" cy="477262"/>
          </a:xfrm>
          <a:custGeom>
            <a:avLst/>
            <a:gdLst>
              <a:gd name="connsiteX0" fmla="*/ 0 w 2772889"/>
              <a:gd name="connsiteY0" fmla="*/ 362198 h 877785"/>
              <a:gd name="connsiteX1" fmla="*/ 985652 w 2772889"/>
              <a:gd name="connsiteY1" fmla="*/ 777834 h 877785"/>
              <a:gd name="connsiteX2" fmla="*/ 2470068 w 2772889"/>
              <a:gd name="connsiteY2" fmla="*/ 748146 h 877785"/>
              <a:gd name="connsiteX3" fmla="*/ 2772889 w 2772889"/>
              <a:gd name="connsiteY3" fmla="*/ 0 h 877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2889" h="877785">
                <a:moveTo>
                  <a:pt x="0" y="362198"/>
                </a:moveTo>
                <a:cubicBezTo>
                  <a:pt x="286987" y="537853"/>
                  <a:pt x="573974" y="713509"/>
                  <a:pt x="985652" y="777834"/>
                </a:cubicBezTo>
                <a:cubicBezTo>
                  <a:pt x="1397330" y="842159"/>
                  <a:pt x="2172195" y="877785"/>
                  <a:pt x="2470068" y="748146"/>
                </a:cubicBezTo>
                <a:cubicBezTo>
                  <a:pt x="2767941" y="618507"/>
                  <a:pt x="2770415" y="309253"/>
                  <a:pt x="2772889" y="0"/>
                </a:cubicBez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1295400" y="5802868"/>
            <a:ext cx="82862" cy="82862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/>
          <p:cNvSpPr txBox="1"/>
          <p:nvPr/>
        </p:nvSpPr>
        <p:spPr>
          <a:xfrm>
            <a:off x="1066800" y="5955268"/>
            <a:ext cx="8019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initial</a:t>
            </a:r>
            <a:endParaRPr lang="en-US" sz="1200" b="1" dirty="0"/>
          </a:p>
        </p:txBody>
      </p:sp>
      <p:sp>
        <p:nvSpPr>
          <p:cNvPr id="53" name="TextBox 52"/>
          <p:cNvSpPr txBox="1"/>
          <p:nvPr/>
        </p:nvSpPr>
        <p:spPr>
          <a:xfrm>
            <a:off x="2597462" y="4840069"/>
            <a:ext cx="4971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final</a:t>
            </a:r>
            <a:endParaRPr lang="en-US" sz="1200" b="1" dirty="0"/>
          </a:p>
        </p:txBody>
      </p:sp>
      <p:sp>
        <p:nvSpPr>
          <p:cNvPr id="54" name="Oval 53"/>
          <p:cNvSpPr/>
          <p:nvPr/>
        </p:nvSpPr>
        <p:spPr>
          <a:xfrm>
            <a:off x="2554570" y="4958006"/>
            <a:ext cx="82862" cy="82862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1716370" y="4974848"/>
            <a:ext cx="290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>
                    <a:lumMod val="65000"/>
                  </a:schemeClr>
                </a:solidFill>
              </a:rPr>
              <a:t>?</a:t>
            </a:r>
            <a:endParaRPr lang="en-US" sz="28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066800" y="4947048"/>
            <a:ext cx="290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>
                    <a:lumMod val="65000"/>
                  </a:schemeClr>
                </a:solidFill>
              </a:rPr>
              <a:t>?</a:t>
            </a:r>
            <a:endParaRPr lang="en-US" sz="28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868770" y="5508248"/>
            <a:ext cx="290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>
                    <a:lumMod val="65000"/>
                  </a:schemeClr>
                </a:solidFill>
              </a:rPr>
              <a:t>?</a:t>
            </a:r>
            <a:endParaRPr lang="en-US" sz="28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264554" y="5889248"/>
            <a:ext cx="290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>
                    <a:lumMod val="65000"/>
                  </a:schemeClr>
                </a:solidFill>
              </a:rPr>
              <a:t>?</a:t>
            </a:r>
            <a:endParaRPr lang="en-US" sz="2800" b="1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59" name="Group 58"/>
          <p:cNvGrpSpPr/>
          <p:nvPr/>
        </p:nvGrpSpPr>
        <p:grpSpPr>
          <a:xfrm>
            <a:off x="5848350" y="4838762"/>
            <a:ext cx="1619250" cy="1143000"/>
            <a:chOff x="914400" y="2438400"/>
            <a:chExt cx="2590800" cy="1828800"/>
          </a:xfrm>
        </p:grpSpPr>
        <p:sp>
          <p:nvSpPr>
            <p:cNvPr id="60" name="Rectangle 59"/>
            <p:cNvSpPr/>
            <p:nvPr/>
          </p:nvSpPr>
          <p:spPr>
            <a:xfrm>
              <a:off x="914400" y="2438400"/>
              <a:ext cx="762000" cy="457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>
              <a:off x="2438400" y="3352800"/>
              <a:ext cx="1066800" cy="914400"/>
            </a:xfrm>
            <a:prstGeom prst="hexag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Oval 61"/>
            <p:cNvSpPr/>
            <p:nvPr/>
          </p:nvSpPr>
          <p:spPr>
            <a:xfrm rot="2153557">
              <a:off x="1957466" y="2646529"/>
              <a:ext cx="362982" cy="1336345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3" name="Oval 62"/>
          <p:cNvSpPr/>
          <p:nvPr/>
        </p:nvSpPr>
        <p:spPr>
          <a:xfrm>
            <a:off x="6134099" y="5734111"/>
            <a:ext cx="95250" cy="9525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TextBox 63"/>
          <p:cNvSpPr txBox="1"/>
          <p:nvPr/>
        </p:nvSpPr>
        <p:spPr>
          <a:xfrm>
            <a:off x="5962651" y="5780962"/>
            <a:ext cx="5714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start</a:t>
            </a:r>
            <a:endParaRPr lang="en-US" sz="1200" b="1" dirty="0"/>
          </a:p>
        </p:txBody>
      </p:sp>
      <p:sp>
        <p:nvSpPr>
          <p:cNvPr id="65" name="TextBox 64"/>
          <p:cNvSpPr txBox="1"/>
          <p:nvPr/>
        </p:nvSpPr>
        <p:spPr>
          <a:xfrm>
            <a:off x="6838949" y="4648200"/>
            <a:ext cx="5714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goal</a:t>
            </a:r>
            <a:endParaRPr lang="en-US" sz="1200" b="1" dirty="0"/>
          </a:p>
        </p:txBody>
      </p:sp>
      <p:sp>
        <p:nvSpPr>
          <p:cNvPr id="66" name="Oval 65"/>
          <p:cNvSpPr/>
          <p:nvPr/>
        </p:nvSpPr>
        <p:spPr>
          <a:xfrm>
            <a:off x="7067549" y="4895911"/>
            <a:ext cx="95250" cy="95250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7" name="Picture 2" descr="C:\Documents and Settings\Subhrajit\Local Settings\Temporary Internet Files\Content.IE5\UH0VUSSB\MC900235351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05050" y="4914961"/>
            <a:ext cx="329099" cy="381000"/>
          </a:xfrm>
          <a:prstGeom prst="rect">
            <a:avLst/>
          </a:prstGeom>
          <a:noFill/>
        </p:spPr>
      </p:pic>
      <p:pic>
        <p:nvPicPr>
          <p:cNvPr id="68" name="Picture 3" descr="C:\Documents and Settings\Subhrajit\Local Settings\Temporary Internet Files\Content.IE5\8KEXBZIL\MC900351567[1]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38949" y="5295961"/>
            <a:ext cx="298669" cy="285750"/>
          </a:xfrm>
          <a:prstGeom prst="rect">
            <a:avLst/>
          </a:prstGeom>
          <a:noFill/>
        </p:spPr>
      </p:pic>
      <p:sp>
        <p:nvSpPr>
          <p:cNvPr id="69" name="TextBox 68"/>
          <p:cNvSpPr txBox="1"/>
          <p:nvPr/>
        </p:nvSpPr>
        <p:spPr>
          <a:xfrm>
            <a:off x="76200" y="4324290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Other applications:</a:t>
            </a:r>
            <a:endParaRPr lang="en-US" sz="2000" b="1" dirty="0"/>
          </a:p>
        </p:txBody>
      </p:sp>
      <p:sp>
        <p:nvSpPr>
          <p:cNvPr id="70" name="TextBox 69"/>
          <p:cNvSpPr txBox="1"/>
          <p:nvPr/>
        </p:nvSpPr>
        <p:spPr>
          <a:xfrm>
            <a:off x="1143000" y="6412468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Path prediction</a:t>
            </a:r>
            <a:endParaRPr lang="en-US" dirty="0"/>
          </a:p>
        </p:txBody>
      </p:sp>
      <p:sp>
        <p:nvSpPr>
          <p:cNvPr id="71" name="TextBox 70"/>
          <p:cNvSpPr txBox="1"/>
          <p:nvPr/>
        </p:nvSpPr>
        <p:spPr>
          <a:xfrm>
            <a:off x="5867400" y="6021230"/>
            <a:ext cx="213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Avoid or visit certain </a:t>
            </a:r>
            <a:r>
              <a:rPr lang="en-US" dirty="0" err="1" smtClean="0"/>
              <a:t>homotopy</a:t>
            </a:r>
            <a:r>
              <a:rPr lang="en-US" dirty="0" smtClean="0"/>
              <a:t> classes</a:t>
            </a:r>
            <a:endParaRPr lang="en-US" dirty="0"/>
          </a:p>
        </p:txBody>
      </p:sp>
      <p:grpSp>
        <p:nvGrpSpPr>
          <p:cNvPr id="75" name="Group 74"/>
          <p:cNvGrpSpPr/>
          <p:nvPr/>
        </p:nvGrpSpPr>
        <p:grpSpPr>
          <a:xfrm rot="7921022">
            <a:off x="2881122" y="6129200"/>
            <a:ext cx="317500" cy="512585"/>
            <a:chOff x="3536052" y="5964415"/>
            <a:chExt cx="317500" cy="512585"/>
          </a:xfrm>
        </p:grpSpPr>
        <p:sp>
          <p:nvSpPr>
            <p:cNvPr id="72" name="Trapezoid 71"/>
            <p:cNvSpPr/>
            <p:nvPr/>
          </p:nvSpPr>
          <p:spPr>
            <a:xfrm>
              <a:off x="3581400" y="6324600"/>
              <a:ext cx="228600" cy="152400"/>
            </a:xfrm>
            <a:prstGeom prst="trapezoid">
              <a:avLst>
                <a:gd name="adj" fmla="val 43867"/>
              </a:avLst>
            </a:prstGeom>
            <a:solidFill>
              <a:schemeClr val="bg1">
                <a:lumMod val="50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ectangle 73"/>
            <p:cNvSpPr/>
            <p:nvPr/>
          </p:nvSpPr>
          <p:spPr>
            <a:xfrm>
              <a:off x="3536052" y="5964415"/>
              <a:ext cx="317500" cy="381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76" name="Picture 2"/>
          <p:cNvPicPr>
            <a:picLocks noChangeAspect="1" noChangeArrowheads="1"/>
          </p:cNvPicPr>
          <p:nvPr/>
        </p:nvPicPr>
        <p:blipFill>
          <a:blip r:embed="rId5"/>
          <a:srcRect t="30141" b="43705"/>
          <a:stretch>
            <a:fillRect/>
          </a:stretch>
        </p:blipFill>
        <p:spPr bwMode="auto">
          <a:xfrm>
            <a:off x="3200400" y="4876800"/>
            <a:ext cx="1715027" cy="988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" name="TextBox 76"/>
          <p:cNvSpPr txBox="1"/>
          <p:nvPr/>
        </p:nvSpPr>
        <p:spPr>
          <a:xfrm>
            <a:off x="3124200" y="5830669"/>
            <a:ext cx="213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e.g. in tracking dynamic agents through multiple occlusions</a:t>
            </a:r>
          </a:p>
          <a:p>
            <a:pPr algn="r"/>
            <a:r>
              <a:rPr lang="en-US" sz="1100" i="1" dirty="0" smtClean="0"/>
              <a:t>J. Shi, et al.</a:t>
            </a:r>
            <a:endParaRPr lang="en-US" sz="1100" i="1" dirty="0"/>
          </a:p>
        </p:txBody>
      </p:sp>
      <p:sp>
        <p:nvSpPr>
          <p:cNvPr id="73" name="TextBox 72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9" name="Slide Number Placeholder 7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/>
      <p:bldP spid="19" grpId="1" animBg="1"/>
      <p:bldP spid="20" grpId="1" animBg="1"/>
      <p:bldP spid="21" grpId="1" animBg="1"/>
      <p:bldP spid="22" grpId="1" animBg="1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47" grpId="0" animBg="1"/>
      <p:bldP spid="48" grpId="0" animBg="1"/>
      <p:bldP spid="49" grpId="0" animBg="1"/>
      <p:bldP spid="50" grpId="0" animBg="1"/>
      <p:bldP spid="51" grpId="0" animBg="1"/>
      <p:bldP spid="52" grpId="0"/>
      <p:bldP spid="53" grpId="0"/>
      <p:bldP spid="54" grpId="0" animBg="1"/>
      <p:bldP spid="55" grpId="0"/>
      <p:bldP spid="56" grpId="0"/>
      <p:bldP spid="57" grpId="0"/>
      <p:bldP spid="58" grpId="0"/>
      <p:bldP spid="63" grpId="0" animBg="1"/>
      <p:bldP spid="64" grpId="0"/>
      <p:bldP spid="65" grpId="0"/>
      <p:bldP spid="66" grpId="0" animBg="1"/>
      <p:bldP spid="69" grpId="0"/>
      <p:bldP spid="70" grpId="0"/>
      <p:bldP spid="71" grpId="0"/>
      <p:bldP spid="7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4572000"/>
          </a:xfrm>
        </p:spPr>
        <p:txBody>
          <a:bodyPr>
            <a:normAutofit fontScale="85000" lnSpcReduction="10000"/>
          </a:bodyPr>
          <a:lstStyle/>
          <a:p>
            <a:pPr>
              <a:spcBef>
                <a:spcPts val="1200"/>
              </a:spcBef>
            </a:pPr>
            <a:r>
              <a:rPr lang="en-US" dirty="0" smtClean="0"/>
              <a:t>Plan for optimal cost paths, cost being any </a:t>
            </a:r>
            <a:r>
              <a:rPr lang="en-US" b="1" dirty="0" smtClean="0">
                <a:solidFill>
                  <a:srgbClr val="002060"/>
                </a:solidFill>
              </a:rPr>
              <a:t>arbitrary cost function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(not necessarily Euclidean distances).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Derive an </a:t>
            </a:r>
            <a:r>
              <a:rPr lang="en-US" b="1" dirty="0" smtClean="0">
                <a:solidFill>
                  <a:srgbClr val="002060"/>
                </a:solidFill>
              </a:rPr>
              <a:t>efficient</a:t>
            </a:r>
            <a:r>
              <a:rPr lang="en-US" dirty="0" smtClean="0"/>
              <a:t> representation of </a:t>
            </a:r>
            <a:r>
              <a:rPr lang="en-US" dirty="0" err="1" smtClean="0"/>
              <a:t>homotopy</a:t>
            </a:r>
            <a:r>
              <a:rPr lang="en-US" dirty="0" smtClean="0"/>
              <a:t> classes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Avoid certain </a:t>
            </a:r>
            <a:r>
              <a:rPr lang="en-US" dirty="0" err="1" smtClean="0"/>
              <a:t>homotopy</a:t>
            </a:r>
            <a:r>
              <a:rPr lang="en-US" dirty="0" smtClean="0"/>
              <a:t> classes or constrain to certain </a:t>
            </a:r>
            <a:r>
              <a:rPr lang="en-US" dirty="0" err="1" smtClean="0"/>
              <a:t>homotopy</a:t>
            </a:r>
            <a:r>
              <a:rPr lang="en-US" dirty="0" smtClean="0"/>
              <a:t> classes – </a:t>
            </a:r>
            <a:r>
              <a:rPr lang="en-US" b="1" i="1" dirty="0" err="1" smtClean="0">
                <a:solidFill>
                  <a:schemeClr val="accent2">
                    <a:lumMod val="50000"/>
                  </a:schemeClr>
                </a:solidFill>
              </a:rPr>
              <a:t>homotopy</a:t>
            </a:r>
            <a:r>
              <a:rPr lang="en-US" b="1" i="1" dirty="0" smtClean="0">
                <a:solidFill>
                  <a:schemeClr val="accent2">
                    <a:lumMod val="50000"/>
                  </a:schemeClr>
                </a:solidFill>
              </a:rPr>
              <a:t> class constraints</a:t>
            </a:r>
            <a:r>
              <a:rPr lang="en-US" dirty="0" smtClean="0"/>
              <a:t>.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Efficiently plan in </a:t>
            </a:r>
            <a:r>
              <a:rPr lang="en-US" b="1" dirty="0" smtClean="0">
                <a:solidFill>
                  <a:srgbClr val="002060"/>
                </a:solidFill>
              </a:rPr>
              <a:t>arbitrary </a:t>
            </a:r>
            <a:r>
              <a:rPr lang="en-US" b="1" dirty="0" err="1" smtClean="0">
                <a:solidFill>
                  <a:srgbClr val="002060"/>
                </a:solidFill>
              </a:rPr>
              <a:t>discretization</a:t>
            </a:r>
            <a:r>
              <a:rPr lang="en-US" b="1" dirty="0" smtClean="0">
                <a:solidFill>
                  <a:srgbClr val="002060"/>
                </a:solidFill>
              </a:rPr>
              <a:t> and graph representation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U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niform </a:t>
            </a:r>
            <a:r>
              <a:rPr lang="en-US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discretization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unstructured </a:t>
            </a:r>
            <a:r>
              <a:rPr lang="en-US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discretization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, triangulation, visibility graph, etc.)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To be able to use </a:t>
            </a:r>
            <a:r>
              <a:rPr lang="en-US" b="1" dirty="0" smtClean="0">
                <a:solidFill>
                  <a:srgbClr val="002060"/>
                </a:solidFill>
              </a:rPr>
              <a:t>any standard graph search algorithm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en-US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Dijkstra’s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A*, D*, ARA*, etc.)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7620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Our Objective</a:t>
            </a:r>
            <a:endParaRPr lang="en-US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696200" y="2706468"/>
            <a:ext cx="152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FF0000"/>
                </a:solidFill>
              </a:rPr>
              <a:t>Constrained optimization!</a:t>
            </a:r>
            <a:endParaRPr lang="en-US" b="1" i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612338"/>
            <a:ext cx="3124200" cy="2934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612338"/>
            <a:ext cx="3124200" cy="2935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4" name="Group 13"/>
          <p:cNvGrpSpPr/>
          <p:nvPr/>
        </p:nvGrpSpPr>
        <p:grpSpPr>
          <a:xfrm>
            <a:off x="4343400" y="3507938"/>
            <a:ext cx="4038600" cy="1292662"/>
            <a:chOff x="4343400" y="4572000"/>
            <a:chExt cx="4038600" cy="1292662"/>
          </a:xfrm>
        </p:grpSpPr>
        <p:sp>
          <p:nvSpPr>
            <p:cNvPr id="8" name="TextBox 7"/>
            <p:cNvSpPr txBox="1"/>
            <p:nvPr/>
          </p:nvSpPr>
          <p:spPr>
            <a:xfrm>
              <a:off x="4343400" y="4572000"/>
              <a:ext cx="4038600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/>
                <a:t>Illustration of equivalence of </a:t>
              </a:r>
              <a:r>
                <a:rPr lang="en-US" b="1" dirty="0" err="1" smtClean="0"/>
                <a:t>homotopy</a:t>
              </a:r>
              <a:endParaRPr lang="en-US" b="1" dirty="0" smtClean="0"/>
            </a:p>
            <a:p>
              <a:pPr algn="ctr"/>
              <a:r>
                <a:rPr lang="el-GR" sz="2400" i="1" dirty="0" smtClean="0">
                  <a:latin typeface="Times New Roman"/>
                  <a:cs typeface="Times New Roman"/>
                </a:rPr>
                <a:t>τ</a:t>
              </a:r>
              <a:r>
                <a:rPr lang="en-US" sz="2400" baseline="-25000" dirty="0" smtClean="0">
                  <a:latin typeface="Times New Roman"/>
                  <a:cs typeface="Times New Roman"/>
                </a:rPr>
                <a:t>1</a:t>
              </a:r>
              <a:r>
                <a:rPr lang="en-US" sz="2400" dirty="0" smtClean="0">
                  <a:cs typeface="Times New Roman"/>
                </a:rPr>
                <a:t> </a:t>
              </a:r>
              <a:r>
                <a:rPr lang="en-US" sz="2400" dirty="0" smtClean="0">
                  <a:latin typeface="Times New Roman"/>
                  <a:cs typeface="Times New Roman"/>
                </a:rPr>
                <a:t>~ </a:t>
              </a:r>
              <a:r>
                <a:rPr lang="el-GR" sz="2400" i="1" dirty="0" smtClean="0">
                  <a:latin typeface="Times New Roman"/>
                  <a:cs typeface="Times New Roman"/>
                </a:rPr>
                <a:t>τ</a:t>
              </a:r>
              <a:r>
                <a:rPr lang="en-US" sz="2400" baseline="-25000" dirty="0" smtClean="0">
                  <a:latin typeface="Times New Roman"/>
                  <a:cs typeface="Times New Roman"/>
                </a:rPr>
                <a:t>2</a:t>
              </a:r>
              <a:r>
                <a:rPr lang="en-US" sz="2400" dirty="0" smtClean="0">
                  <a:latin typeface="Times New Roman"/>
                  <a:cs typeface="Times New Roman"/>
                </a:rPr>
                <a:t> ~ </a:t>
              </a:r>
              <a:r>
                <a:rPr lang="el-GR" sz="2400" i="1" dirty="0" smtClean="0">
                  <a:latin typeface="Times New Roman"/>
                  <a:cs typeface="Times New Roman"/>
                </a:rPr>
                <a:t>τ</a:t>
              </a:r>
              <a:r>
                <a:rPr lang="en-US" sz="2400" baseline="-25000" dirty="0" smtClean="0">
                  <a:latin typeface="Times New Roman"/>
                  <a:cs typeface="Times New Roman"/>
                </a:rPr>
                <a:t>3</a:t>
              </a:r>
            </a:p>
            <a:p>
              <a:pPr algn="ctr"/>
              <a:r>
                <a:rPr lang="en-US" dirty="0" smtClean="0">
                  <a:cs typeface="Times New Roman"/>
                </a:rPr>
                <a:t>Since there exists an area </a:t>
              </a:r>
              <a:r>
                <a:rPr lang="en-US" i="1" dirty="0" smtClean="0">
                  <a:latin typeface="Times New Roman" pitchFamily="18" charset="0"/>
                  <a:cs typeface="Times New Roman" pitchFamily="18" charset="0"/>
                </a:rPr>
                <a:t>A</a:t>
              </a:r>
              <a:r>
                <a:rPr lang="en-US" dirty="0" smtClean="0">
                  <a:cs typeface="Times New Roman"/>
                </a:rPr>
                <a:t>, the boundary of which is  </a:t>
              </a:r>
              <a:r>
                <a:rPr lang="el-GR" i="1" dirty="0" smtClean="0">
                  <a:latin typeface="Times New Roman"/>
                  <a:cs typeface="Times New Roman"/>
                </a:rPr>
                <a:t>τ</a:t>
              </a:r>
              <a:r>
                <a:rPr lang="en-US" baseline="-25000" dirty="0" smtClean="0">
                  <a:latin typeface="Times New Roman"/>
                  <a:cs typeface="Times New Roman"/>
                </a:rPr>
                <a:t>1 </a:t>
              </a:r>
              <a:r>
                <a:rPr lang="en-US" dirty="0" smtClean="0">
                  <a:cs typeface="Times New Roman"/>
                </a:rPr>
                <a:t>U</a:t>
              </a:r>
              <a:r>
                <a:rPr lang="en-US" baseline="-25000" dirty="0" smtClean="0">
                  <a:latin typeface="Times New Roman"/>
                  <a:cs typeface="Times New Roman"/>
                </a:rPr>
                <a:t> </a:t>
              </a:r>
              <a:r>
                <a:rPr lang="en-US" dirty="0" smtClean="0">
                  <a:cs typeface="Times New Roman"/>
                </a:rPr>
                <a:t>-</a:t>
              </a:r>
              <a:r>
                <a:rPr lang="el-GR" i="1" dirty="0" smtClean="0">
                  <a:latin typeface="Times New Roman"/>
                  <a:cs typeface="Times New Roman"/>
                </a:rPr>
                <a:t>τ</a:t>
              </a:r>
              <a:r>
                <a:rPr lang="en-US" baseline="-25000" dirty="0" smtClean="0">
                  <a:latin typeface="Times New Roman"/>
                  <a:cs typeface="Times New Roman"/>
                </a:rPr>
                <a:t>2</a:t>
              </a:r>
              <a:r>
                <a:rPr lang="en-US" dirty="0" smtClean="0">
                  <a:latin typeface="Times New Roman"/>
                  <a:cs typeface="Times New Roman"/>
                </a:rPr>
                <a:t>.</a:t>
              </a:r>
              <a:endParaRPr lang="en-US" dirty="0"/>
            </a:p>
          </p:txBody>
        </p:sp>
        <p:cxnSp>
          <p:nvCxnSpPr>
            <p:cNvPr id="10" name="Straight Connector 9"/>
            <p:cNvCxnSpPr/>
            <p:nvPr/>
          </p:nvCxnSpPr>
          <p:spPr>
            <a:xfrm rot="5400000">
              <a:off x="6534746" y="5069642"/>
              <a:ext cx="148440" cy="5343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/>
          <p:cNvGrpSpPr/>
          <p:nvPr/>
        </p:nvGrpSpPr>
        <p:grpSpPr>
          <a:xfrm>
            <a:off x="228600" y="3507938"/>
            <a:ext cx="4038600" cy="1292662"/>
            <a:chOff x="228600" y="4572000"/>
            <a:chExt cx="4038600" cy="1292662"/>
          </a:xfrm>
        </p:grpSpPr>
        <p:sp>
          <p:nvSpPr>
            <p:cNvPr id="7" name="TextBox 6"/>
            <p:cNvSpPr txBox="1"/>
            <p:nvPr/>
          </p:nvSpPr>
          <p:spPr>
            <a:xfrm>
              <a:off x="228600" y="4572000"/>
              <a:ext cx="4038600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/>
                <a:t>Illustration of equivalence of </a:t>
              </a:r>
              <a:r>
                <a:rPr lang="en-US" b="1" dirty="0" err="1" smtClean="0"/>
                <a:t>homotopy</a:t>
              </a:r>
              <a:endParaRPr lang="en-US" b="1" dirty="0" smtClean="0"/>
            </a:p>
            <a:p>
              <a:pPr algn="ctr"/>
              <a:r>
                <a:rPr lang="el-GR" sz="2400" i="1" dirty="0" smtClean="0">
                  <a:latin typeface="Times New Roman"/>
                  <a:cs typeface="Times New Roman"/>
                </a:rPr>
                <a:t>τ</a:t>
              </a:r>
              <a:r>
                <a:rPr lang="en-US" sz="2400" baseline="-25000" dirty="0" smtClean="0">
                  <a:latin typeface="Times New Roman"/>
                  <a:cs typeface="Times New Roman"/>
                </a:rPr>
                <a:t>1</a:t>
              </a:r>
              <a:r>
                <a:rPr lang="en-US" sz="2400" dirty="0" smtClean="0">
                  <a:cs typeface="Times New Roman"/>
                </a:rPr>
                <a:t> </a:t>
              </a:r>
              <a:r>
                <a:rPr lang="en-US" sz="2400" dirty="0" smtClean="0">
                  <a:latin typeface="Times New Roman"/>
                  <a:cs typeface="Times New Roman"/>
                </a:rPr>
                <a:t>~ </a:t>
              </a:r>
              <a:r>
                <a:rPr lang="el-GR" sz="2400" i="1" dirty="0" smtClean="0">
                  <a:latin typeface="Times New Roman"/>
                  <a:cs typeface="Times New Roman"/>
                </a:rPr>
                <a:t>τ</a:t>
              </a:r>
              <a:r>
                <a:rPr lang="en-US" sz="2400" baseline="-25000" dirty="0" smtClean="0">
                  <a:latin typeface="Times New Roman"/>
                  <a:cs typeface="Times New Roman"/>
                </a:rPr>
                <a:t>2</a:t>
              </a:r>
              <a:r>
                <a:rPr lang="en-US" sz="2400" dirty="0" smtClean="0">
                  <a:latin typeface="Times New Roman"/>
                  <a:cs typeface="Times New Roman"/>
                </a:rPr>
                <a:t> ~ </a:t>
              </a:r>
              <a:r>
                <a:rPr lang="el-GR" sz="2400" i="1" dirty="0" smtClean="0">
                  <a:latin typeface="Times New Roman"/>
                  <a:cs typeface="Times New Roman"/>
                </a:rPr>
                <a:t>τ</a:t>
              </a:r>
              <a:r>
                <a:rPr lang="en-US" sz="2400" baseline="-25000" dirty="0" smtClean="0">
                  <a:latin typeface="Times New Roman"/>
                  <a:cs typeface="Times New Roman"/>
                </a:rPr>
                <a:t>3</a:t>
              </a:r>
            </a:p>
            <a:p>
              <a:pPr algn="ctr"/>
              <a:r>
                <a:rPr lang="en-US" dirty="0" smtClean="0">
                  <a:cs typeface="Times New Roman"/>
                </a:rPr>
                <a:t>Since there is a continuous sequence of trajectories between </a:t>
              </a:r>
              <a:r>
                <a:rPr lang="el-GR" i="1" dirty="0" smtClean="0">
                  <a:latin typeface="Times New Roman"/>
                  <a:cs typeface="Times New Roman"/>
                </a:rPr>
                <a:t>τ</a:t>
              </a:r>
              <a:r>
                <a:rPr lang="en-US" baseline="-25000" dirty="0" smtClean="0">
                  <a:latin typeface="Times New Roman"/>
                  <a:cs typeface="Times New Roman"/>
                </a:rPr>
                <a:t>1</a:t>
              </a:r>
              <a:r>
                <a:rPr lang="en-US" dirty="0" smtClean="0">
                  <a:cs typeface="Times New Roman"/>
                </a:rPr>
                <a:t> and</a:t>
              </a:r>
              <a:r>
                <a:rPr lang="en-US" dirty="0" smtClean="0">
                  <a:latin typeface="Times New Roman"/>
                  <a:cs typeface="Times New Roman"/>
                </a:rPr>
                <a:t> </a:t>
              </a:r>
              <a:r>
                <a:rPr lang="el-GR" i="1" dirty="0" smtClean="0">
                  <a:latin typeface="Times New Roman"/>
                  <a:cs typeface="Times New Roman"/>
                </a:rPr>
                <a:t>τ</a:t>
              </a:r>
              <a:r>
                <a:rPr lang="en-US" baseline="-25000" dirty="0" smtClean="0">
                  <a:latin typeface="Times New Roman"/>
                  <a:cs typeface="Times New Roman"/>
                </a:rPr>
                <a:t>2</a:t>
              </a:r>
              <a:r>
                <a:rPr lang="en-US" dirty="0" smtClean="0">
                  <a:latin typeface="Times New Roman"/>
                  <a:cs typeface="Times New Roman"/>
                </a:rPr>
                <a:t>.</a:t>
              </a:r>
              <a:endParaRPr lang="en-US" dirty="0"/>
            </a:p>
          </p:txBody>
        </p:sp>
        <p:cxnSp>
          <p:nvCxnSpPr>
            <p:cNvPr id="13" name="Straight Connector 12"/>
            <p:cNvCxnSpPr/>
            <p:nvPr/>
          </p:nvCxnSpPr>
          <p:spPr>
            <a:xfrm rot="5400000">
              <a:off x="2413661" y="5076701"/>
              <a:ext cx="148440" cy="5343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09600"/>
          </a:xfrm>
        </p:spPr>
        <p:txBody>
          <a:bodyPr>
            <a:noAutofit/>
          </a:bodyPr>
          <a:lstStyle/>
          <a:p>
            <a:r>
              <a:rPr lang="en-US" sz="2800" b="1" dirty="0" err="1" smtClean="0">
                <a:solidFill>
                  <a:schemeClr val="accent2">
                    <a:lumMod val="50000"/>
                  </a:schemeClr>
                </a:solidFill>
              </a:rPr>
              <a:t>Homotopy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 Vs. Homology </a:t>
            </a:r>
            <a:r>
              <a:rPr lang="el-GR" sz="2800" b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cs typeface="Times New Roman"/>
              </a:rPr>
              <a:t>–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 Similar equivalence relations</a:t>
            </a:r>
            <a:endParaRPr lang="en-US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8600" y="4951274"/>
            <a:ext cx="4876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6213" indent="-176213">
              <a:buFont typeface="Arial" pitchFamily="34" charset="0"/>
              <a:buChar char="•"/>
            </a:pPr>
            <a:r>
              <a:rPr lang="en-US" dirty="0" smtClean="0"/>
              <a:t>Similar &amp; related concepts, but subtly different.</a:t>
            </a:r>
          </a:p>
          <a:p>
            <a:pPr marL="176213" indent="-176213">
              <a:buFont typeface="Arial" pitchFamily="34" charset="0"/>
              <a:buChar char="•"/>
            </a:pPr>
            <a:r>
              <a:rPr lang="en-US" dirty="0" err="1" smtClean="0"/>
              <a:t>Homotopy</a:t>
            </a:r>
            <a:r>
              <a:rPr lang="en-US" dirty="0" smtClean="0"/>
              <a:t> is intuitive, but computationally difficult. Homology is more abstract, but computationally favorable.</a:t>
            </a:r>
          </a:p>
          <a:p>
            <a:pPr marL="176213" indent="-176213">
              <a:buFont typeface="Arial" pitchFamily="34" charset="0"/>
              <a:buChar char="•"/>
            </a:pPr>
            <a:r>
              <a:rPr lang="en-US" b="1" i="1" dirty="0" err="1" smtClean="0"/>
              <a:t>Homotopic</a:t>
            </a:r>
            <a:r>
              <a:rPr lang="en-US" b="1" i="1" dirty="0" smtClean="0"/>
              <a:t> implies homologous</a:t>
            </a:r>
            <a:r>
              <a:rPr lang="en-US" dirty="0" smtClean="0"/>
              <a:t>, but converse may not always be true!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05400" y="4944664"/>
            <a:ext cx="2133600" cy="176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extBox 15"/>
          <p:cNvSpPr txBox="1"/>
          <p:nvPr/>
        </p:nvSpPr>
        <p:spPr>
          <a:xfrm>
            <a:off x="7162800" y="4953000"/>
            <a:ext cx="1676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Example where trajectories are homologous, but not </a:t>
            </a:r>
            <a:r>
              <a:rPr lang="en-US" sz="1600" b="1" dirty="0" err="1" smtClean="0"/>
              <a:t>homotopic</a:t>
            </a:r>
            <a:r>
              <a:rPr lang="en-US" sz="1600" b="1" dirty="0" smtClean="0"/>
              <a:t>.</a:t>
            </a:r>
            <a:endParaRPr lang="en-US" sz="16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 rot="10800000">
            <a:off x="1371600" y="4220290"/>
            <a:ext cx="457200" cy="158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78074" y="1559065"/>
            <a:ext cx="1666875" cy="523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91400" y="1905000"/>
            <a:ext cx="81915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533400" y="1219200"/>
            <a:ext cx="82296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/>
            <a:r>
              <a:rPr lang="en-US" sz="2400" b="1" u="sng" dirty="0" smtClean="0"/>
              <a:t>Key idea</a:t>
            </a:r>
            <a:r>
              <a:rPr lang="en-US" sz="2400" b="1" dirty="0" smtClean="0"/>
              <a:t>: </a:t>
            </a:r>
            <a:r>
              <a:rPr lang="en-US" sz="2400" dirty="0" smtClean="0"/>
              <a:t>Given a D-dimensional configuration space, </a:t>
            </a:r>
            <a:r>
              <a:rPr lang="en-US" sz="2400" b="1" dirty="0" smtClean="0">
                <a:latin typeface="Freestyle Script" pitchFamily="66" charset="0"/>
              </a:rPr>
              <a:t>C</a:t>
            </a:r>
            <a:r>
              <a:rPr lang="en-US" sz="2400" dirty="0" smtClean="0"/>
              <a:t>, how to find a </a:t>
            </a:r>
            <a:r>
              <a:rPr lang="en-US" sz="2400" b="1" dirty="0" smtClean="0"/>
              <a:t>differential 1-form, </a:t>
            </a:r>
            <a:r>
              <a:rPr lang="en-US" sz="2400" dirty="0" smtClean="0">
                <a:cs typeface="Times New Roman"/>
              </a:rPr>
              <a:t>                      , such that for </a:t>
            </a:r>
            <a:r>
              <a:rPr lang="en-US" sz="2400" b="1" dirty="0" smtClean="0">
                <a:cs typeface="Times New Roman"/>
              </a:rPr>
              <a:t>any</a:t>
            </a:r>
            <a:r>
              <a:rPr lang="en-US" sz="800" b="1" dirty="0" smtClean="0">
                <a:cs typeface="Times New Roman"/>
              </a:rPr>
              <a:t/>
            </a:r>
            <a:br>
              <a:rPr lang="en-US" sz="800" b="1" dirty="0" smtClean="0">
                <a:cs typeface="Times New Roman"/>
              </a:rPr>
            </a:br>
            <a:r>
              <a:rPr lang="en-US" sz="800" b="1" dirty="0" smtClean="0">
                <a:cs typeface="Times New Roman"/>
              </a:rPr>
              <a:t> </a:t>
            </a:r>
            <a:br>
              <a:rPr lang="en-US" sz="800" b="1" dirty="0" smtClean="0">
                <a:cs typeface="Times New Roman"/>
              </a:rPr>
            </a:br>
            <a:r>
              <a:rPr lang="en-US" sz="2400" b="1" dirty="0" smtClean="0">
                <a:cs typeface="Times New Roman"/>
              </a:rPr>
              <a:t>given trajectory, </a:t>
            </a:r>
            <a:r>
              <a:rPr lang="el-GR" sz="2400" i="1" dirty="0" smtClean="0">
                <a:latin typeface="Times New Roman"/>
                <a:cs typeface="Times New Roman"/>
              </a:rPr>
              <a:t>τ</a:t>
            </a:r>
            <a:r>
              <a:rPr lang="en-US" sz="2400" dirty="0" smtClean="0">
                <a:cs typeface="Times New Roman"/>
              </a:rPr>
              <a:t>, the value of the integral 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1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l-GR" sz="2400" b="1" i="1" dirty="0" smtClean="0">
                <a:latin typeface="Times New Roman"/>
                <a:cs typeface="Times New Roman"/>
              </a:rPr>
              <a:t>τ</a:t>
            </a:r>
            <a:r>
              <a:rPr lang="en-US" sz="2400" dirty="0" smtClean="0">
                <a:latin typeface="Times New Roman"/>
                <a:cs typeface="Times New Roman"/>
              </a:rPr>
              <a:t>) = </a:t>
            </a:r>
            <a:r>
              <a:rPr lang="en-US" sz="2400" dirty="0" smtClean="0">
                <a:cs typeface="Times New Roman"/>
              </a:rPr>
              <a:t>           can be used to identify the </a:t>
            </a:r>
            <a:r>
              <a:rPr lang="en-US" sz="2400" b="1" dirty="0" smtClean="0">
                <a:cs typeface="Times New Roman"/>
              </a:rPr>
              <a:t>homology class of </a:t>
            </a:r>
            <a:r>
              <a:rPr lang="el-GR" sz="2400" b="1" i="1" dirty="0" smtClean="0">
                <a:latin typeface="Times New Roman"/>
                <a:cs typeface="Times New Roman"/>
              </a:rPr>
              <a:t>τ</a:t>
            </a:r>
            <a:r>
              <a:rPr lang="en-US" sz="2400" dirty="0" smtClean="0">
                <a:latin typeface="Times New Roman"/>
                <a:cs typeface="Times New Roman"/>
              </a:rPr>
              <a:t>.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7696200" y="2800290"/>
            <a:ext cx="1676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Additive in </a:t>
            </a:r>
            <a:r>
              <a:rPr lang="el-GR" sz="2000" b="1" i="1" dirty="0" smtClean="0">
                <a:latin typeface="Times New Roman"/>
                <a:cs typeface="Times New Roman"/>
              </a:rPr>
              <a:t>τ</a:t>
            </a:r>
            <a:endParaRPr lang="en-US" sz="2000" b="1" dirty="0"/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1905000" y="4448890"/>
            <a:ext cx="609600" cy="228600"/>
          </a:xfrm>
          <a:prstGeom prst="line">
            <a:avLst/>
          </a:prstGeom>
          <a:ln w="9525">
            <a:solidFill>
              <a:schemeClr val="accent1"/>
            </a:solidFill>
            <a:prstDash val="solid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5400000" flipH="1" flipV="1">
            <a:off x="2324100" y="4639390"/>
            <a:ext cx="381000" cy="1588"/>
          </a:xfrm>
          <a:prstGeom prst="line">
            <a:avLst/>
          </a:prstGeom>
          <a:ln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1905000" y="4677490"/>
            <a:ext cx="609600" cy="152400"/>
          </a:xfrm>
          <a:prstGeom prst="line">
            <a:avLst/>
          </a:prstGeom>
          <a:ln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rot="16200000" flipH="1">
            <a:off x="2171700" y="4105990"/>
            <a:ext cx="457200" cy="228600"/>
          </a:xfrm>
          <a:prstGeom prst="line">
            <a:avLst/>
          </a:prstGeom>
          <a:ln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10800000" flipV="1">
            <a:off x="1828800" y="3991690"/>
            <a:ext cx="457200" cy="228600"/>
          </a:xfrm>
          <a:prstGeom prst="line">
            <a:avLst/>
          </a:prstGeom>
          <a:ln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16200000" flipV="1">
            <a:off x="1638300" y="4410790"/>
            <a:ext cx="457200" cy="76200"/>
          </a:xfrm>
          <a:prstGeom prst="line">
            <a:avLst/>
          </a:prstGeom>
          <a:ln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10800000" flipV="1">
            <a:off x="2286000" y="3915490"/>
            <a:ext cx="609600" cy="76200"/>
          </a:xfrm>
          <a:prstGeom prst="line">
            <a:avLst/>
          </a:prstGeom>
          <a:ln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rot="5400000">
            <a:off x="2438400" y="3991690"/>
            <a:ext cx="533400" cy="381000"/>
          </a:xfrm>
          <a:prstGeom prst="line">
            <a:avLst/>
          </a:prstGeom>
          <a:ln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10800000">
            <a:off x="2514600" y="4448890"/>
            <a:ext cx="685800" cy="1588"/>
          </a:xfrm>
          <a:prstGeom prst="line">
            <a:avLst/>
          </a:prstGeom>
          <a:ln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16200000" flipV="1">
            <a:off x="2781300" y="4029790"/>
            <a:ext cx="533400" cy="304800"/>
          </a:xfrm>
          <a:prstGeom prst="line">
            <a:avLst/>
          </a:prstGeom>
          <a:ln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rot="5400000">
            <a:off x="2933700" y="4563190"/>
            <a:ext cx="381000" cy="152400"/>
          </a:xfrm>
          <a:prstGeom prst="line">
            <a:avLst/>
          </a:prstGeom>
          <a:ln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2514600" y="4829890"/>
            <a:ext cx="533400" cy="1588"/>
          </a:xfrm>
          <a:prstGeom prst="line">
            <a:avLst/>
          </a:prstGeom>
          <a:ln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rot="10800000" flipV="1">
            <a:off x="1981200" y="4829890"/>
            <a:ext cx="533400" cy="304800"/>
          </a:xfrm>
          <a:prstGeom prst="line">
            <a:avLst/>
          </a:prstGeom>
          <a:ln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16200000" flipH="1">
            <a:off x="1714500" y="4867990"/>
            <a:ext cx="457200" cy="76200"/>
          </a:xfrm>
          <a:prstGeom prst="line">
            <a:avLst/>
          </a:prstGeom>
          <a:ln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600200" y="4372690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16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en-US" sz="16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209800" y="4144090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16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en-US" sz="16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057400" y="4448890"/>
            <a:ext cx="22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4800" y="5363290"/>
            <a:ext cx="609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1600" baseline="-25000" dirty="0" err="1" smtClean="0">
                <a:latin typeface="Times New Roman" pitchFamily="18" charset="0"/>
                <a:cs typeface="Times New Roman" pitchFamily="18" charset="0"/>
              </a:rPr>
              <a:t>start</a:t>
            </a:r>
            <a:endParaRPr lang="en-US" sz="16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447800" y="5363290"/>
            <a:ext cx="167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Parent node</a:t>
            </a:r>
            <a:endParaRPr lang="en-US" sz="1400" dirty="0"/>
          </a:p>
        </p:txBody>
      </p:sp>
      <p:sp>
        <p:nvSpPr>
          <p:cNvPr id="29" name="Freeform 28"/>
          <p:cNvSpPr/>
          <p:nvPr/>
        </p:nvSpPr>
        <p:spPr>
          <a:xfrm>
            <a:off x="1627163" y="4741967"/>
            <a:ext cx="255563" cy="633046"/>
          </a:xfrm>
          <a:custGeom>
            <a:avLst/>
            <a:gdLst>
              <a:gd name="connsiteX0" fmla="*/ 255563 w 255563"/>
              <a:gd name="connsiteY0" fmla="*/ 0 h 633046"/>
              <a:gd name="connsiteX1" fmla="*/ 16412 w 255563"/>
              <a:gd name="connsiteY1" fmla="*/ 393895 h 633046"/>
              <a:gd name="connsiteX2" fmla="*/ 157089 w 255563"/>
              <a:gd name="connsiteY2" fmla="*/ 633046 h 633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5563" h="633046">
                <a:moveTo>
                  <a:pt x="255563" y="0"/>
                </a:moveTo>
                <a:cubicBezTo>
                  <a:pt x="144193" y="144193"/>
                  <a:pt x="32824" y="288387"/>
                  <a:pt x="16412" y="393895"/>
                </a:cubicBezTo>
                <a:cubicBezTo>
                  <a:pt x="0" y="499403"/>
                  <a:pt x="78544" y="566224"/>
                  <a:pt x="157089" y="633046"/>
                </a:cubicBezTo>
              </a:path>
            </a:pathLst>
          </a:custGeom>
          <a:ln>
            <a:solidFill>
              <a:schemeClr val="accent6">
                <a:lumMod val="50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2572043" y="4502816"/>
            <a:ext cx="464234" cy="520505"/>
          </a:xfrm>
          <a:custGeom>
            <a:avLst/>
            <a:gdLst>
              <a:gd name="connsiteX0" fmla="*/ 0 w 464234"/>
              <a:gd name="connsiteY0" fmla="*/ 0 h 520505"/>
              <a:gd name="connsiteX1" fmla="*/ 323557 w 464234"/>
              <a:gd name="connsiteY1" fmla="*/ 182880 h 520505"/>
              <a:gd name="connsiteX2" fmla="*/ 464234 w 464234"/>
              <a:gd name="connsiteY2" fmla="*/ 520505 h 520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4234" h="520505">
                <a:moveTo>
                  <a:pt x="0" y="0"/>
                </a:moveTo>
                <a:cubicBezTo>
                  <a:pt x="123092" y="48064"/>
                  <a:pt x="246185" y="96129"/>
                  <a:pt x="323557" y="182880"/>
                </a:cubicBezTo>
                <a:cubicBezTo>
                  <a:pt x="400929" y="269631"/>
                  <a:pt x="432581" y="395068"/>
                  <a:pt x="464234" y="520505"/>
                </a:cubicBezTo>
              </a:path>
            </a:pathLst>
          </a:custGeom>
          <a:ln>
            <a:solidFill>
              <a:schemeClr val="accent6">
                <a:lumMod val="50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2513806" y="5039380"/>
            <a:ext cx="10675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Child node</a:t>
            </a:r>
            <a:endParaRPr lang="en-US" sz="1400" dirty="0"/>
          </a:p>
        </p:txBody>
      </p:sp>
      <p:cxnSp>
        <p:nvCxnSpPr>
          <p:cNvPr id="32" name="Straight Connector 31"/>
          <p:cNvCxnSpPr/>
          <p:nvPr/>
        </p:nvCxnSpPr>
        <p:spPr>
          <a:xfrm rot="16200000" flipV="1">
            <a:off x="1173874" y="4419605"/>
            <a:ext cx="565233" cy="16977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rot="5400000" flipH="1" flipV="1">
            <a:off x="1367592" y="4960900"/>
            <a:ext cx="347578" cy="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rot="10800000">
            <a:off x="1541381" y="5134690"/>
            <a:ext cx="439821" cy="158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rot="10800000" flipV="1">
            <a:off x="990600" y="4220290"/>
            <a:ext cx="381000" cy="2623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rot="10800000">
            <a:off x="990600" y="4502817"/>
            <a:ext cx="550780" cy="28429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rot="5400000" flipH="1" flipV="1">
            <a:off x="1342986" y="5164892"/>
            <a:ext cx="227012" cy="16978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rot="5400000">
            <a:off x="1371601" y="3915491"/>
            <a:ext cx="304800" cy="30479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1676400" y="3915490"/>
            <a:ext cx="609600" cy="7620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rot="5400000" flipH="1" flipV="1">
            <a:off x="756725" y="4508092"/>
            <a:ext cx="239151" cy="2286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Freeform 40"/>
          <p:cNvSpPr/>
          <p:nvPr/>
        </p:nvSpPr>
        <p:spPr>
          <a:xfrm>
            <a:off x="533400" y="4671628"/>
            <a:ext cx="1363394" cy="844062"/>
          </a:xfrm>
          <a:custGeom>
            <a:avLst/>
            <a:gdLst>
              <a:gd name="connsiteX0" fmla="*/ 0 w 1477108"/>
              <a:gd name="connsiteY0" fmla="*/ 998807 h 1127760"/>
              <a:gd name="connsiteX1" fmla="*/ 211016 w 1477108"/>
              <a:gd name="connsiteY1" fmla="*/ 1069145 h 1127760"/>
              <a:gd name="connsiteX2" fmla="*/ 140677 w 1477108"/>
              <a:gd name="connsiteY2" fmla="*/ 647114 h 1127760"/>
              <a:gd name="connsiteX3" fmla="*/ 815926 w 1477108"/>
              <a:gd name="connsiteY3" fmla="*/ 647114 h 1127760"/>
              <a:gd name="connsiteX4" fmla="*/ 984739 w 1477108"/>
              <a:gd name="connsiteY4" fmla="*/ 239151 h 1127760"/>
              <a:gd name="connsiteX5" fmla="*/ 1477108 w 1477108"/>
              <a:gd name="connsiteY5" fmla="*/ 0 h 1127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77108" h="1127760">
                <a:moveTo>
                  <a:pt x="0" y="998807"/>
                </a:moveTo>
                <a:cubicBezTo>
                  <a:pt x="93785" y="1063283"/>
                  <a:pt x="187570" y="1127760"/>
                  <a:pt x="211016" y="1069145"/>
                </a:cubicBezTo>
                <a:cubicBezTo>
                  <a:pt x="234462" y="1010530"/>
                  <a:pt x="39859" y="717453"/>
                  <a:pt x="140677" y="647114"/>
                </a:cubicBezTo>
                <a:cubicBezTo>
                  <a:pt x="241495" y="576775"/>
                  <a:pt x="675249" y="715108"/>
                  <a:pt x="815926" y="647114"/>
                </a:cubicBezTo>
                <a:cubicBezTo>
                  <a:pt x="956603" y="579120"/>
                  <a:pt x="874542" y="347003"/>
                  <a:pt x="984739" y="239151"/>
                </a:cubicBezTo>
                <a:cubicBezTo>
                  <a:pt x="1094936" y="131299"/>
                  <a:pt x="1286022" y="65649"/>
                  <a:pt x="1477108" y="0"/>
                </a:cubicBezTo>
              </a:path>
            </a:pathLst>
          </a:custGeom>
          <a:ln>
            <a:solidFill>
              <a:srgbClr val="FF0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1884987" y="4651265"/>
            <a:ext cx="45719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/>
          <p:cNvSpPr txBox="1"/>
          <p:nvPr/>
        </p:nvSpPr>
        <p:spPr>
          <a:xfrm>
            <a:off x="457200" y="3348335"/>
            <a:ext cx="830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Can be used efficiently in </a:t>
            </a:r>
            <a:r>
              <a:rPr lang="en-US" sz="2400" b="1" dirty="0" smtClean="0"/>
              <a:t>graph search-based planning:</a:t>
            </a:r>
            <a:endParaRPr lang="en-US" sz="24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4038600" y="3763090"/>
            <a:ext cx="49421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dirty="0" smtClean="0"/>
              <a:t> in “closed” list (expanded) </a:t>
            </a:r>
          </a:p>
          <a:p>
            <a:r>
              <a:rPr lang="en-US" sz="2400" dirty="0" smtClean="0"/>
              <a:t>	– next node to expand is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2  </a:t>
            </a:r>
            <a:r>
              <a:rPr lang="en-US" sz="2400" dirty="0" smtClean="0"/>
              <a:t>....</a:t>
            </a:r>
            <a:endParaRPr lang="en-US" sz="2400" dirty="0"/>
          </a:p>
        </p:txBody>
      </p:sp>
      <p:sp>
        <p:nvSpPr>
          <p:cNvPr id="45" name="Freeform 44"/>
          <p:cNvSpPr/>
          <p:nvPr/>
        </p:nvSpPr>
        <p:spPr>
          <a:xfrm>
            <a:off x="6019800" y="4825853"/>
            <a:ext cx="535348" cy="45719"/>
          </a:xfrm>
          <a:custGeom>
            <a:avLst/>
            <a:gdLst>
              <a:gd name="connsiteX0" fmla="*/ 0 w 663192"/>
              <a:gd name="connsiteY0" fmla="*/ 40194 h 41869"/>
              <a:gd name="connsiteX1" fmla="*/ 180871 w 663192"/>
              <a:gd name="connsiteY1" fmla="*/ 0 h 41869"/>
              <a:gd name="connsiteX2" fmla="*/ 482321 w 663192"/>
              <a:gd name="connsiteY2" fmla="*/ 40194 h 41869"/>
              <a:gd name="connsiteX3" fmla="*/ 663192 w 663192"/>
              <a:gd name="connsiteY3" fmla="*/ 10049 h 41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3192" h="41869">
                <a:moveTo>
                  <a:pt x="0" y="40194"/>
                </a:moveTo>
                <a:cubicBezTo>
                  <a:pt x="50242" y="20097"/>
                  <a:pt x="100484" y="0"/>
                  <a:pt x="180871" y="0"/>
                </a:cubicBezTo>
                <a:cubicBezTo>
                  <a:pt x="261258" y="0"/>
                  <a:pt x="401934" y="38519"/>
                  <a:pt x="482321" y="40194"/>
                </a:cubicBezTo>
                <a:cubicBezTo>
                  <a:pt x="562708" y="41869"/>
                  <a:pt x="612950" y="25959"/>
                  <a:pt x="663192" y="10049"/>
                </a:cubicBezTo>
              </a:path>
            </a:pathLst>
          </a:cu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Group 45"/>
          <p:cNvGrpSpPr/>
          <p:nvPr/>
        </p:nvGrpSpPr>
        <p:grpSpPr>
          <a:xfrm>
            <a:off x="4038600" y="4941259"/>
            <a:ext cx="5017187" cy="1081504"/>
            <a:chOff x="4049474" y="5776496"/>
            <a:chExt cx="5017187" cy="1081504"/>
          </a:xfrm>
        </p:grpSpPr>
        <p:sp>
          <p:nvSpPr>
            <p:cNvPr id="47" name="TextBox 46"/>
            <p:cNvSpPr txBox="1"/>
            <p:nvPr/>
          </p:nvSpPr>
          <p:spPr>
            <a:xfrm>
              <a:off x="4049474" y="6029980"/>
              <a:ext cx="44849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i="1" dirty="0" smtClean="0">
                  <a:latin typeface="Times New Roman" pitchFamily="18" charset="0"/>
                  <a:cs typeface="Times New Roman" pitchFamily="18" charset="0"/>
                </a:rPr>
                <a:t>H 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(</a:t>
              </a:r>
              <a:r>
                <a:rPr lang="en-US" sz="2800" i="1" dirty="0" smtClean="0">
                  <a:latin typeface="Times New Roman"/>
                  <a:cs typeface="Times New Roman"/>
                </a:rPr>
                <a:t>n</a:t>
              </a:r>
              <a:r>
                <a:rPr lang="en-US" sz="2800" i="1" baseline="-25000" dirty="0" smtClean="0">
                  <a:latin typeface="Times New Roman"/>
                  <a:cs typeface="Times New Roman"/>
                </a:rPr>
                <a:t>start</a:t>
              </a:r>
              <a:r>
                <a:rPr lang="en-US" sz="2800" i="1" dirty="0" smtClean="0">
                  <a:latin typeface="Times New Roman"/>
                  <a:cs typeface="Times New Roman"/>
                </a:rPr>
                <a:t>n</a:t>
              </a:r>
              <a:r>
                <a:rPr lang="en-US" sz="2800" baseline="-25000" dirty="0" smtClean="0">
                  <a:latin typeface="Times New Roman"/>
                  <a:cs typeface="Times New Roman"/>
                </a:rPr>
                <a:t>2</a:t>
              </a:r>
              <a:r>
                <a:rPr lang="en-US" sz="2800" dirty="0" smtClean="0">
                  <a:latin typeface="Times New Roman"/>
                  <a:cs typeface="Times New Roman"/>
                </a:rPr>
                <a:t>)  =  </a:t>
              </a:r>
              <a:r>
                <a:rPr lang="en-US" sz="2800" i="1" dirty="0" smtClean="0">
                  <a:latin typeface="Times New Roman" pitchFamily="18" charset="0"/>
                  <a:cs typeface="Times New Roman" pitchFamily="18" charset="0"/>
                </a:rPr>
                <a:t>H 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(</a:t>
              </a:r>
              <a:r>
                <a:rPr lang="en-US" sz="2800" i="1" dirty="0" smtClean="0">
                  <a:latin typeface="Times New Roman"/>
                  <a:cs typeface="Times New Roman"/>
                </a:rPr>
                <a:t>n</a:t>
              </a:r>
              <a:r>
                <a:rPr lang="en-US" sz="2800" i="1" baseline="-25000" dirty="0" smtClean="0">
                  <a:latin typeface="Times New Roman"/>
                  <a:cs typeface="Times New Roman"/>
                </a:rPr>
                <a:t>start</a:t>
              </a:r>
              <a:r>
                <a:rPr lang="en-US" sz="2800" i="1" dirty="0" smtClean="0">
                  <a:latin typeface="Times New Roman"/>
                  <a:cs typeface="Times New Roman"/>
                </a:rPr>
                <a:t>n</a:t>
              </a:r>
              <a:r>
                <a:rPr lang="en-US" sz="2800" baseline="-25000" dirty="0" smtClean="0">
                  <a:latin typeface="Times New Roman"/>
                  <a:cs typeface="Times New Roman"/>
                </a:rPr>
                <a:t>1</a:t>
              </a:r>
              <a:r>
                <a:rPr lang="en-US" sz="2800" dirty="0" smtClean="0">
                  <a:latin typeface="Times New Roman"/>
                  <a:cs typeface="Times New Roman"/>
                </a:rPr>
                <a:t>)  + </a:t>
              </a:r>
            </a:p>
          </p:txBody>
        </p:sp>
        <p:grpSp>
          <p:nvGrpSpPr>
            <p:cNvPr id="48" name="Group 1223"/>
            <p:cNvGrpSpPr/>
            <p:nvPr/>
          </p:nvGrpSpPr>
          <p:grpSpPr>
            <a:xfrm>
              <a:off x="8077200" y="5776496"/>
              <a:ext cx="989461" cy="1081504"/>
              <a:chOff x="8077200" y="5776496"/>
              <a:chExt cx="989461" cy="1081504"/>
            </a:xfrm>
          </p:grpSpPr>
          <p:pic>
            <p:nvPicPr>
              <p:cNvPr id="51" name="Picture 4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8077200" y="5776496"/>
                <a:ext cx="989461" cy="10815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52" name="TextBox 51"/>
              <p:cNvSpPr txBox="1"/>
              <p:nvPr/>
            </p:nvSpPr>
            <p:spPr>
              <a:xfrm>
                <a:off x="8407400" y="6514957"/>
                <a:ext cx="552450" cy="34304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ts val="2880"/>
                  </a:lnSpc>
                </a:pPr>
                <a:r>
                  <a:rPr lang="en-US" sz="3200" b="1" i="1" baseline="30000" dirty="0" smtClean="0">
                    <a:latin typeface="Times New Roman" pitchFamily="18" charset="0"/>
                    <a:cs typeface="Times New Roman" pitchFamily="18" charset="0"/>
                  </a:rPr>
                  <a:t>e</a:t>
                </a:r>
                <a:endParaRPr lang="en-US" sz="3200" b="1" i="1" baseline="30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49" name="Freeform 48"/>
            <p:cNvSpPr/>
            <p:nvPr/>
          </p:nvSpPr>
          <p:spPr>
            <a:xfrm>
              <a:off x="6734070" y="6130331"/>
              <a:ext cx="663192" cy="41869"/>
            </a:xfrm>
            <a:custGeom>
              <a:avLst/>
              <a:gdLst>
                <a:gd name="connsiteX0" fmla="*/ 0 w 663192"/>
                <a:gd name="connsiteY0" fmla="*/ 40194 h 41869"/>
                <a:gd name="connsiteX1" fmla="*/ 180871 w 663192"/>
                <a:gd name="connsiteY1" fmla="*/ 0 h 41869"/>
                <a:gd name="connsiteX2" fmla="*/ 482321 w 663192"/>
                <a:gd name="connsiteY2" fmla="*/ 40194 h 41869"/>
                <a:gd name="connsiteX3" fmla="*/ 663192 w 663192"/>
                <a:gd name="connsiteY3" fmla="*/ 10049 h 41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3192" h="41869">
                  <a:moveTo>
                    <a:pt x="0" y="40194"/>
                  </a:moveTo>
                  <a:cubicBezTo>
                    <a:pt x="50242" y="20097"/>
                    <a:pt x="100484" y="0"/>
                    <a:pt x="180871" y="0"/>
                  </a:cubicBezTo>
                  <a:cubicBezTo>
                    <a:pt x="261258" y="0"/>
                    <a:pt x="401934" y="38519"/>
                    <a:pt x="482321" y="40194"/>
                  </a:cubicBezTo>
                  <a:cubicBezTo>
                    <a:pt x="562708" y="41869"/>
                    <a:pt x="612950" y="25959"/>
                    <a:pt x="663192" y="10049"/>
                  </a:cubicBezTo>
                </a:path>
              </a:pathLst>
            </a:cu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724400" y="6130331"/>
              <a:ext cx="663192" cy="41869"/>
            </a:xfrm>
            <a:custGeom>
              <a:avLst/>
              <a:gdLst>
                <a:gd name="connsiteX0" fmla="*/ 0 w 663192"/>
                <a:gd name="connsiteY0" fmla="*/ 40194 h 41869"/>
                <a:gd name="connsiteX1" fmla="*/ 180871 w 663192"/>
                <a:gd name="connsiteY1" fmla="*/ 0 h 41869"/>
                <a:gd name="connsiteX2" fmla="*/ 482321 w 663192"/>
                <a:gd name="connsiteY2" fmla="*/ 40194 h 41869"/>
                <a:gd name="connsiteX3" fmla="*/ 663192 w 663192"/>
                <a:gd name="connsiteY3" fmla="*/ 10049 h 41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3192" h="41869">
                  <a:moveTo>
                    <a:pt x="0" y="40194"/>
                  </a:moveTo>
                  <a:cubicBezTo>
                    <a:pt x="50242" y="20097"/>
                    <a:pt x="100484" y="0"/>
                    <a:pt x="180871" y="0"/>
                  </a:cubicBezTo>
                  <a:cubicBezTo>
                    <a:pt x="261258" y="0"/>
                    <a:pt x="401934" y="38519"/>
                    <a:pt x="482321" y="40194"/>
                  </a:cubicBezTo>
                  <a:cubicBezTo>
                    <a:pt x="562708" y="41869"/>
                    <a:pt x="612950" y="25959"/>
                    <a:pt x="663192" y="10049"/>
                  </a:cubicBezTo>
                </a:path>
              </a:pathLst>
            </a:cu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3" name="Bent-Up Arrow 52"/>
          <p:cNvSpPr/>
          <p:nvPr/>
        </p:nvSpPr>
        <p:spPr>
          <a:xfrm>
            <a:off x="3352799" y="6084258"/>
            <a:ext cx="3245853" cy="207211"/>
          </a:xfrm>
          <a:prstGeom prst="bent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ight Brace 53"/>
          <p:cNvSpPr/>
          <p:nvPr/>
        </p:nvSpPr>
        <p:spPr>
          <a:xfrm rot="5400000">
            <a:off x="6427549" y="3596408"/>
            <a:ext cx="228600" cy="4747102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3810000" y="4734580"/>
            <a:ext cx="5105400" cy="401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Easy to compute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H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i="1" dirty="0" smtClean="0">
                <a:latin typeface="Times New Roman"/>
                <a:cs typeface="Times New Roman"/>
              </a:rPr>
              <a:t>n</a:t>
            </a:r>
            <a:r>
              <a:rPr lang="en-US" sz="2000" i="1" baseline="-25000" dirty="0" smtClean="0">
                <a:latin typeface="Times New Roman"/>
                <a:cs typeface="Times New Roman"/>
              </a:rPr>
              <a:t>start</a:t>
            </a:r>
            <a:r>
              <a:rPr lang="en-US" sz="2000" i="1" dirty="0" smtClean="0">
                <a:latin typeface="Times New Roman"/>
                <a:cs typeface="Times New Roman"/>
              </a:rPr>
              <a:t>n</a:t>
            </a:r>
            <a:r>
              <a:rPr lang="en-US" sz="2000" baseline="-25000" dirty="0" smtClean="0">
                <a:latin typeface="Times New Roman"/>
                <a:cs typeface="Times New Roman"/>
              </a:rPr>
              <a:t>2</a:t>
            </a:r>
            <a:r>
              <a:rPr lang="en-US" sz="2000" dirty="0" smtClean="0">
                <a:latin typeface="Times New Roman"/>
                <a:cs typeface="Times New Roman"/>
              </a:rPr>
              <a:t>) </a:t>
            </a:r>
            <a:r>
              <a:rPr lang="en-US" sz="2000" dirty="0" smtClean="0">
                <a:cs typeface="Times New Roman"/>
              </a:rPr>
              <a:t>from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H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i="1" dirty="0" smtClean="0">
                <a:latin typeface="Times New Roman"/>
                <a:cs typeface="Times New Roman"/>
              </a:rPr>
              <a:t>n</a:t>
            </a:r>
            <a:r>
              <a:rPr lang="en-US" sz="2000" i="1" baseline="-25000" dirty="0" smtClean="0">
                <a:latin typeface="Times New Roman"/>
                <a:cs typeface="Times New Roman"/>
              </a:rPr>
              <a:t>start</a:t>
            </a:r>
            <a:r>
              <a:rPr lang="en-US" sz="2000" i="1" dirty="0" smtClean="0">
                <a:latin typeface="Times New Roman"/>
                <a:cs typeface="Times New Roman"/>
              </a:rPr>
              <a:t>n</a:t>
            </a:r>
            <a:r>
              <a:rPr lang="en-US" sz="2000" baseline="-25000" dirty="0" smtClean="0">
                <a:latin typeface="Times New Roman"/>
                <a:cs typeface="Times New Roman"/>
              </a:rPr>
              <a:t>1</a:t>
            </a:r>
            <a:r>
              <a:rPr lang="en-US" sz="2000" dirty="0" smtClean="0">
                <a:latin typeface="Times New Roman"/>
                <a:cs typeface="Times New Roman"/>
              </a:rPr>
              <a:t>):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09600" y="5877580"/>
            <a:ext cx="3505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Analogous to cost computation:</a:t>
            </a:r>
          </a:p>
          <a:p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    c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400" i="1" dirty="0" smtClean="0">
                <a:latin typeface="Times New Roman"/>
                <a:cs typeface="Times New Roman"/>
              </a:rPr>
              <a:t>n</a:t>
            </a:r>
            <a:r>
              <a:rPr lang="en-US" sz="1400" i="1" baseline="-25000" dirty="0" smtClean="0">
                <a:latin typeface="Times New Roman"/>
                <a:cs typeface="Times New Roman"/>
              </a:rPr>
              <a:t>start</a:t>
            </a:r>
            <a:r>
              <a:rPr lang="en-US" sz="1400" i="1" dirty="0" smtClean="0">
                <a:latin typeface="Times New Roman"/>
                <a:cs typeface="Times New Roman"/>
              </a:rPr>
              <a:t>n</a:t>
            </a:r>
            <a:r>
              <a:rPr lang="en-US" sz="1400" baseline="-25000" dirty="0" smtClean="0">
                <a:latin typeface="Times New Roman"/>
                <a:cs typeface="Times New Roman"/>
              </a:rPr>
              <a:t>2</a:t>
            </a:r>
            <a:r>
              <a:rPr lang="en-US" sz="1400" dirty="0" smtClean="0">
                <a:latin typeface="Times New Roman"/>
                <a:cs typeface="Times New Roman"/>
              </a:rPr>
              <a:t>)  =  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400" i="1" dirty="0" smtClean="0">
                <a:latin typeface="Times New Roman"/>
                <a:cs typeface="Times New Roman"/>
              </a:rPr>
              <a:t>n</a:t>
            </a:r>
            <a:r>
              <a:rPr lang="en-US" sz="1400" i="1" baseline="-25000" dirty="0" smtClean="0">
                <a:latin typeface="Times New Roman"/>
                <a:cs typeface="Times New Roman"/>
              </a:rPr>
              <a:t>start</a:t>
            </a:r>
            <a:r>
              <a:rPr lang="en-US" sz="1400" i="1" dirty="0" smtClean="0">
                <a:latin typeface="Times New Roman"/>
                <a:cs typeface="Times New Roman"/>
              </a:rPr>
              <a:t>n</a:t>
            </a:r>
            <a:r>
              <a:rPr lang="en-US" sz="1400" baseline="-25000" dirty="0" smtClean="0">
                <a:latin typeface="Times New Roman"/>
                <a:cs typeface="Times New Roman"/>
              </a:rPr>
              <a:t>1</a:t>
            </a:r>
            <a:r>
              <a:rPr lang="en-US" sz="1400" dirty="0" smtClean="0">
                <a:latin typeface="Times New Roman"/>
                <a:cs typeface="Times New Roman"/>
              </a:rPr>
              <a:t>)  +  cost(</a:t>
            </a:r>
            <a:r>
              <a:rPr lang="en-US" sz="1400" b="1" i="1" dirty="0" smtClean="0">
                <a:latin typeface="Times New Roman"/>
                <a:cs typeface="Times New Roman"/>
              </a:rPr>
              <a:t>e</a:t>
            </a:r>
            <a:r>
              <a:rPr lang="en-US" sz="1400" dirty="0" smtClean="0">
                <a:latin typeface="Times New Roman"/>
                <a:cs typeface="Times New Roman"/>
              </a:rPr>
              <a:t>)</a:t>
            </a:r>
            <a:endParaRPr lang="en-US" sz="1400" dirty="0"/>
          </a:p>
        </p:txBody>
      </p:sp>
      <p:cxnSp>
        <p:nvCxnSpPr>
          <p:cNvPr id="57" name="Straight Connector 56"/>
          <p:cNvCxnSpPr/>
          <p:nvPr/>
        </p:nvCxnSpPr>
        <p:spPr>
          <a:xfrm flipV="1">
            <a:off x="1911409" y="4446488"/>
            <a:ext cx="609600" cy="228600"/>
          </a:xfrm>
          <a:prstGeom prst="line">
            <a:avLst/>
          </a:prstGeom>
          <a:ln w="9525">
            <a:solidFill>
              <a:srgbClr val="FF0000"/>
            </a:solidFill>
            <a:prstDash val="solid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Bent-Up Arrow 57"/>
          <p:cNvSpPr/>
          <p:nvPr/>
        </p:nvSpPr>
        <p:spPr>
          <a:xfrm flipH="1">
            <a:off x="7391400" y="2743200"/>
            <a:ext cx="304800" cy="338495"/>
          </a:xfrm>
          <a:prstGeom prst="bent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 58"/>
          <p:cNvSpPr/>
          <p:nvPr/>
        </p:nvSpPr>
        <p:spPr>
          <a:xfrm>
            <a:off x="7696200" y="4810780"/>
            <a:ext cx="535348" cy="45719"/>
          </a:xfrm>
          <a:custGeom>
            <a:avLst/>
            <a:gdLst>
              <a:gd name="connsiteX0" fmla="*/ 0 w 663192"/>
              <a:gd name="connsiteY0" fmla="*/ 40194 h 41869"/>
              <a:gd name="connsiteX1" fmla="*/ 180871 w 663192"/>
              <a:gd name="connsiteY1" fmla="*/ 0 h 41869"/>
              <a:gd name="connsiteX2" fmla="*/ 482321 w 663192"/>
              <a:gd name="connsiteY2" fmla="*/ 40194 h 41869"/>
              <a:gd name="connsiteX3" fmla="*/ 663192 w 663192"/>
              <a:gd name="connsiteY3" fmla="*/ 10049 h 41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3192" h="41869">
                <a:moveTo>
                  <a:pt x="0" y="40194"/>
                </a:moveTo>
                <a:cubicBezTo>
                  <a:pt x="50242" y="20097"/>
                  <a:pt x="100484" y="0"/>
                  <a:pt x="180871" y="0"/>
                </a:cubicBezTo>
                <a:cubicBezTo>
                  <a:pt x="261258" y="0"/>
                  <a:pt x="401934" y="38519"/>
                  <a:pt x="482321" y="40194"/>
                </a:cubicBezTo>
                <a:cubicBezTo>
                  <a:pt x="562708" y="41869"/>
                  <a:pt x="612950" y="25959"/>
                  <a:pt x="663192" y="10049"/>
                </a:cubicBezTo>
              </a:path>
            </a:pathLst>
          </a:cu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8229600" cy="868362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</a:rPr>
              <a:t>Incorporating topological constraints in planning problems</a:t>
            </a:r>
            <a:endParaRPr lang="en-US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1" name="Slide Number Placeholder 6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 animBg="1"/>
      <p:bldP spid="30" grpId="0" animBg="1"/>
      <p:bldP spid="31" grpId="0"/>
      <p:bldP spid="41" grpId="0" animBg="1"/>
      <p:bldP spid="42" grpId="0" animBg="1"/>
      <p:bldP spid="43" grpId="0"/>
      <p:bldP spid="44" grpId="0"/>
      <p:bldP spid="45" grpId="0" animBg="1"/>
      <p:bldP spid="53" grpId="0" animBg="1"/>
      <p:bldP spid="54" grpId="0" animBg="1"/>
      <p:bldP spid="55" grpId="0"/>
      <p:bldP spid="56" grpId="0"/>
      <p:bldP spid="5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3800" y="3124200"/>
            <a:ext cx="2133600" cy="2161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700" b="1" dirty="0" smtClean="0">
                <a:solidFill>
                  <a:schemeClr val="accent2">
                    <a:lumMod val="50000"/>
                  </a:schemeClr>
                </a:solidFill>
              </a:rPr>
              <a:t>Solving the Problem for 2-dimensional Configuration Space</a:t>
            </a:r>
          </a:p>
          <a:p>
            <a:pPr algn="ctr"/>
            <a:r>
              <a:rPr lang="en-US" sz="2700" b="1" dirty="0" smtClean="0">
                <a:solidFill>
                  <a:schemeClr val="bg2">
                    <a:lumMod val="50000"/>
                  </a:schemeClr>
                </a:solidFill>
              </a:rPr>
              <a:t>(Basic concept: </a:t>
            </a:r>
            <a:r>
              <a:rPr lang="en-US" sz="2700" dirty="0" smtClean="0">
                <a:solidFill>
                  <a:schemeClr val="bg2">
                    <a:lumMod val="50000"/>
                  </a:schemeClr>
                </a:solidFill>
              </a:rPr>
              <a:t>Exploit theorems from </a:t>
            </a:r>
            <a:r>
              <a:rPr lang="en-US" sz="2700" b="1" dirty="0" smtClean="0">
                <a:solidFill>
                  <a:schemeClr val="bg2">
                    <a:lumMod val="50000"/>
                  </a:schemeClr>
                </a:solidFill>
              </a:rPr>
              <a:t>Complex analysis – Cauchy Integral Theorem </a:t>
            </a:r>
            <a:r>
              <a:rPr lang="en-US" sz="2700" dirty="0" smtClean="0">
                <a:solidFill>
                  <a:schemeClr val="bg2">
                    <a:lumMod val="50000"/>
                  </a:schemeClr>
                </a:solidFill>
              </a:rPr>
              <a:t>and </a:t>
            </a:r>
            <a:r>
              <a:rPr lang="en-US" sz="2700" b="1" dirty="0" smtClean="0">
                <a:solidFill>
                  <a:schemeClr val="bg2">
                    <a:lumMod val="50000"/>
                  </a:schemeClr>
                </a:solidFill>
              </a:rPr>
              <a:t>Residue Theorem)</a:t>
            </a:r>
            <a:endParaRPr lang="en-US" sz="2700" b="1" dirty="0">
              <a:solidFill>
                <a:schemeClr val="bg2">
                  <a:lumMod val="50000"/>
                </a:schemeClr>
              </a:solidFill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762000" y="2961382"/>
            <a:ext cx="1600200" cy="1588"/>
          </a:xfrm>
          <a:prstGeom prst="line">
            <a:avLst/>
          </a:prstGeom>
          <a:ln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209800" y="2912983"/>
            <a:ext cx="457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Re</a:t>
            </a:r>
            <a:endParaRPr lang="en-US" sz="1200" b="1" dirty="0"/>
          </a:p>
        </p:txBody>
      </p:sp>
      <p:cxnSp>
        <p:nvCxnSpPr>
          <p:cNvPr id="28" name="Straight Connector 27"/>
          <p:cNvCxnSpPr/>
          <p:nvPr/>
        </p:nvCxnSpPr>
        <p:spPr>
          <a:xfrm rot="5400000" flipH="1" flipV="1">
            <a:off x="190500" y="2389882"/>
            <a:ext cx="1447800" cy="1588"/>
          </a:xfrm>
          <a:prstGeom prst="line">
            <a:avLst/>
          </a:prstGeom>
          <a:ln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609600" y="1541383"/>
            <a:ext cx="457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 smtClean="0"/>
              <a:t>Im</a:t>
            </a:r>
            <a:endParaRPr lang="en-US" sz="12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533400" y="3189982"/>
            <a:ext cx="2438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Represent the X-Y plane by a </a:t>
            </a:r>
            <a:r>
              <a:rPr lang="en-US" sz="1600" b="1" dirty="0" smtClean="0"/>
              <a:t>complex plane</a:t>
            </a:r>
          </a:p>
          <a:p>
            <a:pPr algn="ctr"/>
            <a:r>
              <a:rPr lang="en-US" sz="1600" i="1" dirty="0" smtClean="0"/>
              <a:t>i.e. </a:t>
            </a:r>
            <a:r>
              <a:rPr lang="en-US" sz="1600" dirty="0" smtClean="0"/>
              <a:t>A point (</a:t>
            </a:r>
            <a:r>
              <a:rPr lang="en-US" sz="1600" dirty="0" err="1" smtClean="0"/>
              <a:t>x,y</a:t>
            </a:r>
            <a:r>
              <a:rPr lang="en-US" sz="1600" dirty="0" smtClean="0"/>
              <a:t>) is represented as  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z = x + </a:t>
            </a:r>
            <a:r>
              <a:rPr lang="en-US" sz="1600" i="1" dirty="0" err="1" smtClean="0">
                <a:latin typeface="Times New Roman" pitchFamily="18" charset="0"/>
                <a:cs typeface="Times New Roman" pitchFamily="18" charset="0"/>
              </a:rPr>
              <a:t>iy</a:t>
            </a:r>
            <a:endParaRPr lang="en-US" sz="1600" i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1060315" y="1827604"/>
            <a:ext cx="1149485" cy="981378"/>
            <a:chOff x="755515" y="2320047"/>
            <a:chExt cx="1149485" cy="981378"/>
          </a:xfrm>
        </p:grpSpPr>
        <p:sp>
          <p:nvSpPr>
            <p:cNvPr id="32" name="Rectangle 31"/>
            <p:cNvSpPr/>
            <p:nvPr/>
          </p:nvSpPr>
          <p:spPr>
            <a:xfrm>
              <a:off x="755515" y="2320047"/>
              <a:ext cx="457200" cy="304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 rot="20616520">
              <a:off x="1025107" y="2764953"/>
              <a:ext cx="838200" cy="2286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Hexagon 33"/>
            <p:cNvSpPr/>
            <p:nvPr/>
          </p:nvSpPr>
          <p:spPr>
            <a:xfrm>
              <a:off x="1600200" y="2996625"/>
              <a:ext cx="304800" cy="304800"/>
            </a:xfrm>
            <a:prstGeom prst="hexag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Oval 36"/>
          <p:cNvSpPr/>
          <p:nvPr/>
        </p:nvSpPr>
        <p:spPr>
          <a:xfrm>
            <a:off x="1219200" y="2022157"/>
            <a:ext cx="61274" cy="61274"/>
          </a:xfrm>
          <a:prstGeom prst="ellipse">
            <a:avLst/>
          </a:prstGeom>
          <a:solidFill>
            <a:srgbClr val="FF0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>
            <a:off x="1828800" y="2265683"/>
            <a:ext cx="61274" cy="61274"/>
          </a:xfrm>
          <a:prstGeom prst="ellipse">
            <a:avLst/>
          </a:prstGeom>
          <a:solidFill>
            <a:srgbClr val="FF0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1996126" y="2646683"/>
            <a:ext cx="61274" cy="61274"/>
          </a:xfrm>
          <a:prstGeom prst="ellipse">
            <a:avLst/>
          </a:prstGeom>
          <a:solidFill>
            <a:srgbClr val="FF0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39"/>
          <p:cNvSpPr/>
          <p:nvPr/>
        </p:nvSpPr>
        <p:spPr>
          <a:xfrm>
            <a:off x="1238250" y="1622107"/>
            <a:ext cx="809625" cy="428625"/>
          </a:xfrm>
          <a:custGeom>
            <a:avLst/>
            <a:gdLst>
              <a:gd name="connsiteX0" fmla="*/ 9525 w 809625"/>
              <a:gd name="connsiteY0" fmla="*/ 428625 h 428625"/>
              <a:gd name="connsiteX1" fmla="*/ 133350 w 809625"/>
              <a:gd name="connsiteY1" fmla="*/ 95250 h 428625"/>
              <a:gd name="connsiteX2" fmla="*/ 809625 w 809625"/>
              <a:gd name="connsiteY2" fmla="*/ 0 h 428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9625" h="428625">
                <a:moveTo>
                  <a:pt x="9525" y="428625"/>
                </a:moveTo>
                <a:cubicBezTo>
                  <a:pt x="4762" y="297656"/>
                  <a:pt x="0" y="166687"/>
                  <a:pt x="133350" y="95250"/>
                </a:cubicBezTo>
                <a:cubicBezTo>
                  <a:pt x="266700" y="23813"/>
                  <a:pt x="538162" y="11906"/>
                  <a:pt x="809625" y="0"/>
                </a:cubicBezTo>
              </a:path>
            </a:pathLst>
          </a:custGeom>
          <a:ln>
            <a:solidFill>
              <a:schemeClr val="tx1"/>
            </a:solidFill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1886309" y="2083980"/>
            <a:ext cx="437072" cy="236747"/>
          </a:xfrm>
          <a:custGeom>
            <a:avLst/>
            <a:gdLst>
              <a:gd name="connsiteX0" fmla="*/ 0 w 437072"/>
              <a:gd name="connsiteY0" fmla="*/ 212785 h 236747"/>
              <a:gd name="connsiteX1" fmla="*/ 339306 w 437072"/>
              <a:gd name="connsiteY1" fmla="*/ 201283 h 236747"/>
              <a:gd name="connsiteX2" fmla="*/ 437072 w 437072"/>
              <a:gd name="connsiteY2" fmla="*/ 0 h 236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7072" h="236747">
                <a:moveTo>
                  <a:pt x="0" y="212785"/>
                </a:moveTo>
                <a:cubicBezTo>
                  <a:pt x="133230" y="224766"/>
                  <a:pt x="266461" y="236747"/>
                  <a:pt x="339306" y="201283"/>
                </a:cubicBezTo>
                <a:cubicBezTo>
                  <a:pt x="412151" y="165819"/>
                  <a:pt x="424611" y="82909"/>
                  <a:pt x="437072" y="0"/>
                </a:cubicBezTo>
              </a:path>
            </a:pathLst>
          </a:custGeom>
          <a:ln>
            <a:solidFill>
              <a:schemeClr val="tx1"/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/>
          <p:cNvSpPr/>
          <p:nvPr/>
        </p:nvSpPr>
        <p:spPr>
          <a:xfrm>
            <a:off x="2041585" y="2452040"/>
            <a:ext cx="350807" cy="233872"/>
          </a:xfrm>
          <a:custGeom>
            <a:avLst/>
            <a:gdLst>
              <a:gd name="connsiteX0" fmla="*/ 0 w 350807"/>
              <a:gd name="connsiteY0" fmla="*/ 230038 h 233872"/>
              <a:gd name="connsiteX1" fmla="*/ 195532 w 350807"/>
              <a:gd name="connsiteY1" fmla="*/ 195532 h 233872"/>
              <a:gd name="connsiteX2" fmla="*/ 350807 w 350807"/>
              <a:gd name="connsiteY2" fmla="*/ 0 h 233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0807" h="233872">
                <a:moveTo>
                  <a:pt x="0" y="230038"/>
                </a:moveTo>
                <a:cubicBezTo>
                  <a:pt x="68532" y="231955"/>
                  <a:pt x="137064" y="233872"/>
                  <a:pt x="195532" y="195532"/>
                </a:cubicBezTo>
                <a:cubicBezTo>
                  <a:pt x="254000" y="157192"/>
                  <a:pt x="302403" y="78596"/>
                  <a:pt x="350807" y="0"/>
                </a:cubicBezTo>
              </a:path>
            </a:pathLst>
          </a:custGeom>
          <a:ln>
            <a:solidFill>
              <a:schemeClr val="tx1"/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/>
          <p:cNvSpPr txBox="1"/>
          <p:nvPr/>
        </p:nvSpPr>
        <p:spPr>
          <a:xfrm>
            <a:off x="1981200" y="1488757"/>
            <a:ext cx="30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200" b="1" i="1" dirty="0" smtClean="0">
                <a:latin typeface="Times New Roman"/>
                <a:cs typeface="Times New Roman"/>
              </a:rPr>
              <a:t>ζ</a:t>
            </a:r>
            <a:r>
              <a:rPr lang="en-US" sz="1200" b="1" baseline="-25000" dirty="0" smtClean="0">
                <a:latin typeface="Times New Roman"/>
                <a:cs typeface="Times New Roman"/>
              </a:rPr>
              <a:t>1</a:t>
            </a:r>
            <a:endParaRPr lang="en-US" sz="1200" b="1" baseline="-25000" dirty="0"/>
          </a:p>
        </p:txBody>
      </p:sp>
      <p:sp>
        <p:nvSpPr>
          <p:cNvPr id="44" name="TextBox 43"/>
          <p:cNvSpPr txBox="1"/>
          <p:nvPr/>
        </p:nvSpPr>
        <p:spPr>
          <a:xfrm>
            <a:off x="2209800" y="1821358"/>
            <a:ext cx="30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200" b="1" i="1" dirty="0" smtClean="0">
                <a:latin typeface="Times New Roman"/>
                <a:cs typeface="Times New Roman"/>
              </a:rPr>
              <a:t>ζ</a:t>
            </a:r>
            <a:r>
              <a:rPr lang="en-US" sz="1200" b="1" baseline="-25000" dirty="0" smtClean="0">
                <a:latin typeface="Times New Roman"/>
                <a:cs typeface="Times New Roman"/>
              </a:rPr>
              <a:t>2</a:t>
            </a:r>
            <a:endParaRPr lang="en-US" sz="1200" b="1" baseline="-25000" dirty="0"/>
          </a:p>
        </p:txBody>
      </p:sp>
      <p:sp>
        <p:nvSpPr>
          <p:cNvPr id="45" name="TextBox 44"/>
          <p:cNvSpPr txBox="1"/>
          <p:nvPr/>
        </p:nvSpPr>
        <p:spPr>
          <a:xfrm>
            <a:off x="2286000" y="2202358"/>
            <a:ext cx="30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200" b="1" i="1" dirty="0" smtClean="0">
                <a:latin typeface="Times New Roman"/>
                <a:cs typeface="Times New Roman"/>
              </a:rPr>
              <a:t>ζ</a:t>
            </a:r>
            <a:r>
              <a:rPr lang="en-US" sz="1200" b="1" baseline="-25000" dirty="0" smtClean="0">
                <a:latin typeface="Times New Roman"/>
                <a:cs typeface="Times New Roman"/>
              </a:rPr>
              <a:t>3</a:t>
            </a:r>
            <a:endParaRPr lang="en-US" sz="1200" b="1" baseline="-25000" dirty="0"/>
          </a:p>
        </p:txBody>
      </p:sp>
      <p:sp>
        <p:nvSpPr>
          <p:cNvPr id="46" name="TextBox 45"/>
          <p:cNvSpPr txBox="1"/>
          <p:nvPr/>
        </p:nvSpPr>
        <p:spPr>
          <a:xfrm>
            <a:off x="4343400" y="1951911"/>
            <a:ext cx="289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Place “representative points”, </a:t>
            </a:r>
            <a:r>
              <a:rPr lang="el-GR" sz="1600" dirty="0" smtClean="0">
                <a:latin typeface="Times New Roman"/>
                <a:cs typeface="Times New Roman"/>
              </a:rPr>
              <a:t>ζ</a:t>
            </a:r>
            <a:r>
              <a:rPr lang="en-US" sz="1600" i="1" baseline="-25000" dirty="0" err="1" smtClean="0">
                <a:latin typeface="Times New Roman"/>
                <a:cs typeface="Times New Roman"/>
              </a:rPr>
              <a:t>i</a:t>
            </a:r>
            <a:r>
              <a:rPr lang="en-US" sz="1600" dirty="0" smtClean="0"/>
              <a:t>, inside </a:t>
            </a:r>
            <a:r>
              <a:rPr lang="en-US" sz="1600" i="1" dirty="0" smtClean="0"/>
              <a:t>significant</a:t>
            </a:r>
            <a:r>
              <a:rPr lang="en-US" sz="1600" dirty="0" smtClean="0"/>
              <a:t> obstacles</a:t>
            </a:r>
          </a:p>
        </p:txBody>
      </p:sp>
      <p:sp>
        <p:nvSpPr>
          <p:cNvPr id="47" name="Down Arrow 46"/>
          <p:cNvSpPr/>
          <p:nvPr/>
        </p:nvSpPr>
        <p:spPr>
          <a:xfrm rot="16200000">
            <a:off x="3449538" y="1855172"/>
            <a:ext cx="228600" cy="797123"/>
          </a:xfrm>
          <a:prstGeom prst="downArrow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/>
          <p:cNvSpPr txBox="1"/>
          <p:nvPr/>
        </p:nvSpPr>
        <p:spPr>
          <a:xfrm>
            <a:off x="2743200" y="5237203"/>
            <a:ext cx="54864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Define an </a:t>
            </a:r>
            <a:r>
              <a:rPr lang="en-US" sz="1600" i="1" dirty="0" smtClean="0"/>
              <a:t>Obstacle Marker function </a:t>
            </a:r>
            <a:r>
              <a:rPr lang="en-US" sz="1600" dirty="0" smtClean="0"/>
              <a:t>(a vector function)</a:t>
            </a:r>
            <a:r>
              <a:rPr lang="en-US" sz="1600" i="1" dirty="0" smtClean="0"/>
              <a:t> </a:t>
            </a:r>
            <a:r>
              <a:rPr lang="en-US" sz="1600" dirty="0" smtClean="0"/>
              <a:t>such that it is </a:t>
            </a:r>
            <a:r>
              <a:rPr lang="en-US" sz="1600" b="1" dirty="0" smtClean="0"/>
              <a:t>Complex Analytic </a:t>
            </a:r>
            <a:r>
              <a:rPr lang="en-US" sz="1600" dirty="0" smtClean="0"/>
              <a:t>everywhere,</a:t>
            </a:r>
            <a:endParaRPr lang="en-US" sz="600" dirty="0" smtClean="0"/>
          </a:p>
          <a:p>
            <a:pPr algn="ctr"/>
            <a:r>
              <a:rPr lang="en-US" sz="600" dirty="0" smtClean="0"/>
              <a:t> </a:t>
            </a:r>
          </a:p>
          <a:p>
            <a:pPr algn="ctr"/>
            <a:r>
              <a:rPr lang="en-US" sz="1600" dirty="0" smtClean="0"/>
              <a:t>except that at each </a:t>
            </a:r>
            <a:r>
              <a:rPr lang="en-US" sz="1600" i="1" dirty="0" smtClean="0"/>
              <a:t>representative points</a:t>
            </a:r>
            <a:r>
              <a:rPr lang="en-US" sz="1600" dirty="0" smtClean="0"/>
              <a:t> at least one component of it has a </a:t>
            </a:r>
            <a:r>
              <a:rPr lang="en-US" sz="1600" b="1" dirty="0" smtClean="0"/>
              <a:t>pole (singularity).</a:t>
            </a:r>
            <a:endParaRPr lang="en-US" sz="1600" i="1" dirty="0"/>
          </a:p>
        </p:txBody>
      </p:sp>
      <p:sp>
        <p:nvSpPr>
          <p:cNvPr id="50" name="Down Arrow 49"/>
          <p:cNvSpPr/>
          <p:nvPr/>
        </p:nvSpPr>
        <p:spPr>
          <a:xfrm>
            <a:off x="5486400" y="2514600"/>
            <a:ext cx="228599" cy="609600"/>
          </a:xfrm>
          <a:prstGeom prst="downArrow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/>
          <p:cNvSpPr txBox="1"/>
          <p:nvPr/>
        </p:nvSpPr>
        <p:spPr>
          <a:xfrm>
            <a:off x="6705600" y="3276600"/>
            <a:ext cx="259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err="1" smtClean="0"/>
              <a:t>f</a:t>
            </a:r>
            <a:r>
              <a:rPr lang="en-US" sz="1600" i="1" baseline="-25000" dirty="0" err="1" smtClean="0"/>
              <a:t>i</a:t>
            </a:r>
            <a:r>
              <a:rPr lang="en-US" sz="1600" i="1" baseline="-25000" dirty="0" smtClean="0"/>
              <a:t>  </a:t>
            </a:r>
            <a:r>
              <a:rPr lang="en-US" sz="1600" i="1" dirty="0" smtClean="0"/>
              <a:t>, </a:t>
            </a:r>
            <a:r>
              <a:rPr lang="en-US" sz="1600" dirty="0" smtClean="0"/>
              <a:t>for example, can be any arbitrary polynomial in 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z</a:t>
            </a:r>
            <a:endParaRPr lang="en-US" sz="1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Arc 50"/>
          <p:cNvSpPr/>
          <p:nvPr/>
        </p:nvSpPr>
        <p:spPr>
          <a:xfrm>
            <a:off x="5562600" y="3505200"/>
            <a:ext cx="1905000" cy="463154"/>
          </a:xfrm>
          <a:prstGeom prst="arc">
            <a:avLst>
              <a:gd name="adj1" fmla="val 10937115"/>
              <a:gd name="adj2" fmla="val 16172560"/>
            </a:avLst>
          </a:prstGeom>
          <a:ln>
            <a:solidFill>
              <a:schemeClr val="accent1">
                <a:lumMod val="75000"/>
                <a:alpha val="35000"/>
              </a:schemeClr>
            </a:solidFill>
            <a:headEnd type="stealth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5" name="Slide Number Placeholder 3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/>
      <p:bldP spid="44" grpId="0"/>
      <p:bldP spid="45" grpId="0"/>
      <p:bldP spid="46" grpId="0"/>
      <p:bldP spid="47" grpId="0" animBg="1"/>
      <p:bldP spid="49" grpId="0"/>
      <p:bldP spid="50" grpId="0" animBg="1"/>
      <p:bldP spid="52" grpId="0"/>
      <p:bldP spid="5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34200" y="1752600"/>
            <a:ext cx="2133600" cy="2161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0" y="7620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700" b="1" dirty="0" smtClean="0">
                <a:solidFill>
                  <a:srgbClr val="002060"/>
                </a:solidFill>
              </a:rPr>
              <a:t>Solving the Problem for 2-dimensional Configuration Space</a:t>
            </a:r>
          </a:p>
          <a:p>
            <a:pPr algn="ctr"/>
            <a:r>
              <a:rPr lang="en-US" sz="2700" b="1" dirty="0" smtClean="0">
                <a:solidFill>
                  <a:schemeClr val="bg2">
                    <a:lumMod val="50000"/>
                  </a:schemeClr>
                </a:solidFill>
              </a:rPr>
              <a:t>(Basic concept – Properties of Complex Analytic functions)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618750" y="3505200"/>
            <a:ext cx="1959320" cy="1588"/>
          </a:xfrm>
          <a:prstGeom prst="line">
            <a:avLst/>
          </a:prstGeom>
          <a:ln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425670" y="3505200"/>
            <a:ext cx="457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Re</a:t>
            </a:r>
            <a:endParaRPr lang="en-US" sz="1200" b="1" dirty="0"/>
          </a:p>
        </p:txBody>
      </p:sp>
      <p:cxnSp>
        <p:nvCxnSpPr>
          <p:cNvPr id="22" name="Straight Connector 21"/>
          <p:cNvCxnSpPr/>
          <p:nvPr/>
        </p:nvCxnSpPr>
        <p:spPr>
          <a:xfrm rot="5400000" flipH="1" flipV="1">
            <a:off x="47250" y="2933700"/>
            <a:ext cx="1447800" cy="1588"/>
          </a:xfrm>
          <a:prstGeom prst="line">
            <a:avLst/>
          </a:prstGeom>
          <a:ln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66350" y="2085201"/>
            <a:ext cx="457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 smtClean="0"/>
              <a:t>Im</a:t>
            </a:r>
            <a:endParaRPr lang="en-US" sz="1200" b="1" dirty="0"/>
          </a:p>
        </p:txBody>
      </p:sp>
      <p:grpSp>
        <p:nvGrpSpPr>
          <p:cNvPr id="24" name="Group 23"/>
          <p:cNvGrpSpPr/>
          <p:nvPr/>
        </p:nvGrpSpPr>
        <p:grpSpPr>
          <a:xfrm>
            <a:off x="1145665" y="2371422"/>
            <a:ext cx="1149485" cy="1038707"/>
            <a:chOff x="755515" y="2320047"/>
            <a:chExt cx="1149485" cy="1038707"/>
          </a:xfrm>
        </p:grpSpPr>
        <p:sp>
          <p:nvSpPr>
            <p:cNvPr id="25" name="Rectangle 24"/>
            <p:cNvSpPr/>
            <p:nvPr/>
          </p:nvSpPr>
          <p:spPr>
            <a:xfrm>
              <a:off x="755515" y="2320047"/>
              <a:ext cx="457200" cy="304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/>
            <p:cNvSpPr/>
            <p:nvPr/>
          </p:nvSpPr>
          <p:spPr>
            <a:xfrm rot="20616520">
              <a:off x="1025107" y="2764953"/>
              <a:ext cx="838200" cy="2286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Hexagon 26"/>
            <p:cNvSpPr/>
            <p:nvPr/>
          </p:nvSpPr>
          <p:spPr>
            <a:xfrm>
              <a:off x="1600200" y="2996625"/>
              <a:ext cx="304800" cy="304800"/>
            </a:xfrm>
            <a:prstGeom prst="hexag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1143000" y="3296970"/>
              <a:ext cx="49427" cy="6178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ight Triangle 28"/>
            <p:cNvSpPr/>
            <p:nvPr/>
          </p:nvSpPr>
          <p:spPr>
            <a:xfrm>
              <a:off x="1600200" y="2438400"/>
              <a:ext cx="108679" cy="45719"/>
            </a:xfrm>
            <a:prstGeom prst="rt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Oval 29"/>
          <p:cNvSpPr/>
          <p:nvPr/>
        </p:nvSpPr>
        <p:spPr>
          <a:xfrm>
            <a:off x="1304550" y="2565975"/>
            <a:ext cx="61274" cy="61274"/>
          </a:xfrm>
          <a:prstGeom prst="ellipse">
            <a:avLst/>
          </a:prstGeom>
          <a:solidFill>
            <a:srgbClr val="FF0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1914150" y="2809501"/>
            <a:ext cx="61274" cy="61274"/>
          </a:xfrm>
          <a:prstGeom prst="ellipse">
            <a:avLst/>
          </a:prstGeom>
          <a:solidFill>
            <a:srgbClr val="FF0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2081476" y="3190501"/>
            <a:ext cx="61274" cy="61274"/>
          </a:xfrm>
          <a:prstGeom prst="ellipse">
            <a:avLst/>
          </a:prstGeom>
          <a:solidFill>
            <a:srgbClr val="FF0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1075950" y="2343329"/>
            <a:ext cx="30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200" b="1" i="1" dirty="0" smtClean="0">
                <a:latin typeface="Times New Roman"/>
                <a:cs typeface="Times New Roman"/>
              </a:rPr>
              <a:t>ζ</a:t>
            </a:r>
            <a:r>
              <a:rPr lang="en-US" sz="1200" b="1" baseline="-25000" dirty="0" smtClean="0">
                <a:latin typeface="Times New Roman"/>
                <a:cs typeface="Times New Roman"/>
              </a:rPr>
              <a:t>1</a:t>
            </a:r>
            <a:endParaRPr lang="en-US" sz="1200" b="1" baseline="-25000" dirty="0"/>
          </a:p>
        </p:txBody>
      </p:sp>
      <p:sp>
        <p:nvSpPr>
          <p:cNvPr id="37" name="TextBox 36"/>
          <p:cNvSpPr txBox="1"/>
          <p:nvPr/>
        </p:nvSpPr>
        <p:spPr>
          <a:xfrm>
            <a:off x="1685550" y="2752130"/>
            <a:ext cx="30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200" b="1" i="1" dirty="0" smtClean="0">
                <a:latin typeface="Times New Roman"/>
                <a:cs typeface="Times New Roman"/>
              </a:rPr>
              <a:t>ζ</a:t>
            </a:r>
            <a:r>
              <a:rPr lang="en-US" sz="1200" b="1" baseline="-25000" dirty="0" smtClean="0">
                <a:latin typeface="Times New Roman"/>
                <a:cs typeface="Times New Roman"/>
              </a:rPr>
              <a:t>2</a:t>
            </a:r>
            <a:endParaRPr lang="en-US" sz="1200" b="1" baseline="-25000" dirty="0"/>
          </a:p>
        </p:txBody>
      </p:sp>
      <p:sp>
        <p:nvSpPr>
          <p:cNvPr id="38" name="TextBox 37"/>
          <p:cNvSpPr txBox="1"/>
          <p:nvPr/>
        </p:nvSpPr>
        <p:spPr>
          <a:xfrm>
            <a:off x="2066550" y="3105329"/>
            <a:ext cx="30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200" b="1" i="1" dirty="0" smtClean="0">
                <a:latin typeface="Times New Roman"/>
                <a:cs typeface="Times New Roman"/>
              </a:rPr>
              <a:t>ζ</a:t>
            </a:r>
            <a:r>
              <a:rPr lang="en-US" sz="1200" b="1" baseline="-25000" dirty="0" smtClean="0">
                <a:latin typeface="Times New Roman"/>
                <a:cs typeface="Times New Roman"/>
              </a:rPr>
              <a:t>3</a:t>
            </a:r>
            <a:endParaRPr lang="en-US" sz="1200" b="1" baseline="-25000" dirty="0"/>
          </a:p>
        </p:txBody>
      </p:sp>
      <p:sp>
        <p:nvSpPr>
          <p:cNvPr id="39" name="Freeform 38"/>
          <p:cNvSpPr/>
          <p:nvPr/>
        </p:nvSpPr>
        <p:spPr>
          <a:xfrm>
            <a:off x="1000537" y="2512192"/>
            <a:ext cx="1318803" cy="666492"/>
          </a:xfrm>
          <a:custGeom>
            <a:avLst/>
            <a:gdLst>
              <a:gd name="connsiteX0" fmla="*/ 0 w 1244476"/>
              <a:gd name="connsiteY0" fmla="*/ 628929 h 628929"/>
              <a:gd name="connsiteX1" fmla="*/ 499575 w 1244476"/>
              <a:gd name="connsiteY1" fmla="*/ 321156 h 628929"/>
              <a:gd name="connsiteX2" fmla="*/ 1106201 w 1244476"/>
              <a:gd name="connsiteY2" fmla="*/ 191801 h 628929"/>
              <a:gd name="connsiteX3" fmla="*/ 1244476 w 1244476"/>
              <a:gd name="connsiteY3" fmla="*/ 0 h 628929"/>
              <a:gd name="connsiteX0" fmla="*/ 0 w 1244476"/>
              <a:gd name="connsiteY0" fmla="*/ 628929 h 628929"/>
              <a:gd name="connsiteX1" fmla="*/ 499575 w 1244476"/>
              <a:gd name="connsiteY1" fmla="*/ 321156 h 628929"/>
              <a:gd name="connsiteX2" fmla="*/ 1083899 w 1244476"/>
              <a:gd name="connsiteY2" fmla="*/ 170985 h 628929"/>
              <a:gd name="connsiteX3" fmla="*/ 1244476 w 1244476"/>
              <a:gd name="connsiteY3" fmla="*/ 0 h 628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44476" h="628929">
                <a:moveTo>
                  <a:pt x="0" y="628929"/>
                </a:moveTo>
                <a:cubicBezTo>
                  <a:pt x="157604" y="511470"/>
                  <a:pt x="318925" y="397480"/>
                  <a:pt x="499575" y="321156"/>
                </a:cubicBezTo>
                <a:cubicBezTo>
                  <a:pt x="680225" y="244832"/>
                  <a:pt x="959749" y="224511"/>
                  <a:pt x="1083899" y="170985"/>
                </a:cubicBezTo>
                <a:cubicBezTo>
                  <a:pt x="1208049" y="117459"/>
                  <a:pt x="1237413" y="69137"/>
                  <a:pt x="1244476" y="0"/>
                </a:cubicBezTo>
              </a:path>
            </a:pathLst>
          </a:custGeom>
          <a:ln w="15875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39"/>
          <p:cNvSpPr/>
          <p:nvPr/>
        </p:nvSpPr>
        <p:spPr>
          <a:xfrm>
            <a:off x="1005265" y="2516919"/>
            <a:ext cx="1314076" cy="652311"/>
          </a:xfrm>
          <a:custGeom>
            <a:avLst/>
            <a:gdLst>
              <a:gd name="connsiteX0" fmla="*/ 0 w 1240015"/>
              <a:gd name="connsiteY0" fmla="*/ 615547 h 615547"/>
              <a:gd name="connsiteX1" fmla="*/ 187340 w 1240015"/>
              <a:gd name="connsiteY1" fmla="*/ 245327 h 615547"/>
              <a:gd name="connsiteX2" fmla="*/ 793966 w 1240015"/>
              <a:gd name="connsiteY2" fmla="*/ 173959 h 615547"/>
              <a:gd name="connsiteX3" fmla="*/ 1240015 w 1240015"/>
              <a:gd name="connsiteY3" fmla="*/ 0 h 615547"/>
              <a:gd name="connsiteX0" fmla="*/ 0 w 1240015"/>
              <a:gd name="connsiteY0" fmla="*/ 615547 h 615547"/>
              <a:gd name="connsiteX1" fmla="*/ 187340 w 1240015"/>
              <a:gd name="connsiteY1" fmla="*/ 245327 h 615547"/>
              <a:gd name="connsiteX2" fmla="*/ 827048 w 1240015"/>
              <a:gd name="connsiteY2" fmla="*/ 122292 h 615547"/>
              <a:gd name="connsiteX3" fmla="*/ 1240015 w 1240015"/>
              <a:gd name="connsiteY3" fmla="*/ 0 h 615547"/>
              <a:gd name="connsiteX0" fmla="*/ 0 w 1240015"/>
              <a:gd name="connsiteY0" fmla="*/ 615547 h 615547"/>
              <a:gd name="connsiteX1" fmla="*/ 178419 w 1240015"/>
              <a:gd name="connsiteY1" fmla="*/ 318182 h 615547"/>
              <a:gd name="connsiteX2" fmla="*/ 827048 w 1240015"/>
              <a:gd name="connsiteY2" fmla="*/ 122292 h 615547"/>
              <a:gd name="connsiteX3" fmla="*/ 1240015 w 1240015"/>
              <a:gd name="connsiteY3" fmla="*/ 0 h 615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40015" h="615547">
                <a:moveTo>
                  <a:pt x="0" y="615547"/>
                </a:moveTo>
                <a:cubicBezTo>
                  <a:pt x="27506" y="467236"/>
                  <a:pt x="40578" y="400391"/>
                  <a:pt x="178419" y="318182"/>
                </a:cubicBezTo>
                <a:cubicBezTo>
                  <a:pt x="316260" y="235973"/>
                  <a:pt x="650115" y="175322"/>
                  <a:pt x="827048" y="122292"/>
                </a:cubicBezTo>
                <a:cubicBezTo>
                  <a:pt x="1003981" y="69262"/>
                  <a:pt x="1104713" y="66535"/>
                  <a:pt x="1240015" y="0"/>
                </a:cubicBezTo>
              </a:path>
            </a:pathLst>
          </a:custGeom>
          <a:ln w="15875">
            <a:solidFill>
              <a:schemeClr val="accent2">
                <a:lumMod val="50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999750" y="2518495"/>
            <a:ext cx="1383273" cy="739234"/>
          </a:xfrm>
          <a:custGeom>
            <a:avLst/>
            <a:gdLst>
              <a:gd name="connsiteX0" fmla="*/ 0 w 1305312"/>
              <a:gd name="connsiteY0" fmla="*/ 613317 h 697571"/>
              <a:gd name="connsiteX1" fmla="*/ 628185 w 1305312"/>
              <a:gd name="connsiteY1" fmla="*/ 665356 h 697571"/>
              <a:gd name="connsiteX2" fmla="*/ 1085385 w 1305312"/>
              <a:gd name="connsiteY2" fmla="*/ 420029 h 697571"/>
              <a:gd name="connsiteX3" fmla="*/ 1278673 w 1305312"/>
              <a:gd name="connsiteY3" fmla="*/ 319668 h 697571"/>
              <a:gd name="connsiteX4" fmla="*/ 1245219 w 1305312"/>
              <a:gd name="connsiteY4" fmla="*/ 0 h 697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5312" h="697571">
                <a:moveTo>
                  <a:pt x="0" y="613317"/>
                </a:moveTo>
                <a:cubicBezTo>
                  <a:pt x="223644" y="655444"/>
                  <a:pt x="447288" y="697571"/>
                  <a:pt x="628185" y="665356"/>
                </a:cubicBezTo>
                <a:cubicBezTo>
                  <a:pt x="809083" y="633141"/>
                  <a:pt x="976970" y="477644"/>
                  <a:pt x="1085385" y="420029"/>
                </a:cubicBezTo>
                <a:cubicBezTo>
                  <a:pt x="1193800" y="362414"/>
                  <a:pt x="1252034" y="389673"/>
                  <a:pt x="1278673" y="319668"/>
                </a:cubicBezTo>
                <a:cubicBezTo>
                  <a:pt x="1305312" y="249663"/>
                  <a:pt x="1275265" y="124831"/>
                  <a:pt x="1245219" y="0"/>
                </a:cubicBezTo>
              </a:path>
            </a:pathLst>
          </a:cu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Box 41"/>
          <p:cNvSpPr txBox="1"/>
          <p:nvPr/>
        </p:nvSpPr>
        <p:spPr>
          <a:xfrm>
            <a:off x="1635911" y="2020201"/>
            <a:ext cx="323004" cy="293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200" b="1" dirty="0" smtClean="0">
                <a:latin typeface="Times New Roman"/>
                <a:cs typeface="Times New Roman"/>
              </a:rPr>
              <a:t>τ</a:t>
            </a:r>
            <a:r>
              <a:rPr lang="en-US" sz="1200" baseline="-25000" dirty="0" smtClean="0">
                <a:latin typeface="Times New Roman"/>
                <a:cs typeface="Times New Roman"/>
              </a:rPr>
              <a:t>1</a:t>
            </a:r>
            <a:endParaRPr lang="en-US" sz="1200" baseline="-25000" dirty="0"/>
          </a:p>
        </p:txBody>
      </p:sp>
      <p:sp>
        <p:nvSpPr>
          <p:cNvPr id="43" name="Freeform 42"/>
          <p:cNvSpPr/>
          <p:nvPr/>
        </p:nvSpPr>
        <p:spPr>
          <a:xfrm>
            <a:off x="1725074" y="2242267"/>
            <a:ext cx="62245" cy="413850"/>
          </a:xfrm>
          <a:custGeom>
            <a:avLst/>
            <a:gdLst>
              <a:gd name="connsiteX0" fmla="*/ 49212 w 58737"/>
              <a:gd name="connsiteY0" fmla="*/ 0 h 390525"/>
              <a:gd name="connsiteX1" fmla="*/ 1587 w 58737"/>
              <a:gd name="connsiteY1" fmla="*/ 171450 h 390525"/>
              <a:gd name="connsiteX2" fmla="*/ 58737 w 58737"/>
              <a:gd name="connsiteY2" fmla="*/ 390525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8737" h="390525">
                <a:moveTo>
                  <a:pt x="49212" y="0"/>
                </a:moveTo>
                <a:cubicBezTo>
                  <a:pt x="24606" y="53181"/>
                  <a:pt x="0" y="106363"/>
                  <a:pt x="1587" y="171450"/>
                </a:cubicBezTo>
                <a:cubicBezTo>
                  <a:pt x="3174" y="236537"/>
                  <a:pt x="30955" y="313531"/>
                  <a:pt x="58737" y="390525"/>
                </a:cubicBez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/>
          <p:cNvSpPr txBox="1"/>
          <p:nvPr/>
        </p:nvSpPr>
        <p:spPr>
          <a:xfrm>
            <a:off x="2039666" y="2130414"/>
            <a:ext cx="323004" cy="293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200" b="1" dirty="0" smtClean="0">
                <a:latin typeface="Times New Roman"/>
                <a:cs typeface="Times New Roman"/>
              </a:rPr>
              <a:t>τ</a:t>
            </a:r>
            <a:r>
              <a:rPr lang="en-US" sz="1200" baseline="-25000" dirty="0" smtClean="0">
                <a:latin typeface="Times New Roman"/>
                <a:cs typeface="Times New Roman"/>
              </a:rPr>
              <a:t>2</a:t>
            </a:r>
            <a:endParaRPr lang="en-US" sz="1200" baseline="-25000" dirty="0"/>
          </a:p>
        </p:txBody>
      </p:sp>
      <p:sp>
        <p:nvSpPr>
          <p:cNvPr id="45" name="Freeform 44"/>
          <p:cNvSpPr/>
          <p:nvPr/>
        </p:nvSpPr>
        <p:spPr>
          <a:xfrm>
            <a:off x="2059854" y="2363393"/>
            <a:ext cx="111033" cy="353286"/>
          </a:xfrm>
          <a:custGeom>
            <a:avLst/>
            <a:gdLst>
              <a:gd name="connsiteX0" fmla="*/ 104775 w 104775"/>
              <a:gd name="connsiteY0" fmla="*/ 0 h 333375"/>
              <a:gd name="connsiteX1" fmla="*/ 85725 w 104775"/>
              <a:gd name="connsiteY1" fmla="*/ 123825 h 333375"/>
              <a:gd name="connsiteX2" fmla="*/ 0 w 104775"/>
              <a:gd name="connsiteY2" fmla="*/ 333375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775" h="333375">
                <a:moveTo>
                  <a:pt x="104775" y="0"/>
                </a:moveTo>
                <a:cubicBezTo>
                  <a:pt x="103981" y="34131"/>
                  <a:pt x="103188" y="68262"/>
                  <a:pt x="85725" y="123825"/>
                </a:cubicBezTo>
                <a:cubicBezTo>
                  <a:pt x="68262" y="179388"/>
                  <a:pt x="34131" y="256381"/>
                  <a:pt x="0" y="333375"/>
                </a:cubicBez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/>
          <p:cNvSpPr txBox="1"/>
          <p:nvPr/>
        </p:nvSpPr>
        <p:spPr>
          <a:xfrm>
            <a:off x="2362671" y="2857174"/>
            <a:ext cx="323004" cy="293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200" b="1" dirty="0" smtClean="0">
                <a:latin typeface="Times New Roman"/>
                <a:cs typeface="Times New Roman"/>
              </a:rPr>
              <a:t>τ</a:t>
            </a:r>
            <a:r>
              <a:rPr lang="en-US" sz="1200" baseline="-25000" dirty="0" smtClean="0">
                <a:latin typeface="Times New Roman"/>
                <a:cs typeface="Times New Roman"/>
              </a:rPr>
              <a:t>3</a:t>
            </a:r>
            <a:endParaRPr lang="en-US" sz="1200" baseline="-25000" dirty="0"/>
          </a:p>
        </p:txBody>
      </p:sp>
      <p:sp>
        <p:nvSpPr>
          <p:cNvPr id="47" name="Freeform 46"/>
          <p:cNvSpPr/>
          <p:nvPr/>
        </p:nvSpPr>
        <p:spPr>
          <a:xfrm>
            <a:off x="2261732" y="2918557"/>
            <a:ext cx="181690" cy="141314"/>
          </a:xfrm>
          <a:custGeom>
            <a:avLst/>
            <a:gdLst>
              <a:gd name="connsiteX0" fmla="*/ 171450 w 171450"/>
              <a:gd name="connsiteY0" fmla="*/ 114300 h 133350"/>
              <a:gd name="connsiteX1" fmla="*/ 47625 w 171450"/>
              <a:gd name="connsiteY1" fmla="*/ 114300 h 133350"/>
              <a:gd name="connsiteX2" fmla="*/ 0 w 171450"/>
              <a:gd name="connsiteY2" fmla="*/ 0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1450" h="133350">
                <a:moveTo>
                  <a:pt x="171450" y="114300"/>
                </a:moveTo>
                <a:cubicBezTo>
                  <a:pt x="123825" y="123825"/>
                  <a:pt x="76200" y="133350"/>
                  <a:pt x="47625" y="114300"/>
                </a:cubicBezTo>
                <a:cubicBezTo>
                  <a:pt x="19050" y="95250"/>
                  <a:pt x="9525" y="47625"/>
                  <a:pt x="0" y="0"/>
                </a:cubicBez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9" name="Group 48"/>
          <p:cNvGrpSpPr/>
          <p:nvPr/>
        </p:nvGrpSpPr>
        <p:grpSpPr>
          <a:xfrm>
            <a:off x="3222280" y="2511623"/>
            <a:ext cx="968720" cy="612577"/>
            <a:chOff x="6400800" y="5181600"/>
            <a:chExt cx="968720" cy="612577"/>
          </a:xfrm>
        </p:grpSpPr>
        <p:pic>
          <p:nvPicPr>
            <p:cNvPr id="50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400800" y="5181600"/>
              <a:ext cx="96872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51" name="Rectangle 50"/>
            <p:cNvSpPr/>
            <p:nvPr/>
          </p:nvSpPr>
          <p:spPr>
            <a:xfrm>
              <a:off x="6561006" y="5606461"/>
              <a:ext cx="152400" cy="152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6477000" y="5486400"/>
              <a:ext cx="3810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1400" b="1" i="1" dirty="0" smtClean="0">
                  <a:latin typeface="Times New Roman"/>
                  <a:cs typeface="Times New Roman"/>
                </a:rPr>
                <a:t>τ</a:t>
              </a:r>
              <a:r>
                <a:rPr lang="en-US" sz="1400" baseline="-25000" dirty="0" smtClean="0">
                  <a:latin typeface="Times New Roman"/>
                  <a:cs typeface="Times New Roman"/>
                </a:rPr>
                <a:t>1</a:t>
              </a:r>
              <a:endParaRPr lang="en-US" sz="1400" baseline="-25000" dirty="0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4441480" y="2511623"/>
            <a:ext cx="968720" cy="612577"/>
            <a:chOff x="6400800" y="5181600"/>
            <a:chExt cx="968720" cy="612577"/>
          </a:xfrm>
        </p:grpSpPr>
        <p:pic>
          <p:nvPicPr>
            <p:cNvPr id="54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400800" y="5181600"/>
              <a:ext cx="96872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55" name="Rectangle 54"/>
            <p:cNvSpPr/>
            <p:nvPr/>
          </p:nvSpPr>
          <p:spPr>
            <a:xfrm>
              <a:off x="6561006" y="5606461"/>
              <a:ext cx="152400" cy="152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6477000" y="5486400"/>
              <a:ext cx="3810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1400" b="1" i="1" dirty="0" smtClean="0">
                  <a:latin typeface="Times New Roman"/>
                  <a:cs typeface="Times New Roman"/>
                </a:rPr>
                <a:t>τ</a:t>
              </a:r>
              <a:r>
                <a:rPr lang="en-US" sz="1400" baseline="-25000" dirty="0" smtClean="0">
                  <a:latin typeface="Times New Roman"/>
                  <a:cs typeface="Times New Roman"/>
                </a:rPr>
                <a:t>2</a:t>
              </a:r>
              <a:endParaRPr lang="en-US" sz="1400" baseline="-25000" dirty="0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5660680" y="2511623"/>
            <a:ext cx="968720" cy="612577"/>
            <a:chOff x="6400800" y="5181600"/>
            <a:chExt cx="968720" cy="612577"/>
          </a:xfrm>
        </p:grpSpPr>
        <p:pic>
          <p:nvPicPr>
            <p:cNvPr id="58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400800" y="5181600"/>
              <a:ext cx="96872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59" name="Rectangle 58"/>
            <p:cNvSpPr/>
            <p:nvPr/>
          </p:nvSpPr>
          <p:spPr>
            <a:xfrm>
              <a:off x="6561006" y="5606461"/>
              <a:ext cx="152400" cy="152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6477000" y="5486400"/>
              <a:ext cx="3810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1400" b="1" i="1" dirty="0" smtClean="0">
                  <a:latin typeface="Times New Roman"/>
                  <a:cs typeface="Times New Roman"/>
                </a:rPr>
                <a:t>τ</a:t>
              </a:r>
              <a:r>
                <a:rPr lang="en-US" sz="1400" baseline="-25000" dirty="0" smtClean="0">
                  <a:latin typeface="Times New Roman"/>
                  <a:cs typeface="Times New Roman"/>
                </a:rPr>
                <a:t>3</a:t>
              </a:r>
              <a:endParaRPr lang="en-US" sz="1400" baseline="-25000" dirty="0"/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4191000" y="2587823"/>
            <a:ext cx="22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=</a:t>
            </a:r>
            <a:endParaRPr lang="en-US" b="1" dirty="0"/>
          </a:p>
        </p:txBody>
      </p:sp>
      <p:sp>
        <p:nvSpPr>
          <p:cNvPr id="62" name="TextBox 61"/>
          <p:cNvSpPr txBox="1"/>
          <p:nvPr/>
        </p:nvSpPr>
        <p:spPr>
          <a:xfrm>
            <a:off x="5410200" y="2587823"/>
            <a:ext cx="22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/>
                <a:cs typeface="Arial"/>
              </a:rPr>
              <a:t>≠</a:t>
            </a:r>
            <a:endParaRPr lang="en-US" b="1" dirty="0"/>
          </a:p>
        </p:txBody>
      </p:sp>
      <p:sp>
        <p:nvSpPr>
          <p:cNvPr id="64" name="TextBox 63"/>
          <p:cNvSpPr txBox="1"/>
          <p:nvPr/>
        </p:nvSpPr>
        <p:spPr>
          <a:xfrm>
            <a:off x="609600" y="1504890"/>
            <a:ext cx="807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 direct consequence of </a:t>
            </a:r>
            <a:r>
              <a:rPr lang="en-US" sz="2000" b="1" dirty="0" smtClean="0"/>
              <a:t>Cauchy Integral Theorem </a:t>
            </a:r>
            <a:r>
              <a:rPr lang="en-US" sz="2000" dirty="0" smtClean="0"/>
              <a:t>and </a:t>
            </a:r>
            <a:r>
              <a:rPr lang="en-US" sz="2000" b="1" dirty="0" smtClean="0"/>
              <a:t>Residue Theorem</a:t>
            </a:r>
            <a:endParaRPr lang="en-US" sz="2000" b="1" dirty="0"/>
          </a:p>
        </p:txBody>
      </p:sp>
      <p:sp>
        <p:nvSpPr>
          <p:cNvPr id="65" name="TextBox 64"/>
          <p:cNvSpPr txBox="1"/>
          <p:nvPr/>
        </p:nvSpPr>
        <p:spPr>
          <a:xfrm>
            <a:off x="3276600" y="3440668"/>
            <a:ext cx="502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But the singularities lie on the obstacles!!</a:t>
            </a:r>
            <a:endParaRPr lang="en-US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457200" y="3810000"/>
            <a:ext cx="8458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value of    </a:t>
            </a:r>
            <a:r>
              <a:rPr lang="en-US" sz="3200" dirty="0" smtClean="0"/>
              <a:t>           </a:t>
            </a:r>
            <a:r>
              <a:rPr lang="en-US" sz="5400" dirty="0" smtClean="0"/>
              <a:t>   </a:t>
            </a:r>
            <a:r>
              <a:rPr lang="en-US" sz="4400" dirty="0" smtClean="0"/>
              <a:t> </a:t>
            </a:r>
            <a:r>
              <a:rPr lang="en-US" sz="3200" dirty="0" smtClean="0"/>
              <a:t>   </a:t>
            </a:r>
            <a:r>
              <a:rPr lang="en-US" dirty="0" smtClean="0"/>
              <a:t>  uniquely defines the homology class of a trajectory </a:t>
            </a:r>
            <a:r>
              <a:rPr lang="el-GR" i="1" dirty="0" smtClean="0">
                <a:latin typeface="Times New Roman"/>
                <a:cs typeface="Times New Roman"/>
              </a:rPr>
              <a:t>τ</a:t>
            </a:r>
            <a:endParaRPr lang="en-US" i="1" dirty="0" smtClean="0"/>
          </a:p>
          <a:p>
            <a:endParaRPr lang="en-US" dirty="0"/>
          </a:p>
        </p:txBody>
      </p:sp>
      <p:sp>
        <p:nvSpPr>
          <p:cNvPr id="70" name="TextBox 69"/>
          <p:cNvSpPr txBox="1"/>
          <p:nvPr/>
        </p:nvSpPr>
        <p:spPr>
          <a:xfrm>
            <a:off x="228600" y="5675293"/>
            <a:ext cx="5562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35000" indent="-635000"/>
            <a:r>
              <a:rPr lang="en-US" b="1" dirty="0" smtClean="0"/>
              <a:t>Note: </a:t>
            </a:r>
            <a:r>
              <a:rPr lang="en-US" dirty="0" smtClean="0"/>
              <a:t>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dirty="0" smtClean="0"/>
              <a:t> is an additive function</a:t>
            </a:r>
            <a:br>
              <a:rPr lang="en-US" dirty="0" smtClean="0"/>
            </a:br>
            <a:r>
              <a:rPr lang="en-US" dirty="0" smtClean="0"/>
              <a:t>of the trajectory: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l-GR" i="1" dirty="0" smtClean="0">
                <a:latin typeface="Times New Roman" pitchFamily="18" charset="0"/>
                <a:cs typeface="Times New Roman" pitchFamily="18" charset="0"/>
              </a:rPr>
              <a:t>τ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+mj-lt"/>
                <a:cs typeface="Times New Roman" pitchFamily="18" charset="0"/>
              </a:rPr>
              <a:t>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i="1" dirty="0" smtClean="0">
                <a:latin typeface="Times New Roman" pitchFamily="18" charset="0"/>
                <a:cs typeface="Times New Roman" pitchFamily="18" charset="0"/>
              </a:rPr>
              <a:t>τ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 =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l-GR" i="1" dirty="0" smtClean="0">
                <a:latin typeface="Times New Roman" pitchFamily="18" charset="0"/>
                <a:cs typeface="Times New Roman" pitchFamily="18" charset="0"/>
              </a:rPr>
              <a:t>τ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 +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l-GR" i="1" dirty="0" smtClean="0">
                <a:latin typeface="Times New Roman" pitchFamily="18" charset="0"/>
                <a:cs typeface="Times New Roman" pitchFamily="18" charset="0"/>
              </a:rPr>
              <a:t>τ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565150"/>
            <a:r>
              <a:rPr lang="en-US" dirty="0" smtClean="0"/>
              <a:t>     – we will exploit this for graph-search algorithm</a:t>
            </a:r>
            <a:endParaRPr lang="en-US" dirty="0"/>
          </a:p>
        </p:txBody>
      </p:sp>
      <p:grpSp>
        <p:nvGrpSpPr>
          <p:cNvPr id="72" name="Group 71"/>
          <p:cNvGrpSpPr/>
          <p:nvPr/>
        </p:nvGrpSpPr>
        <p:grpSpPr>
          <a:xfrm>
            <a:off x="1714239" y="4125558"/>
            <a:ext cx="2057399" cy="628423"/>
            <a:chOff x="4572001" y="3164114"/>
            <a:chExt cx="2057399" cy="628423"/>
          </a:xfrm>
        </p:grpSpPr>
        <p:pic>
          <p:nvPicPr>
            <p:cNvPr id="73" name="Picture 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618821" y="3164114"/>
              <a:ext cx="2010579" cy="6284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4" name="TextBox 73"/>
            <p:cNvSpPr txBox="1"/>
            <p:nvPr/>
          </p:nvSpPr>
          <p:spPr>
            <a:xfrm>
              <a:off x="4572001" y="3259811"/>
              <a:ext cx="299633" cy="37189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2880"/>
                </a:lnSpc>
              </a:pPr>
              <a:r>
                <a:rPr lang="en-US" sz="2800" i="1" dirty="0" smtClean="0">
                  <a:latin typeface="Times New Roman" pitchFamily="18" charset="0"/>
                  <a:cs typeface="Times New Roman" pitchFamily="18" charset="0"/>
                </a:rPr>
                <a:t>H</a:t>
              </a:r>
              <a:endParaRPr lang="en-US" sz="2800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75" name="Right Brace 74"/>
          <p:cNvSpPr/>
          <p:nvPr/>
        </p:nvSpPr>
        <p:spPr>
          <a:xfrm rot="5400000">
            <a:off x="3234817" y="4293361"/>
            <a:ext cx="200026" cy="721217"/>
          </a:xfrm>
          <a:prstGeom prst="rightBrac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TextBox 75"/>
          <p:cNvSpPr txBox="1"/>
          <p:nvPr/>
        </p:nvSpPr>
        <p:spPr>
          <a:xfrm>
            <a:off x="3085839" y="4695244"/>
            <a:ext cx="1165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i="1" dirty="0" smtClean="0">
                <a:latin typeface="Times New Roman"/>
                <a:cs typeface="Times New Roman"/>
              </a:rPr>
              <a:t>ω</a:t>
            </a:r>
            <a:r>
              <a:rPr lang="en-US" i="1" dirty="0" smtClean="0">
                <a:latin typeface="Times New Roman"/>
                <a:cs typeface="Times New Roman"/>
              </a:rPr>
              <a:t> </a:t>
            </a:r>
            <a:r>
              <a:rPr lang="en-US" sz="1100" dirty="0" smtClean="0">
                <a:cs typeface="Times New Roman"/>
              </a:rPr>
              <a:t>(diff. 1-form)</a:t>
            </a:r>
            <a:endParaRPr lang="en-US" sz="1100" dirty="0"/>
          </a:p>
        </p:txBody>
      </p:sp>
      <p:sp>
        <p:nvSpPr>
          <p:cNvPr id="129" name="Rounded Rectangle 128"/>
          <p:cNvSpPr/>
          <p:nvPr/>
        </p:nvSpPr>
        <p:spPr>
          <a:xfrm>
            <a:off x="457200" y="3962400"/>
            <a:ext cx="8458200" cy="1066800"/>
          </a:xfrm>
          <a:prstGeom prst="roundRect">
            <a:avLst/>
          </a:prstGeom>
          <a:solidFill>
            <a:srgbClr val="FF0000">
              <a:alpha val="5000"/>
            </a:srgb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TextBox 79"/>
          <p:cNvSpPr txBox="1"/>
          <p:nvPr/>
        </p:nvSpPr>
        <p:spPr>
          <a:xfrm>
            <a:off x="3810000" y="5159514"/>
            <a:ext cx="556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9388" indent="-179388"/>
            <a:r>
              <a:rPr lang="en-US" sz="2000" b="1" dirty="0" smtClean="0"/>
              <a:t>- </a:t>
            </a:r>
            <a:r>
              <a:rPr lang="en-US" sz="2000" b="1" dirty="0" err="1" smtClean="0"/>
              <a:t>Homotopic</a:t>
            </a:r>
            <a:r>
              <a:rPr lang="en-US" sz="2000" b="1" dirty="0" smtClean="0"/>
              <a:t> trajectories          </a:t>
            </a:r>
            <a:r>
              <a:rPr lang="en-US" sz="2000" b="1" i="1" dirty="0" smtClean="0"/>
              <a:t>H</a:t>
            </a:r>
            <a:r>
              <a:rPr lang="en-US" sz="2000" b="1" dirty="0" smtClean="0"/>
              <a:t>-values same.</a:t>
            </a:r>
            <a:r>
              <a:rPr lang="en-US" sz="800" b="1" dirty="0" smtClean="0"/>
              <a:t> </a:t>
            </a:r>
          </a:p>
          <a:p>
            <a:pPr marL="179388" indent="-179388"/>
            <a:r>
              <a:rPr lang="en-US" sz="2000" b="1" dirty="0" smtClean="0"/>
              <a:t>- Homologous trajectories             </a:t>
            </a:r>
            <a:r>
              <a:rPr lang="en-US" sz="2000" b="1" i="1" dirty="0" smtClean="0"/>
              <a:t>H</a:t>
            </a:r>
            <a:r>
              <a:rPr lang="en-US" sz="2000" b="1" dirty="0" smtClean="0"/>
              <a:t>-values same.</a:t>
            </a:r>
          </a:p>
        </p:txBody>
      </p:sp>
      <p:grpSp>
        <p:nvGrpSpPr>
          <p:cNvPr id="81" name="Group 22"/>
          <p:cNvGrpSpPr/>
          <p:nvPr/>
        </p:nvGrpSpPr>
        <p:grpSpPr>
          <a:xfrm>
            <a:off x="6540470" y="5313640"/>
            <a:ext cx="393730" cy="77788"/>
            <a:chOff x="8153400" y="4876800"/>
            <a:chExt cx="335573" cy="77788"/>
          </a:xfrm>
        </p:grpSpPr>
        <p:cxnSp>
          <p:nvCxnSpPr>
            <p:cNvPr id="87" name="Straight Arrow Connector 86"/>
            <p:cNvCxnSpPr/>
            <p:nvPr/>
          </p:nvCxnSpPr>
          <p:spPr>
            <a:xfrm>
              <a:off x="8436586" y="4920655"/>
              <a:ext cx="52387" cy="158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>
              <a:off x="8153400" y="4876800"/>
              <a:ext cx="228600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>
              <a:off x="8153400" y="4953000"/>
              <a:ext cx="228600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" name="Group 34"/>
          <p:cNvGrpSpPr/>
          <p:nvPr/>
        </p:nvGrpSpPr>
        <p:grpSpPr>
          <a:xfrm>
            <a:off x="6797488" y="5618440"/>
            <a:ext cx="517712" cy="77788"/>
            <a:chOff x="5143501" y="6323012"/>
            <a:chExt cx="477266" cy="77788"/>
          </a:xfrm>
        </p:grpSpPr>
        <p:cxnSp>
          <p:nvCxnSpPr>
            <p:cNvPr id="83" name="Straight Arrow Connector 82"/>
            <p:cNvCxnSpPr/>
            <p:nvPr/>
          </p:nvCxnSpPr>
          <p:spPr>
            <a:xfrm>
              <a:off x="5564103" y="6366867"/>
              <a:ext cx="56664" cy="158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>
              <a:off x="5257800" y="6323012"/>
              <a:ext cx="247261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>
              <a:off x="5257800" y="6399212"/>
              <a:ext cx="247261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Arrow Connector 85"/>
            <p:cNvCxnSpPr/>
            <p:nvPr/>
          </p:nvCxnSpPr>
          <p:spPr>
            <a:xfrm rot="10800000">
              <a:off x="5143501" y="6356549"/>
              <a:ext cx="46608" cy="1387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Group 65"/>
          <p:cNvGrpSpPr/>
          <p:nvPr/>
        </p:nvGrpSpPr>
        <p:grpSpPr>
          <a:xfrm>
            <a:off x="3276600" y="1905000"/>
            <a:ext cx="968720" cy="612577"/>
            <a:chOff x="6400800" y="5181600"/>
            <a:chExt cx="968720" cy="612577"/>
          </a:xfrm>
        </p:grpSpPr>
        <p:pic>
          <p:nvPicPr>
            <p:cNvPr id="67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400800" y="5181600"/>
              <a:ext cx="96872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71" name="Rectangle 70"/>
            <p:cNvSpPr/>
            <p:nvPr/>
          </p:nvSpPr>
          <p:spPr>
            <a:xfrm>
              <a:off x="6561006" y="5606461"/>
              <a:ext cx="152400" cy="152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6477000" y="5486400"/>
              <a:ext cx="7620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1400" b="1" i="1" dirty="0" smtClean="0">
                  <a:latin typeface="Times New Roman"/>
                  <a:cs typeface="Times New Roman"/>
                </a:rPr>
                <a:t>τ</a:t>
              </a:r>
              <a:r>
                <a:rPr lang="en-US" sz="1400" baseline="-25000" dirty="0" smtClean="0">
                  <a:latin typeface="Times New Roman"/>
                  <a:cs typeface="Times New Roman"/>
                </a:rPr>
                <a:t>1</a:t>
              </a:r>
              <a:r>
                <a:rPr lang="en-US" sz="1400" dirty="0" smtClean="0">
                  <a:latin typeface="Times New Roman"/>
                  <a:cs typeface="Times New Roman"/>
                </a:rPr>
                <a:t>-</a:t>
              </a:r>
              <a:r>
                <a:rPr lang="el-GR" sz="1400" b="1" i="1" dirty="0" smtClean="0">
                  <a:latin typeface="Times New Roman"/>
                  <a:cs typeface="Times New Roman"/>
                </a:rPr>
                <a:t>τ</a:t>
              </a:r>
              <a:r>
                <a:rPr lang="en-US" sz="1400" baseline="-25000" dirty="0" smtClean="0">
                  <a:latin typeface="Times New Roman"/>
                  <a:cs typeface="Times New Roman"/>
                </a:rPr>
                <a:t>2</a:t>
              </a:r>
              <a:endParaRPr lang="en-US" sz="1400" baseline="-25000" dirty="0"/>
            </a:p>
          </p:txBody>
        </p:sp>
      </p:grpSp>
      <p:sp>
        <p:nvSpPr>
          <p:cNvPr id="79" name="TextBox 78"/>
          <p:cNvSpPr txBox="1"/>
          <p:nvPr/>
        </p:nvSpPr>
        <p:spPr>
          <a:xfrm>
            <a:off x="4245320" y="1981200"/>
            <a:ext cx="1012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=  0</a:t>
            </a:r>
            <a:endParaRPr lang="en-US" b="1" dirty="0"/>
          </a:p>
        </p:txBody>
      </p:sp>
      <p:grpSp>
        <p:nvGrpSpPr>
          <p:cNvPr id="91" name="Group 22"/>
          <p:cNvGrpSpPr/>
          <p:nvPr/>
        </p:nvGrpSpPr>
        <p:grpSpPr>
          <a:xfrm>
            <a:off x="2819400" y="2741612"/>
            <a:ext cx="393730" cy="77788"/>
            <a:chOff x="8153400" y="4876800"/>
            <a:chExt cx="335573" cy="77788"/>
          </a:xfrm>
        </p:grpSpPr>
        <p:cxnSp>
          <p:nvCxnSpPr>
            <p:cNvPr id="92" name="Straight Arrow Connector 91"/>
            <p:cNvCxnSpPr/>
            <p:nvPr/>
          </p:nvCxnSpPr>
          <p:spPr>
            <a:xfrm>
              <a:off x="8436586" y="4920655"/>
              <a:ext cx="52387" cy="158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/>
            <p:cNvCxnSpPr/>
            <p:nvPr/>
          </p:nvCxnSpPr>
          <p:spPr>
            <a:xfrm>
              <a:off x="8153400" y="4876800"/>
              <a:ext cx="228600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/>
            <p:cNvCxnSpPr/>
            <p:nvPr/>
          </p:nvCxnSpPr>
          <p:spPr>
            <a:xfrm>
              <a:off x="8153400" y="4953000"/>
              <a:ext cx="228600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5" name="TextBox 94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0" name="Slide Number Placeholder 8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6" grpId="0"/>
      <p:bldP spid="47" grpId="0" animBg="1"/>
      <p:bldP spid="62" grpId="0"/>
      <p:bldP spid="65" grpId="0"/>
      <p:bldP spid="68" grpId="0"/>
      <p:bldP spid="70" grpId="0"/>
      <p:bldP spid="75" grpId="0" animBg="1"/>
      <p:bldP spid="76" grpId="0"/>
      <p:bldP spid="129" grpId="0" animBg="1"/>
      <p:bldP spid="8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1143000"/>
            <a:ext cx="3352800" cy="3329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7" name="Group 6"/>
          <p:cNvGrpSpPr/>
          <p:nvPr/>
        </p:nvGrpSpPr>
        <p:grpSpPr>
          <a:xfrm>
            <a:off x="1386995" y="1713894"/>
            <a:ext cx="2729562" cy="2466509"/>
            <a:chOff x="755515" y="2320047"/>
            <a:chExt cx="1149485" cy="1038707"/>
          </a:xfrm>
        </p:grpSpPr>
        <p:sp>
          <p:nvSpPr>
            <p:cNvPr id="8" name="Rectangle 7"/>
            <p:cNvSpPr/>
            <p:nvPr/>
          </p:nvSpPr>
          <p:spPr>
            <a:xfrm>
              <a:off x="755515" y="2320047"/>
              <a:ext cx="457200" cy="304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 rot="20616520">
              <a:off x="1025107" y="2764953"/>
              <a:ext cx="838200" cy="2286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Hexagon 9"/>
            <p:cNvSpPr/>
            <p:nvPr/>
          </p:nvSpPr>
          <p:spPr>
            <a:xfrm>
              <a:off x="1600200" y="2996625"/>
              <a:ext cx="304800" cy="304800"/>
            </a:xfrm>
            <a:prstGeom prst="hexag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1143000" y="3296970"/>
              <a:ext cx="49427" cy="6178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ight Triangle 11"/>
            <p:cNvSpPr/>
            <p:nvPr/>
          </p:nvSpPr>
          <p:spPr>
            <a:xfrm>
              <a:off x="1600200" y="2438400"/>
              <a:ext cx="108679" cy="45719"/>
            </a:xfrm>
            <a:prstGeom prst="rt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Oval 12"/>
          <p:cNvSpPr/>
          <p:nvPr/>
        </p:nvSpPr>
        <p:spPr>
          <a:xfrm>
            <a:off x="1828800" y="1981200"/>
            <a:ext cx="145501" cy="145501"/>
          </a:xfrm>
          <a:prstGeom prst="ellipse">
            <a:avLst/>
          </a:prstGeom>
          <a:solidFill>
            <a:srgbClr val="FF0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971800" y="2971800"/>
            <a:ext cx="145501" cy="145501"/>
          </a:xfrm>
          <a:prstGeom prst="ellipse">
            <a:avLst/>
          </a:prstGeom>
          <a:solidFill>
            <a:srgbClr val="FF0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3657600" y="3657600"/>
            <a:ext cx="145501" cy="145501"/>
          </a:xfrm>
          <a:prstGeom prst="ellipse">
            <a:avLst/>
          </a:prstGeom>
          <a:solidFill>
            <a:srgbClr val="FF0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1524000" y="1905000"/>
            <a:ext cx="7237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400" b="1" i="1" dirty="0" smtClean="0">
                <a:latin typeface="Times New Roman"/>
                <a:cs typeface="Times New Roman"/>
              </a:rPr>
              <a:t>ζ</a:t>
            </a:r>
            <a:r>
              <a:rPr lang="en-US" sz="1400" b="1" baseline="-25000" dirty="0" smtClean="0">
                <a:latin typeface="Times New Roman"/>
                <a:cs typeface="Times New Roman"/>
              </a:rPr>
              <a:t>1</a:t>
            </a:r>
            <a:endParaRPr lang="en-US" sz="1400" b="1" baseline="-25000" dirty="0"/>
          </a:p>
        </p:txBody>
      </p:sp>
      <p:sp>
        <p:nvSpPr>
          <p:cNvPr id="17" name="TextBox 16"/>
          <p:cNvSpPr txBox="1"/>
          <p:nvPr/>
        </p:nvSpPr>
        <p:spPr>
          <a:xfrm>
            <a:off x="2743200" y="2819400"/>
            <a:ext cx="7237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400" b="1" i="1" dirty="0" smtClean="0">
                <a:latin typeface="Times New Roman"/>
                <a:cs typeface="Times New Roman"/>
              </a:rPr>
              <a:t>ζ</a:t>
            </a:r>
            <a:r>
              <a:rPr lang="en-US" sz="1400" b="1" baseline="-25000" dirty="0" smtClean="0">
                <a:latin typeface="Times New Roman"/>
                <a:cs typeface="Times New Roman"/>
              </a:rPr>
              <a:t>2</a:t>
            </a:r>
            <a:endParaRPr lang="en-US" sz="1400" b="1" baseline="-25000" dirty="0"/>
          </a:p>
        </p:txBody>
      </p:sp>
      <p:sp>
        <p:nvSpPr>
          <p:cNvPr id="18" name="TextBox 17"/>
          <p:cNvSpPr txBox="1"/>
          <p:nvPr/>
        </p:nvSpPr>
        <p:spPr>
          <a:xfrm>
            <a:off x="3505200" y="3429000"/>
            <a:ext cx="7237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400" b="1" i="1" dirty="0" smtClean="0">
                <a:latin typeface="Times New Roman"/>
                <a:cs typeface="Times New Roman"/>
              </a:rPr>
              <a:t>ζ</a:t>
            </a:r>
            <a:r>
              <a:rPr lang="en-US" sz="1400" b="1" baseline="-25000" dirty="0" smtClean="0">
                <a:latin typeface="Times New Roman"/>
                <a:cs typeface="Times New Roman"/>
              </a:rPr>
              <a:t>3</a:t>
            </a:r>
            <a:endParaRPr lang="en-US" sz="1400" b="1" baseline="-25000" dirty="0"/>
          </a:p>
        </p:txBody>
      </p:sp>
      <p:sp>
        <p:nvSpPr>
          <p:cNvPr id="20" name="Freeform 19"/>
          <p:cNvSpPr/>
          <p:nvPr/>
        </p:nvSpPr>
        <p:spPr>
          <a:xfrm>
            <a:off x="1276350" y="2124076"/>
            <a:ext cx="3028950" cy="1485899"/>
          </a:xfrm>
          <a:custGeom>
            <a:avLst/>
            <a:gdLst>
              <a:gd name="connsiteX0" fmla="*/ 0 w 1240015"/>
              <a:gd name="connsiteY0" fmla="*/ 615547 h 615547"/>
              <a:gd name="connsiteX1" fmla="*/ 187340 w 1240015"/>
              <a:gd name="connsiteY1" fmla="*/ 245327 h 615547"/>
              <a:gd name="connsiteX2" fmla="*/ 793966 w 1240015"/>
              <a:gd name="connsiteY2" fmla="*/ 173959 h 615547"/>
              <a:gd name="connsiteX3" fmla="*/ 1240015 w 1240015"/>
              <a:gd name="connsiteY3" fmla="*/ 0 h 615547"/>
              <a:gd name="connsiteX0" fmla="*/ 0 w 1240015"/>
              <a:gd name="connsiteY0" fmla="*/ 615547 h 615547"/>
              <a:gd name="connsiteX1" fmla="*/ 187340 w 1240015"/>
              <a:gd name="connsiteY1" fmla="*/ 245327 h 615547"/>
              <a:gd name="connsiteX2" fmla="*/ 827048 w 1240015"/>
              <a:gd name="connsiteY2" fmla="*/ 122292 h 615547"/>
              <a:gd name="connsiteX3" fmla="*/ 1240015 w 1240015"/>
              <a:gd name="connsiteY3" fmla="*/ 0 h 615547"/>
              <a:gd name="connsiteX0" fmla="*/ 0 w 1240015"/>
              <a:gd name="connsiteY0" fmla="*/ 615547 h 615547"/>
              <a:gd name="connsiteX1" fmla="*/ 178419 w 1240015"/>
              <a:gd name="connsiteY1" fmla="*/ 318182 h 615547"/>
              <a:gd name="connsiteX2" fmla="*/ 827048 w 1240015"/>
              <a:gd name="connsiteY2" fmla="*/ 122292 h 615547"/>
              <a:gd name="connsiteX3" fmla="*/ 1240015 w 1240015"/>
              <a:gd name="connsiteY3" fmla="*/ 0 h 615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40015" h="615547">
                <a:moveTo>
                  <a:pt x="0" y="615547"/>
                </a:moveTo>
                <a:cubicBezTo>
                  <a:pt x="27506" y="467236"/>
                  <a:pt x="40578" y="400391"/>
                  <a:pt x="178419" y="318182"/>
                </a:cubicBezTo>
                <a:cubicBezTo>
                  <a:pt x="316260" y="235973"/>
                  <a:pt x="650115" y="175322"/>
                  <a:pt x="827048" y="122292"/>
                </a:cubicBezTo>
                <a:cubicBezTo>
                  <a:pt x="1003981" y="69262"/>
                  <a:pt x="1104713" y="66535"/>
                  <a:pt x="1240015" y="0"/>
                </a:cubicBezTo>
              </a:path>
            </a:pathLst>
          </a:custGeom>
          <a:ln w="15875">
            <a:solidFill>
              <a:schemeClr val="accent2">
                <a:lumMod val="50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3962400" y="1828800"/>
            <a:ext cx="7670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b="1" dirty="0" smtClean="0">
                <a:latin typeface="Times New Roman"/>
                <a:cs typeface="Times New Roman"/>
              </a:rPr>
              <a:t>τ</a:t>
            </a:r>
            <a:endParaRPr lang="en-US" sz="2000" baseline="-25000" dirty="0"/>
          </a:p>
        </p:txBody>
      </p:sp>
      <p:sp>
        <p:nvSpPr>
          <p:cNvPr id="1307" name="TextBox 1306"/>
          <p:cNvSpPr txBox="1"/>
          <p:nvPr/>
        </p:nvSpPr>
        <p:spPr>
          <a:xfrm>
            <a:off x="4648200" y="1066800"/>
            <a:ext cx="4038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 </a:t>
            </a:r>
            <a:r>
              <a:rPr lang="en-US" sz="2000" b="1" dirty="0" smtClean="0"/>
              <a:t>trajectory</a:t>
            </a:r>
            <a:r>
              <a:rPr lang="en-US" sz="2000" dirty="0" smtClean="0"/>
              <a:t> in a </a:t>
            </a:r>
            <a:r>
              <a:rPr lang="en-US" sz="2000" dirty="0" err="1" smtClean="0"/>
              <a:t>discretized</a:t>
            </a:r>
            <a:r>
              <a:rPr lang="en-US" sz="2000" dirty="0" smtClean="0"/>
              <a:t> setting,</a:t>
            </a:r>
          </a:p>
          <a:p>
            <a:r>
              <a:rPr lang="en-US" sz="2000" dirty="0" smtClean="0"/>
              <a:t>   is nothing but a </a:t>
            </a:r>
            <a:r>
              <a:rPr lang="en-US" sz="2000" b="1" dirty="0" smtClean="0"/>
              <a:t>path in the graph</a:t>
            </a:r>
            <a:endParaRPr lang="en-US" sz="2000" b="1" dirty="0"/>
          </a:p>
        </p:txBody>
      </p:sp>
      <p:sp>
        <p:nvSpPr>
          <p:cNvPr id="1309" name="TextBox 1308"/>
          <p:cNvSpPr txBox="1"/>
          <p:nvPr/>
        </p:nvSpPr>
        <p:spPr>
          <a:xfrm>
            <a:off x="0" y="101025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</a:rPr>
              <a:t>Switching to a </a:t>
            </a:r>
            <a:r>
              <a:rPr lang="en-US" sz="3200" b="1" dirty="0" err="1" smtClean="0">
                <a:solidFill>
                  <a:schemeClr val="accent2">
                    <a:lumMod val="50000"/>
                  </a:schemeClr>
                </a:solidFill>
              </a:rPr>
              <a:t>Discretized</a:t>
            </a: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</a:rPr>
              <a:t> Perspective</a:t>
            </a:r>
            <a:endParaRPr lang="en-US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322" name="Freeform 1321"/>
          <p:cNvSpPr/>
          <p:nvPr/>
        </p:nvSpPr>
        <p:spPr>
          <a:xfrm>
            <a:off x="1271116" y="2125226"/>
            <a:ext cx="3039627" cy="1497205"/>
          </a:xfrm>
          <a:custGeom>
            <a:avLst/>
            <a:gdLst>
              <a:gd name="connsiteX0" fmla="*/ 0 w 3039627"/>
              <a:gd name="connsiteY0" fmla="*/ 1497205 h 1497205"/>
              <a:gd name="connsiteX1" fmla="*/ 5025 w 3039627"/>
              <a:gd name="connsiteY1" fmla="*/ 1351504 h 1497205"/>
              <a:gd name="connsiteX2" fmla="*/ 145702 w 3039627"/>
              <a:gd name="connsiteY2" fmla="*/ 1185706 h 1497205"/>
              <a:gd name="connsiteX3" fmla="*/ 150726 w 3039627"/>
              <a:gd name="connsiteY3" fmla="*/ 1034981 h 1497205"/>
              <a:gd name="connsiteX4" fmla="*/ 306475 w 3039627"/>
              <a:gd name="connsiteY4" fmla="*/ 889279 h 1497205"/>
              <a:gd name="connsiteX5" fmla="*/ 457200 w 3039627"/>
              <a:gd name="connsiteY5" fmla="*/ 738554 h 1497205"/>
              <a:gd name="connsiteX6" fmla="*/ 602902 w 3039627"/>
              <a:gd name="connsiteY6" fmla="*/ 733530 h 1497205"/>
              <a:gd name="connsiteX7" fmla="*/ 768699 w 3039627"/>
              <a:gd name="connsiteY7" fmla="*/ 582805 h 1497205"/>
              <a:gd name="connsiteX8" fmla="*/ 909376 w 3039627"/>
              <a:gd name="connsiteY8" fmla="*/ 587829 h 1497205"/>
              <a:gd name="connsiteX9" fmla="*/ 1055077 w 3039627"/>
              <a:gd name="connsiteY9" fmla="*/ 587829 h 1497205"/>
              <a:gd name="connsiteX10" fmla="*/ 1220875 w 3039627"/>
              <a:gd name="connsiteY10" fmla="*/ 442128 h 1497205"/>
              <a:gd name="connsiteX11" fmla="*/ 1366576 w 3039627"/>
              <a:gd name="connsiteY11" fmla="*/ 447152 h 1497205"/>
              <a:gd name="connsiteX12" fmla="*/ 1512277 w 3039627"/>
              <a:gd name="connsiteY12" fmla="*/ 437104 h 1497205"/>
              <a:gd name="connsiteX13" fmla="*/ 1678075 w 3039627"/>
              <a:gd name="connsiteY13" fmla="*/ 437104 h 1497205"/>
              <a:gd name="connsiteX14" fmla="*/ 1823776 w 3039627"/>
              <a:gd name="connsiteY14" fmla="*/ 276330 h 1497205"/>
              <a:gd name="connsiteX15" fmla="*/ 1969477 w 3039627"/>
              <a:gd name="connsiteY15" fmla="*/ 276330 h 1497205"/>
              <a:gd name="connsiteX16" fmla="*/ 2130251 w 3039627"/>
              <a:gd name="connsiteY16" fmla="*/ 271306 h 1497205"/>
              <a:gd name="connsiteX17" fmla="*/ 2280976 w 3039627"/>
              <a:gd name="connsiteY17" fmla="*/ 276330 h 1497205"/>
              <a:gd name="connsiteX18" fmla="*/ 2426677 w 3039627"/>
              <a:gd name="connsiteY18" fmla="*/ 125605 h 1497205"/>
              <a:gd name="connsiteX19" fmla="*/ 2587451 w 3039627"/>
              <a:gd name="connsiteY19" fmla="*/ 130629 h 1497205"/>
              <a:gd name="connsiteX20" fmla="*/ 2728128 w 3039627"/>
              <a:gd name="connsiteY20" fmla="*/ 125605 h 1497205"/>
              <a:gd name="connsiteX21" fmla="*/ 2883877 w 3039627"/>
              <a:gd name="connsiteY21" fmla="*/ 130629 h 1497205"/>
              <a:gd name="connsiteX22" fmla="*/ 3039627 w 3039627"/>
              <a:gd name="connsiteY22" fmla="*/ 0 h 1497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039627" h="1497205">
                <a:moveTo>
                  <a:pt x="0" y="1497205"/>
                </a:moveTo>
                <a:lnTo>
                  <a:pt x="5025" y="1351504"/>
                </a:lnTo>
                <a:lnTo>
                  <a:pt x="145702" y="1185706"/>
                </a:lnTo>
                <a:lnTo>
                  <a:pt x="150726" y="1034981"/>
                </a:lnTo>
                <a:lnTo>
                  <a:pt x="306475" y="889279"/>
                </a:lnTo>
                <a:lnTo>
                  <a:pt x="457200" y="738554"/>
                </a:lnTo>
                <a:lnTo>
                  <a:pt x="602902" y="733530"/>
                </a:lnTo>
                <a:lnTo>
                  <a:pt x="768699" y="582805"/>
                </a:lnTo>
                <a:lnTo>
                  <a:pt x="909376" y="587829"/>
                </a:lnTo>
                <a:lnTo>
                  <a:pt x="1055077" y="587829"/>
                </a:lnTo>
                <a:lnTo>
                  <a:pt x="1220875" y="442128"/>
                </a:lnTo>
                <a:lnTo>
                  <a:pt x="1366576" y="447152"/>
                </a:lnTo>
                <a:lnTo>
                  <a:pt x="1512277" y="437104"/>
                </a:lnTo>
                <a:lnTo>
                  <a:pt x="1678075" y="437104"/>
                </a:lnTo>
                <a:lnTo>
                  <a:pt x="1823776" y="276330"/>
                </a:lnTo>
                <a:lnTo>
                  <a:pt x="1969477" y="276330"/>
                </a:lnTo>
                <a:lnTo>
                  <a:pt x="2130251" y="271306"/>
                </a:lnTo>
                <a:lnTo>
                  <a:pt x="2280976" y="276330"/>
                </a:lnTo>
                <a:lnTo>
                  <a:pt x="2426677" y="125605"/>
                </a:lnTo>
                <a:lnTo>
                  <a:pt x="2587451" y="130629"/>
                </a:lnTo>
                <a:lnTo>
                  <a:pt x="2728128" y="125605"/>
                </a:lnTo>
                <a:lnTo>
                  <a:pt x="2883877" y="130629"/>
                </a:lnTo>
                <a:lnTo>
                  <a:pt x="3039627" y="0"/>
                </a:lnTo>
              </a:path>
            </a:pathLst>
          </a:custGeom>
          <a:ln w="190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30" name="Group 1329"/>
          <p:cNvGrpSpPr/>
          <p:nvPr/>
        </p:nvGrpSpPr>
        <p:grpSpPr>
          <a:xfrm>
            <a:off x="4953000" y="2209800"/>
            <a:ext cx="3159071" cy="1055132"/>
            <a:chOff x="4953000" y="2209800"/>
            <a:chExt cx="3159071" cy="1055132"/>
          </a:xfrm>
        </p:grpSpPr>
        <p:pic>
          <p:nvPicPr>
            <p:cNvPr id="1323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953000" y="2329543"/>
              <a:ext cx="1143000" cy="6422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324" name="TextBox 1323"/>
            <p:cNvSpPr txBox="1"/>
            <p:nvPr/>
          </p:nvSpPr>
          <p:spPr>
            <a:xfrm>
              <a:off x="6172200" y="2362200"/>
              <a:ext cx="381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=</a:t>
              </a:r>
              <a:endParaRPr lang="en-US" sz="2400" dirty="0"/>
            </a:p>
          </p:txBody>
        </p:sp>
        <p:sp>
          <p:nvSpPr>
            <p:cNvPr id="1325" name="TextBox 1324"/>
            <p:cNvSpPr txBox="1"/>
            <p:nvPr/>
          </p:nvSpPr>
          <p:spPr>
            <a:xfrm>
              <a:off x="6477000" y="2209800"/>
              <a:ext cx="4572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dirty="0" smtClean="0">
                  <a:latin typeface="Times New Roman"/>
                  <a:cs typeface="Times New Roman"/>
                </a:rPr>
                <a:t>∑</a:t>
              </a:r>
              <a:endParaRPr lang="en-US" sz="4000" dirty="0"/>
            </a:p>
          </p:txBody>
        </p:sp>
        <p:sp>
          <p:nvSpPr>
            <p:cNvPr id="1326" name="TextBox 1325"/>
            <p:cNvSpPr txBox="1"/>
            <p:nvPr/>
          </p:nvSpPr>
          <p:spPr>
            <a:xfrm>
              <a:off x="6248400" y="2743200"/>
              <a:ext cx="1066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edge </a:t>
              </a:r>
              <a:r>
                <a:rPr lang="en-US" b="1" i="1" dirty="0" smtClean="0"/>
                <a:t>e</a:t>
              </a:r>
              <a:endParaRPr lang="en-US" b="1" i="1" dirty="0"/>
            </a:p>
          </p:txBody>
        </p:sp>
        <p:sp>
          <p:nvSpPr>
            <p:cNvPr id="1327" name="TextBox 1326"/>
            <p:cNvSpPr txBox="1"/>
            <p:nvPr/>
          </p:nvSpPr>
          <p:spPr>
            <a:xfrm>
              <a:off x="6400800" y="2895600"/>
              <a:ext cx="1143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in path </a:t>
              </a:r>
              <a:r>
                <a:rPr lang="el-GR" b="1" i="1" dirty="0" smtClean="0">
                  <a:latin typeface="Times New Roman"/>
                  <a:cs typeface="Times New Roman"/>
                </a:rPr>
                <a:t>τ</a:t>
              </a:r>
              <a:endParaRPr lang="en-US" b="1" i="1" dirty="0" smtClean="0"/>
            </a:p>
          </p:txBody>
        </p:sp>
        <p:pic>
          <p:nvPicPr>
            <p:cNvPr id="1328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162800" y="2362200"/>
              <a:ext cx="949271" cy="533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329" name="TextBox 1328"/>
            <p:cNvSpPr txBox="1"/>
            <p:nvPr/>
          </p:nvSpPr>
          <p:spPr>
            <a:xfrm>
              <a:off x="7286625" y="2780526"/>
              <a:ext cx="228600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b="1" i="1" dirty="0" smtClean="0"/>
                <a:t>e</a:t>
              </a:r>
              <a:endParaRPr lang="en-US" b="1" i="1" dirty="0"/>
            </a:p>
          </p:txBody>
        </p:sp>
      </p:grpSp>
      <p:sp>
        <p:nvSpPr>
          <p:cNvPr id="1331" name="TextBox 1330"/>
          <p:cNvSpPr txBox="1"/>
          <p:nvPr/>
        </p:nvSpPr>
        <p:spPr>
          <a:xfrm>
            <a:off x="4724400" y="3371671"/>
            <a:ext cx="3962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An </a:t>
            </a:r>
            <a:r>
              <a:rPr lang="en-US" b="1" dirty="0" smtClean="0"/>
              <a:t>integration along a path</a:t>
            </a:r>
            <a:r>
              <a:rPr lang="en-US" dirty="0" smtClean="0"/>
              <a:t> in the graph</a:t>
            </a:r>
          </a:p>
          <a:p>
            <a:pPr algn="ctr"/>
            <a:r>
              <a:rPr lang="en-US" dirty="0" smtClean="0"/>
              <a:t>is nothing but</a:t>
            </a:r>
            <a:r>
              <a:rPr lang="en-US" sz="800" dirty="0" smtClean="0"/>
              <a:t/>
            </a:r>
            <a:br>
              <a:rPr lang="en-US" sz="800" dirty="0" smtClean="0"/>
            </a:br>
            <a:r>
              <a:rPr lang="en-US" sz="800" dirty="0" smtClean="0"/>
              <a:t> </a:t>
            </a:r>
            <a:br>
              <a:rPr lang="en-US" sz="800" dirty="0" smtClean="0"/>
            </a:br>
            <a:r>
              <a:rPr lang="en-US" dirty="0" smtClean="0"/>
              <a:t>summation of the values of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dirty="0" smtClean="0"/>
              <a:t>(</a:t>
            </a:r>
            <a:r>
              <a:rPr lang="en-US" b="1" i="1" dirty="0" smtClean="0"/>
              <a:t>e</a:t>
            </a:r>
            <a:r>
              <a:rPr lang="en-US" dirty="0" smtClean="0"/>
              <a:t>) of the edges </a:t>
            </a:r>
            <a:r>
              <a:rPr lang="en-US" b="1" i="1" dirty="0" smtClean="0"/>
              <a:t>e</a:t>
            </a:r>
            <a:r>
              <a:rPr lang="en-US" dirty="0" smtClean="0"/>
              <a:t> along that path</a:t>
            </a:r>
            <a:endParaRPr lang="en-US" dirty="0"/>
          </a:p>
        </p:txBody>
      </p:sp>
      <p:grpSp>
        <p:nvGrpSpPr>
          <p:cNvPr id="1332" name="Group 1331"/>
          <p:cNvGrpSpPr/>
          <p:nvPr/>
        </p:nvGrpSpPr>
        <p:grpSpPr>
          <a:xfrm>
            <a:off x="1447800" y="4800600"/>
            <a:ext cx="1600200" cy="1219200"/>
            <a:chOff x="6934200" y="5486400"/>
            <a:chExt cx="1600200" cy="1219200"/>
          </a:xfrm>
        </p:grpSpPr>
        <p:cxnSp>
          <p:nvCxnSpPr>
            <p:cNvPr id="1333" name="Straight Connector 1332"/>
            <p:cNvCxnSpPr/>
            <p:nvPr/>
          </p:nvCxnSpPr>
          <p:spPr>
            <a:xfrm flipV="1">
              <a:off x="7239000" y="6019800"/>
              <a:ext cx="609600" cy="228600"/>
            </a:xfrm>
            <a:prstGeom prst="line">
              <a:avLst/>
            </a:prstGeom>
            <a:ln w="9525">
              <a:solidFill>
                <a:schemeClr val="tx1">
                  <a:lumMod val="50000"/>
                  <a:lumOff val="50000"/>
                </a:schemeClr>
              </a:solidFill>
              <a:prstDash val="solid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4" name="Straight Connector 1333"/>
            <p:cNvCxnSpPr/>
            <p:nvPr/>
          </p:nvCxnSpPr>
          <p:spPr>
            <a:xfrm flipV="1">
              <a:off x="7239000" y="6019800"/>
              <a:ext cx="609600" cy="228600"/>
            </a:xfrm>
            <a:prstGeom prst="line">
              <a:avLst/>
            </a:prstGeom>
            <a:ln w="19050">
              <a:solidFill>
                <a:schemeClr val="tx2">
                  <a:lumMod val="50000"/>
                </a:schemeClr>
              </a:solidFill>
              <a:prstDash val="sysDot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5" name="Straight Connector 1334"/>
            <p:cNvCxnSpPr/>
            <p:nvPr/>
          </p:nvCxnSpPr>
          <p:spPr>
            <a:xfrm rot="5400000" flipH="1" flipV="1">
              <a:off x="7658100" y="6210300"/>
              <a:ext cx="381000" cy="1588"/>
            </a:xfrm>
            <a:prstGeom prst="line">
              <a:avLst/>
            </a:prstGeom>
            <a:ln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6" name="Straight Connector 1335"/>
            <p:cNvCxnSpPr/>
            <p:nvPr/>
          </p:nvCxnSpPr>
          <p:spPr>
            <a:xfrm>
              <a:off x="7239000" y="6248400"/>
              <a:ext cx="609600" cy="152400"/>
            </a:xfrm>
            <a:prstGeom prst="line">
              <a:avLst/>
            </a:prstGeom>
            <a:ln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7" name="Straight Connector 1336"/>
            <p:cNvCxnSpPr/>
            <p:nvPr/>
          </p:nvCxnSpPr>
          <p:spPr>
            <a:xfrm rot="16200000" flipH="1">
              <a:off x="7505700" y="5676900"/>
              <a:ext cx="457200" cy="228600"/>
            </a:xfrm>
            <a:prstGeom prst="line">
              <a:avLst/>
            </a:prstGeom>
            <a:ln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8" name="Straight Connector 1337"/>
            <p:cNvCxnSpPr/>
            <p:nvPr/>
          </p:nvCxnSpPr>
          <p:spPr>
            <a:xfrm rot="10800000" flipV="1">
              <a:off x="7162800" y="5562600"/>
              <a:ext cx="457200" cy="228600"/>
            </a:xfrm>
            <a:prstGeom prst="line">
              <a:avLst/>
            </a:prstGeom>
            <a:ln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9" name="Straight Connector 1338"/>
            <p:cNvCxnSpPr/>
            <p:nvPr/>
          </p:nvCxnSpPr>
          <p:spPr>
            <a:xfrm rot="16200000" flipV="1">
              <a:off x="6972300" y="5981700"/>
              <a:ext cx="457200" cy="76200"/>
            </a:xfrm>
            <a:prstGeom prst="line">
              <a:avLst/>
            </a:prstGeom>
            <a:ln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0" name="Straight Connector 1339"/>
            <p:cNvCxnSpPr/>
            <p:nvPr/>
          </p:nvCxnSpPr>
          <p:spPr>
            <a:xfrm rot="10800000" flipV="1">
              <a:off x="7620000" y="5486400"/>
              <a:ext cx="609600" cy="76200"/>
            </a:xfrm>
            <a:prstGeom prst="line">
              <a:avLst/>
            </a:prstGeom>
            <a:ln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1" name="Straight Connector 1340"/>
            <p:cNvCxnSpPr/>
            <p:nvPr/>
          </p:nvCxnSpPr>
          <p:spPr>
            <a:xfrm rot="5400000">
              <a:off x="7772400" y="5562600"/>
              <a:ext cx="533400" cy="381000"/>
            </a:xfrm>
            <a:prstGeom prst="line">
              <a:avLst/>
            </a:prstGeom>
            <a:ln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2" name="Straight Connector 1341"/>
            <p:cNvCxnSpPr/>
            <p:nvPr/>
          </p:nvCxnSpPr>
          <p:spPr>
            <a:xfrm rot="10800000">
              <a:off x="7848600" y="6019800"/>
              <a:ext cx="685800" cy="1588"/>
            </a:xfrm>
            <a:prstGeom prst="line">
              <a:avLst/>
            </a:prstGeom>
            <a:ln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3" name="Straight Connector 1342"/>
            <p:cNvCxnSpPr/>
            <p:nvPr/>
          </p:nvCxnSpPr>
          <p:spPr>
            <a:xfrm rot="16200000" flipV="1">
              <a:off x="8115300" y="5600700"/>
              <a:ext cx="533400" cy="304800"/>
            </a:xfrm>
            <a:prstGeom prst="line">
              <a:avLst/>
            </a:prstGeom>
            <a:ln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4" name="Straight Connector 1343"/>
            <p:cNvCxnSpPr/>
            <p:nvPr/>
          </p:nvCxnSpPr>
          <p:spPr>
            <a:xfrm rot="5400000">
              <a:off x="8267700" y="6134100"/>
              <a:ext cx="381000" cy="152400"/>
            </a:xfrm>
            <a:prstGeom prst="line">
              <a:avLst/>
            </a:prstGeom>
            <a:ln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5" name="Straight Connector 1344"/>
            <p:cNvCxnSpPr/>
            <p:nvPr/>
          </p:nvCxnSpPr>
          <p:spPr>
            <a:xfrm>
              <a:off x="7848600" y="6400800"/>
              <a:ext cx="533400" cy="1588"/>
            </a:xfrm>
            <a:prstGeom prst="line">
              <a:avLst/>
            </a:prstGeom>
            <a:ln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6" name="Straight Connector 1345"/>
            <p:cNvCxnSpPr/>
            <p:nvPr/>
          </p:nvCxnSpPr>
          <p:spPr>
            <a:xfrm rot="10800000" flipV="1">
              <a:off x="7315200" y="6400800"/>
              <a:ext cx="533400" cy="304800"/>
            </a:xfrm>
            <a:prstGeom prst="line">
              <a:avLst/>
            </a:prstGeom>
            <a:ln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7" name="Straight Connector 1346"/>
            <p:cNvCxnSpPr/>
            <p:nvPr/>
          </p:nvCxnSpPr>
          <p:spPr>
            <a:xfrm rot="16200000" flipH="1">
              <a:off x="7048500" y="6438900"/>
              <a:ext cx="457200" cy="76200"/>
            </a:xfrm>
            <a:prstGeom prst="line">
              <a:avLst/>
            </a:prstGeom>
            <a:ln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48" name="TextBox 1347"/>
            <p:cNvSpPr txBox="1"/>
            <p:nvPr/>
          </p:nvSpPr>
          <p:spPr>
            <a:xfrm>
              <a:off x="6934200" y="5943600"/>
              <a:ext cx="4572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i="1" dirty="0" smtClean="0">
                  <a:latin typeface="Times New Roman" pitchFamily="18" charset="0"/>
                  <a:cs typeface="Times New Roman" pitchFamily="18" charset="0"/>
                </a:rPr>
                <a:t>z</a:t>
              </a:r>
              <a:r>
                <a:rPr lang="en-US" sz="1600" baseline="-25000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en-U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49" name="TextBox 1348"/>
            <p:cNvSpPr txBox="1"/>
            <p:nvPr/>
          </p:nvSpPr>
          <p:spPr>
            <a:xfrm>
              <a:off x="7543800" y="5715000"/>
              <a:ext cx="4572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i="1" dirty="0" smtClean="0">
                  <a:latin typeface="Times New Roman" pitchFamily="18" charset="0"/>
                  <a:cs typeface="Times New Roman" pitchFamily="18" charset="0"/>
                </a:rPr>
                <a:t>z</a:t>
              </a:r>
              <a:r>
                <a:rPr lang="en-US" sz="1600" baseline="-25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en-U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351" name="Freeform 1350"/>
          <p:cNvSpPr/>
          <p:nvPr/>
        </p:nvSpPr>
        <p:spPr>
          <a:xfrm>
            <a:off x="381000" y="5556738"/>
            <a:ext cx="1363394" cy="844062"/>
          </a:xfrm>
          <a:custGeom>
            <a:avLst/>
            <a:gdLst>
              <a:gd name="connsiteX0" fmla="*/ 0 w 1477108"/>
              <a:gd name="connsiteY0" fmla="*/ 998807 h 1127760"/>
              <a:gd name="connsiteX1" fmla="*/ 211016 w 1477108"/>
              <a:gd name="connsiteY1" fmla="*/ 1069145 h 1127760"/>
              <a:gd name="connsiteX2" fmla="*/ 140677 w 1477108"/>
              <a:gd name="connsiteY2" fmla="*/ 647114 h 1127760"/>
              <a:gd name="connsiteX3" fmla="*/ 815926 w 1477108"/>
              <a:gd name="connsiteY3" fmla="*/ 647114 h 1127760"/>
              <a:gd name="connsiteX4" fmla="*/ 984739 w 1477108"/>
              <a:gd name="connsiteY4" fmla="*/ 239151 h 1127760"/>
              <a:gd name="connsiteX5" fmla="*/ 1477108 w 1477108"/>
              <a:gd name="connsiteY5" fmla="*/ 0 h 1127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77108" h="1127760">
                <a:moveTo>
                  <a:pt x="0" y="998807"/>
                </a:moveTo>
                <a:cubicBezTo>
                  <a:pt x="93785" y="1063283"/>
                  <a:pt x="187570" y="1127760"/>
                  <a:pt x="211016" y="1069145"/>
                </a:cubicBezTo>
                <a:cubicBezTo>
                  <a:pt x="234462" y="1010530"/>
                  <a:pt x="39859" y="717453"/>
                  <a:pt x="140677" y="647114"/>
                </a:cubicBezTo>
                <a:cubicBezTo>
                  <a:pt x="241495" y="576775"/>
                  <a:pt x="675249" y="715108"/>
                  <a:pt x="815926" y="647114"/>
                </a:cubicBezTo>
                <a:cubicBezTo>
                  <a:pt x="956603" y="579120"/>
                  <a:pt x="874542" y="347003"/>
                  <a:pt x="984739" y="239151"/>
                </a:cubicBezTo>
                <a:cubicBezTo>
                  <a:pt x="1094936" y="131299"/>
                  <a:pt x="1286022" y="65649"/>
                  <a:pt x="1477108" y="0"/>
                </a:cubicBezTo>
              </a:path>
            </a:pathLst>
          </a:custGeom>
          <a:ln>
            <a:solidFill>
              <a:schemeClr val="tx1">
                <a:lumMod val="75000"/>
                <a:lumOff val="2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2" name="TextBox 1351"/>
          <p:cNvSpPr txBox="1"/>
          <p:nvPr/>
        </p:nvSpPr>
        <p:spPr>
          <a:xfrm>
            <a:off x="1905000" y="5334000"/>
            <a:ext cx="22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/>
              <a:t>e</a:t>
            </a:r>
            <a:endParaRPr lang="en-US" dirty="0"/>
          </a:p>
        </p:txBody>
      </p:sp>
      <p:sp>
        <p:nvSpPr>
          <p:cNvPr id="1353" name="TextBox 1352"/>
          <p:cNvSpPr txBox="1"/>
          <p:nvPr/>
        </p:nvSpPr>
        <p:spPr>
          <a:xfrm>
            <a:off x="152400" y="6248400"/>
            <a:ext cx="609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err="1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sz="1600" baseline="-25000" dirty="0" err="1" smtClean="0">
                <a:latin typeface="Times New Roman" pitchFamily="18" charset="0"/>
                <a:cs typeface="Times New Roman" pitchFamily="18" charset="0"/>
              </a:rPr>
              <a:t>start</a:t>
            </a:r>
            <a:endParaRPr lang="en-US" sz="16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54" name="TextBox 1353"/>
          <p:cNvSpPr txBox="1"/>
          <p:nvPr/>
        </p:nvSpPr>
        <p:spPr>
          <a:xfrm>
            <a:off x="1524000" y="6248400"/>
            <a:ext cx="167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Parent node</a:t>
            </a:r>
            <a:endParaRPr lang="en-US" sz="1400" dirty="0"/>
          </a:p>
        </p:txBody>
      </p:sp>
      <p:sp>
        <p:nvSpPr>
          <p:cNvPr id="1356" name="Freeform 1355"/>
          <p:cNvSpPr/>
          <p:nvPr/>
        </p:nvSpPr>
        <p:spPr>
          <a:xfrm>
            <a:off x="1474763" y="5627077"/>
            <a:ext cx="255563" cy="633046"/>
          </a:xfrm>
          <a:custGeom>
            <a:avLst/>
            <a:gdLst>
              <a:gd name="connsiteX0" fmla="*/ 255563 w 255563"/>
              <a:gd name="connsiteY0" fmla="*/ 0 h 633046"/>
              <a:gd name="connsiteX1" fmla="*/ 16412 w 255563"/>
              <a:gd name="connsiteY1" fmla="*/ 393895 h 633046"/>
              <a:gd name="connsiteX2" fmla="*/ 157089 w 255563"/>
              <a:gd name="connsiteY2" fmla="*/ 633046 h 633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5563" h="633046">
                <a:moveTo>
                  <a:pt x="255563" y="0"/>
                </a:moveTo>
                <a:cubicBezTo>
                  <a:pt x="144193" y="144193"/>
                  <a:pt x="32824" y="288387"/>
                  <a:pt x="16412" y="393895"/>
                </a:cubicBezTo>
                <a:cubicBezTo>
                  <a:pt x="0" y="499403"/>
                  <a:pt x="78544" y="566224"/>
                  <a:pt x="157089" y="633046"/>
                </a:cubicBezTo>
              </a:path>
            </a:pathLst>
          </a:custGeom>
          <a:ln>
            <a:solidFill>
              <a:schemeClr val="accent6">
                <a:lumMod val="50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8" name="Freeform 1357"/>
          <p:cNvSpPr/>
          <p:nvPr/>
        </p:nvSpPr>
        <p:spPr>
          <a:xfrm>
            <a:off x="2419643" y="5387926"/>
            <a:ext cx="464234" cy="520505"/>
          </a:xfrm>
          <a:custGeom>
            <a:avLst/>
            <a:gdLst>
              <a:gd name="connsiteX0" fmla="*/ 0 w 464234"/>
              <a:gd name="connsiteY0" fmla="*/ 0 h 520505"/>
              <a:gd name="connsiteX1" fmla="*/ 323557 w 464234"/>
              <a:gd name="connsiteY1" fmla="*/ 182880 h 520505"/>
              <a:gd name="connsiteX2" fmla="*/ 464234 w 464234"/>
              <a:gd name="connsiteY2" fmla="*/ 520505 h 520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4234" h="520505">
                <a:moveTo>
                  <a:pt x="0" y="0"/>
                </a:moveTo>
                <a:cubicBezTo>
                  <a:pt x="123092" y="48064"/>
                  <a:pt x="246185" y="96129"/>
                  <a:pt x="323557" y="182880"/>
                </a:cubicBezTo>
                <a:cubicBezTo>
                  <a:pt x="400929" y="269631"/>
                  <a:pt x="432581" y="395068"/>
                  <a:pt x="464234" y="520505"/>
                </a:cubicBezTo>
              </a:path>
            </a:pathLst>
          </a:custGeom>
          <a:ln>
            <a:solidFill>
              <a:schemeClr val="accent6">
                <a:lumMod val="50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9" name="TextBox 1358"/>
          <p:cNvSpPr txBox="1"/>
          <p:nvPr/>
        </p:nvSpPr>
        <p:spPr>
          <a:xfrm>
            <a:off x="2362200" y="5867400"/>
            <a:ext cx="167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Child node</a:t>
            </a:r>
            <a:endParaRPr lang="en-US" sz="1400" dirty="0"/>
          </a:p>
        </p:txBody>
      </p:sp>
      <p:sp>
        <p:nvSpPr>
          <p:cNvPr id="1360" name="TextBox 1359"/>
          <p:cNvSpPr txBox="1"/>
          <p:nvPr/>
        </p:nvSpPr>
        <p:spPr>
          <a:xfrm>
            <a:off x="3886200" y="4933890"/>
            <a:ext cx="4114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000" dirty="0" smtClean="0"/>
              <a:t>(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sz="2000" baseline="-25000" dirty="0" smtClean="0">
                <a:latin typeface="Times New Roman" pitchFamily="18" charset="0"/>
                <a:cs typeface="Times New Roman" pitchFamily="18" charset="0"/>
              </a:rPr>
              <a:t>start</a:t>
            </a:r>
            <a:r>
              <a:rPr lang="en-US" sz="2000" dirty="0" smtClean="0">
                <a:latin typeface="Times New Roman"/>
                <a:cs typeface="Times New Roman"/>
              </a:rPr>
              <a:t>→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sz="2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dirty="0" smtClean="0">
                <a:latin typeface="Times New Roman"/>
                <a:cs typeface="Times New Roman"/>
              </a:rPr>
              <a:t>)  = 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000" dirty="0" smtClean="0"/>
              <a:t>(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sz="2000" baseline="-25000" dirty="0" smtClean="0">
                <a:latin typeface="Times New Roman" pitchFamily="18" charset="0"/>
                <a:cs typeface="Times New Roman" pitchFamily="18" charset="0"/>
              </a:rPr>
              <a:t>start</a:t>
            </a:r>
            <a:r>
              <a:rPr lang="en-US" sz="2000" dirty="0" smtClean="0">
                <a:latin typeface="Times New Roman"/>
                <a:cs typeface="Times New Roman"/>
              </a:rPr>
              <a:t>→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sz="2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dirty="0" smtClean="0">
                <a:latin typeface="Times New Roman"/>
                <a:cs typeface="Times New Roman"/>
              </a:rPr>
              <a:t>)  + 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000" dirty="0" smtClean="0"/>
              <a:t>(</a:t>
            </a:r>
            <a:r>
              <a:rPr lang="en-US" sz="2000" b="1" i="1" dirty="0" smtClean="0"/>
              <a:t>e</a:t>
            </a:r>
            <a:r>
              <a:rPr lang="en-US" sz="2000" dirty="0" smtClean="0"/>
              <a:t>)</a:t>
            </a:r>
            <a:endParaRPr lang="en-US" sz="2000" dirty="0"/>
          </a:p>
        </p:txBody>
      </p:sp>
      <p:sp>
        <p:nvSpPr>
          <p:cNvPr id="1362" name="TextBox 1361"/>
          <p:cNvSpPr txBox="1"/>
          <p:nvPr/>
        </p:nvSpPr>
        <p:spPr>
          <a:xfrm>
            <a:off x="3886200" y="5638800"/>
            <a:ext cx="472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Turns out,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dirty="0" smtClean="0"/>
              <a:t>(</a:t>
            </a:r>
            <a:r>
              <a:rPr lang="en-US" b="1" i="1" dirty="0" smtClean="0"/>
              <a:t>e</a:t>
            </a:r>
            <a:r>
              <a:rPr lang="en-US" dirty="0" smtClean="0"/>
              <a:t>) can be computed efficiently</a:t>
            </a:r>
            <a:br>
              <a:rPr lang="en-US" dirty="0" smtClean="0"/>
            </a:br>
            <a:r>
              <a:rPr lang="en-US" dirty="0" smtClean="0"/>
              <a:t>        using a closed-form analytical expression.</a:t>
            </a:r>
          </a:p>
          <a:p>
            <a:r>
              <a:rPr lang="en-US" dirty="0" smtClean="0"/>
              <a:t>                              </a:t>
            </a:r>
            <a:r>
              <a:rPr lang="en-US" b="1" dirty="0" smtClean="0"/>
              <a:t> (more details in paper)</a:t>
            </a:r>
            <a:endParaRPr lang="en-US" b="1" dirty="0"/>
          </a:p>
        </p:txBody>
      </p:sp>
      <p:sp>
        <p:nvSpPr>
          <p:cNvPr id="59" name="TextBox 58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8" name="Slide Number Placeholder 5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322" grpId="0" animBg="1"/>
      <p:bldP spid="1331" grpId="0"/>
      <p:bldP spid="1351" grpId="0" animBg="1"/>
      <p:bldP spid="1352" grpId="0"/>
      <p:bldP spid="1353" grpId="0"/>
      <p:bldP spid="1354" grpId="0"/>
      <p:bldP spid="1356" grpId="0" animBg="1"/>
      <p:bldP spid="1358" grpId="0" animBg="1"/>
      <p:bldP spid="1359" grpId="0"/>
      <p:bldP spid="1360" grpId="0"/>
      <p:bldP spid="136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6" name="Group 125"/>
          <p:cNvGrpSpPr/>
          <p:nvPr/>
        </p:nvGrpSpPr>
        <p:grpSpPr>
          <a:xfrm>
            <a:off x="4876800" y="990600"/>
            <a:ext cx="3962400" cy="2801006"/>
            <a:chOff x="5486400" y="685800"/>
            <a:chExt cx="4311806" cy="3048000"/>
          </a:xfrm>
        </p:grpSpPr>
        <p:pic>
          <p:nvPicPr>
            <p:cNvPr id="122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535136" y="834483"/>
              <a:ext cx="4263070" cy="2899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23" name="Rectangle 122"/>
            <p:cNvSpPr/>
            <p:nvPr/>
          </p:nvSpPr>
          <p:spPr>
            <a:xfrm>
              <a:off x="5486400" y="685800"/>
              <a:ext cx="1012874" cy="2989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Rectangle 124"/>
            <p:cNvSpPr/>
            <p:nvPr/>
          </p:nvSpPr>
          <p:spPr>
            <a:xfrm>
              <a:off x="5486400" y="1070317"/>
              <a:ext cx="858129" cy="42085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0" y="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</a:rPr>
              <a:t>Graph Construction</a:t>
            </a:r>
          </a:p>
          <a:p>
            <a:pPr algn="ctr"/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</a:rPr>
              <a:t>(The </a:t>
            </a:r>
            <a:r>
              <a:rPr lang="en-US" sz="3200" b="1" i="1" dirty="0" smtClean="0">
                <a:solidFill>
                  <a:schemeClr val="bg2">
                    <a:lumMod val="50000"/>
                  </a:schemeClr>
                </a:solidFill>
              </a:rPr>
              <a:t>H</a:t>
            </a: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</a:rPr>
              <a:t>-augmented graph)</a:t>
            </a:r>
            <a:endParaRPr lang="en-US" sz="3200" b="1" dirty="0">
              <a:solidFill>
                <a:schemeClr val="bg2">
                  <a:lumMod val="50000"/>
                </a:schemeClr>
              </a:solidFill>
            </a:endParaRPr>
          </a:p>
        </p:txBody>
      </p:sp>
      <p:grpSp>
        <p:nvGrpSpPr>
          <p:cNvPr id="127" name="Group 126"/>
          <p:cNvGrpSpPr/>
          <p:nvPr/>
        </p:nvGrpSpPr>
        <p:grpSpPr>
          <a:xfrm>
            <a:off x="228600" y="1219200"/>
            <a:ext cx="7924800" cy="830997"/>
            <a:chOff x="685800" y="1219200"/>
            <a:chExt cx="7924800" cy="830997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05125" y="1304567"/>
              <a:ext cx="1514475" cy="3718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" name="TextBox 5"/>
            <p:cNvSpPr txBox="1"/>
            <p:nvPr/>
          </p:nvSpPr>
          <p:spPr>
            <a:xfrm>
              <a:off x="685800" y="1219200"/>
              <a:ext cx="79248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Given the graph                            laid </a:t>
              </a:r>
              <a:r>
                <a:rPr lang="en-US" sz="2400" dirty="0" smtClean="0"/>
                <a:t/>
              </a:r>
              <a:br>
                <a:rPr lang="en-US" sz="2400" dirty="0" smtClean="0"/>
              </a:br>
              <a:r>
                <a:rPr lang="en-US" sz="2400" dirty="0" smtClean="0"/>
                <a:t>upon </a:t>
              </a:r>
              <a:r>
                <a:rPr lang="en-US" sz="2400" dirty="0" smtClean="0"/>
                <a:t>the environment</a:t>
              </a:r>
              <a:r>
                <a:rPr lang="en-US" sz="2400" dirty="0" smtClean="0"/>
                <a:t>, we </a:t>
              </a:r>
              <a:r>
                <a:rPr lang="en-US" sz="2400" dirty="0" smtClean="0"/>
                <a:t>construct,</a:t>
              </a:r>
              <a:endParaRPr lang="en-US" sz="2400" dirty="0"/>
            </a:p>
          </p:txBody>
        </p:sp>
      </p:grp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" y="4085027"/>
            <a:ext cx="3048000" cy="2391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15"/>
          <p:cNvSpPr/>
          <p:nvPr/>
        </p:nvSpPr>
        <p:spPr>
          <a:xfrm>
            <a:off x="3442038" y="4114799"/>
            <a:ext cx="291762" cy="10378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3276600" y="5489877"/>
            <a:ext cx="533400" cy="1105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55327" y="4038600"/>
            <a:ext cx="2826473" cy="270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Rectangle 18"/>
          <p:cNvSpPr/>
          <p:nvPr/>
        </p:nvSpPr>
        <p:spPr>
          <a:xfrm>
            <a:off x="3810000" y="518160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762000" y="365760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Insight into graph topology:</a:t>
            </a:r>
            <a:endParaRPr 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59543" y="1981200"/>
            <a:ext cx="2750457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TextBox 342"/>
          <p:cNvSpPr txBox="1">
            <a:spLocks noChangeArrowheads="1"/>
          </p:cNvSpPr>
          <p:nvPr/>
        </p:nvSpPr>
        <p:spPr bwMode="auto">
          <a:xfrm>
            <a:off x="745933" y="2647890"/>
            <a:ext cx="93046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sz="2000" dirty="0">
                <a:latin typeface="Calibri" pitchFamily="34" charset="0"/>
              </a:rPr>
              <a:t> </a:t>
            </a:r>
            <a:r>
              <a:rPr lang="en-US" sz="2000" dirty="0" smtClean="0">
                <a:latin typeface="Calibri" pitchFamily="34" charset="0"/>
              </a:rPr>
              <a:t> in </a:t>
            </a:r>
            <a:r>
              <a:rPr lang="en-US" sz="2000" i="1" dirty="0">
                <a:latin typeface="Lucida Handwriting" pitchFamily="66" charset="0"/>
              </a:rPr>
              <a:t>G</a:t>
            </a:r>
          </a:p>
        </p:txBody>
      </p:sp>
      <p:sp>
        <p:nvSpPr>
          <p:cNvPr id="22" name="TextBox 343"/>
          <p:cNvSpPr txBox="1">
            <a:spLocks noChangeArrowheads="1"/>
          </p:cNvSpPr>
          <p:nvPr/>
        </p:nvSpPr>
        <p:spPr bwMode="auto">
          <a:xfrm>
            <a:off x="2209800" y="2629418"/>
            <a:ext cx="2514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{z,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sz="2000" baseline="-25000" dirty="0" err="1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→z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)} </a:t>
            </a:r>
            <a:r>
              <a:rPr lang="en-US" sz="2000" dirty="0" smtClean="0">
                <a:latin typeface="Calibri" pitchFamily="34" charset="0"/>
              </a:rPr>
              <a:t>in </a:t>
            </a:r>
            <a:r>
              <a:rPr lang="en-US" sz="2000" i="1" dirty="0">
                <a:latin typeface="Lucida Handwriting" pitchFamily="66" charset="0"/>
              </a:rPr>
              <a:t>G </a:t>
            </a:r>
            <a:r>
              <a:rPr lang="en-US" sz="2000" i="1" baseline="-25000" dirty="0" smtClean="0">
                <a:latin typeface="Times New Roman" pitchFamily="18" charset="0"/>
                <a:cs typeface="Times New Roman" pitchFamily="18" charset="0"/>
              </a:rPr>
              <a:t>H</a:t>
            </a:r>
            <a:endParaRPr lang="en-US" sz="20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Down Arrow 22"/>
          <p:cNvSpPr/>
          <p:nvPr/>
        </p:nvSpPr>
        <p:spPr>
          <a:xfrm rot="16200000">
            <a:off x="1850737" y="2607482"/>
            <a:ext cx="394855" cy="438728"/>
          </a:xfrm>
          <a:prstGeom prst="downArrow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174876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/>
          </a:p>
        </p:txBody>
      </p:sp>
      <p:sp>
        <p:nvSpPr>
          <p:cNvPr id="116" name="TextBox 115"/>
          <p:cNvSpPr txBox="1"/>
          <p:nvPr/>
        </p:nvSpPr>
        <p:spPr>
          <a:xfrm>
            <a:off x="7086600" y="4724400"/>
            <a:ext cx="19049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6">
                    <a:lumMod val="50000"/>
                  </a:schemeClr>
                </a:solidFill>
              </a:rPr>
              <a:t>Goal </a:t>
            </a:r>
            <a:r>
              <a:rPr lang="en-US" sz="1400" b="1" dirty="0" smtClean="0">
                <a:solidFill>
                  <a:schemeClr val="accent6">
                    <a:lumMod val="50000"/>
                  </a:schemeClr>
                </a:solidFill>
              </a:rPr>
              <a:t>vertex being </a:t>
            </a:r>
            <a:r>
              <a:rPr lang="en-US" sz="1400" b="1" dirty="0" smtClean="0">
                <a:solidFill>
                  <a:schemeClr val="accent6">
                    <a:lumMod val="50000"/>
                  </a:schemeClr>
                </a:solidFill>
              </a:rPr>
              <a:t>distinguished by </a:t>
            </a:r>
            <a:r>
              <a:rPr lang="en-US" sz="1400" b="1" dirty="0" smtClean="0">
                <a:solidFill>
                  <a:schemeClr val="accent6">
                    <a:lumMod val="50000"/>
                  </a:schemeClr>
                </a:solidFill>
              </a:rPr>
              <a:t>homology class </a:t>
            </a:r>
            <a:r>
              <a:rPr lang="en-US" sz="1400" b="1" dirty="0" smtClean="0">
                <a:solidFill>
                  <a:schemeClr val="accent6">
                    <a:lumMod val="50000"/>
                  </a:schemeClr>
                </a:solidFill>
              </a:rPr>
              <a:t>of path taken to reach it</a:t>
            </a:r>
            <a:endParaRPr lang="en-US" sz="1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2895600" y="2209800"/>
            <a:ext cx="152400" cy="24622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H</a:t>
            </a:r>
            <a:endParaRPr lang="en-US" sz="1600" dirty="0"/>
          </a:p>
        </p:txBody>
      </p:sp>
      <p:sp>
        <p:nvSpPr>
          <p:cNvPr id="67" name="TextBox 66"/>
          <p:cNvSpPr txBox="1"/>
          <p:nvPr/>
        </p:nvSpPr>
        <p:spPr>
          <a:xfrm>
            <a:off x="3429000" y="2209800"/>
            <a:ext cx="152400" cy="24622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H</a:t>
            </a:r>
            <a:endParaRPr lang="en-US" sz="1600" dirty="0"/>
          </a:p>
        </p:txBody>
      </p:sp>
      <p:sp>
        <p:nvSpPr>
          <p:cNvPr id="68" name="TextBox 67"/>
          <p:cNvSpPr txBox="1"/>
          <p:nvPr/>
        </p:nvSpPr>
        <p:spPr>
          <a:xfrm>
            <a:off x="1403592" y="2184788"/>
            <a:ext cx="152400" cy="24622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H</a:t>
            </a:r>
            <a:endParaRPr lang="en-US" sz="1600" dirty="0"/>
          </a:p>
        </p:txBody>
      </p:sp>
      <p:sp>
        <p:nvSpPr>
          <p:cNvPr id="119" name="TextBox 118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20" name="Slide Number Placeholder 57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96F7D9-4631-427C-B003-C8B510AB03E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5612136" y="6589334"/>
            <a:ext cx="152400" cy="24622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H</a:t>
            </a:r>
            <a:endParaRPr lang="en-US" sz="1600" dirty="0"/>
          </a:p>
        </p:txBody>
      </p:sp>
      <p:sp>
        <p:nvSpPr>
          <p:cNvPr id="130" name="TextBox 129"/>
          <p:cNvSpPr txBox="1"/>
          <p:nvPr/>
        </p:nvSpPr>
        <p:spPr>
          <a:xfrm>
            <a:off x="4465667" y="4263723"/>
            <a:ext cx="192963" cy="2462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16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en-US" sz="1600" baseline="-25000" dirty="0"/>
          </a:p>
        </p:txBody>
      </p:sp>
      <p:sp>
        <p:nvSpPr>
          <p:cNvPr id="131" name="TextBox 130"/>
          <p:cNvSpPr txBox="1"/>
          <p:nvPr/>
        </p:nvSpPr>
        <p:spPr>
          <a:xfrm>
            <a:off x="4485080" y="6045297"/>
            <a:ext cx="364196" cy="2462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16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}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9" grpId="0" animBg="1"/>
      <p:bldP spid="20" grpId="0"/>
      <p:bldP spid="116" grpId="0"/>
      <p:bldP spid="129" grpId="0" animBg="1"/>
      <p:bldP spid="130" grpId="0" animBg="1"/>
      <p:bldP spid="13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93354" y="762000"/>
            <a:ext cx="4369646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457200" y="38100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Theoretical guarantee on optimality</a:t>
            </a:r>
            <a:endParaRPr lang="en-US" sz="3600" dirty="0"/>
          </a:p>
        </p:txBody>
      </p:sp>
      <p:grpSp>
        <p:nvGrpSpPr>
          <p:cNvPr id="21" name="Group 20"/>
          <p:cNvGrpSpPr/>
          <p:nvPr/>
        </p:nvGrpSpPr>
        <p:grpSpPr>
          <a:xfrm>
            <a:off x="228600" y="1704201"/>
            <a:ext cx="4419600" cy="646331"/>
            <a:chOff x="533400" y="2362200"/>
            <a:chExt cx="4419600" cy="646331"/>
          </a:xfrm>
        </p:grpSpPr>
        <p:sp>
          <p:nvSpPr>
            <p:cNvPr id="12" name="TextBox 11"/>
            <p:cNvSpPr txBox="1"/>
            <p:nvPr/>
          </p:nvSpPr>
          <p:spPr>
            <a:xfrm>
              <a:off x="533400" y="2362200"/>
              <a:ext cx="44196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68275" indent="-168275"/>
              <a:r>
                <a:rPr lang="en-US" dirty="0" smtClean="0"/>
                <a:t>Set                                            denotes the set of </a:t>
              </a:r>
              <a:r>
                <a:rPr lang="en-US" i="1" dirty="0" smtClean="0"/>
                <a:t>H</a:t>
              </a:r>
              <a:r>
                <a:rPr lang="en-US" dirty="0" smtClean="0"/>
                <a:t>-values of allowed homology classes</a:t>
              </a:r>
              <a:endParaRPr lang="en-US" dirty="0"/>
            </a:p>
          </p:txBody>
        </p:sp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990600" y="2438400"/>
              <a:ext cx="2138362" cy="271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23" name="Group 22"/>
          <p:cNvGrpSpPr/>
          <p:nvPr/>
        </p:nvGrpSpPr>
        <p:grpSpPr>
          <a:xfrm>
            <a:off x="228600" y="2401669"/>
            <a:ext cx="4419600" cy="646331"/>
            <a:chOff x="533400" y="2743200"/>
            <a:chExt cx="4419600" cy="646331"/>
          </a:xfrm>
        </p:grpSpPr>
        <p:sp>
          <p:nvSpPr>
            <p:cNvPr id="13" name="TextBox 12"/>
            <p:cNvSpPr txBox="1"/>
            <p:nvPr/>
          </p:nvSpPr>
          <p:spPr>
            <a:xfrm>
              <a:off x="533400" y="2743200"/>
              <a:ext cx="44196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68275" indent="-168275"/>
              <a:r>
                <a:rPr lang="en-US" dirty="0" smtClean="0"/>
                <a:t>Set                                            denotes the set of </a:t>
              </a:r>
              <a:r>
                <a:rPr lang="en-US" i="1" dirty="0" smtClean="0"/>
                <a:t>H</a:t>
              </a:r>
              <a:r>
                <a:rPr lang="en-US" dirty="0" smtClean="0"/>
                <a:t>-values of blocked homology classes</a:t>
              </a:r>
              <a:endParaRPr lang="en-US" dirty="0"/>
            </a:p>
          </p:txBody>
        </p:sp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990601" y="2813723"/>
              <a:ext cx="2133599" cy="2988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7" name="TextBox 16"/>
          <p:cNvSpPr txBox="1"/>
          <p:nvPr/>
        </p:nvSpPr>
        <p:spPr>
          <a:xfrm>
            <a:off x="152400" y="1247001"/>
            <a:ext cx="533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solidFill>
                  <a:schemeClr val="accent6">
                    <a:lumMod val="50000"/>
                  </a:schemeClr>
                </a:solidFill>
              </a:rPr>
              <a:t>H-signature Constraints:</a:t>
            </a:r>
            <a:endParaRPr lang="en-US" sz="20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76200" y="0"/>
            <a:ext cx="90678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H-augmented Graph - Formal definition: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4343400" y="609600"/>
            <a:ext cx="11430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14400" y="4695825"/>
            <a:ext cx="7478867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TextBox 18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18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Implementation details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686800" cy="5029200"/>
          </a:xfrm>
        </p:spPr>
        <p:txBody>
          <a:bodyPr>
            <a:normAutofit fontScale="92500"/>
          </a:bodyPr>
          <a:lstStyle/>
          <a:p>
            <a:r>
              <a:rPr lang="en-US" sz="2400" dirty="0" smtClean="0"/>
              <a:t>Small obstacles</a:t>
            </a:r>
          </a:p>
          <a:p>
            <a:pPr marL="690563" indent="0">
              <a:buNone/>
            </a:pP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We can ignore small obstacles or potential noise (incorrect reading from sensor data) by choosing not to put a </a:t>
            </a:r>
            <a:r>
              <a:rPr lang="el-GR" sz="24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cs typeface="Times New Roman"/>
              </a:rPr>
              <a:t>ζ</a:t>
            </a: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/>
              </a:rPr>
              <a:t> on an obstacle.</a:t>
            </a: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400" dirty="0" smtClean="0"/>
          </a:p>
          <a:p>
            <a:pPr marL="690563" indent="0">
              <a:buNone/>
            </a:pPr>
            <a:endParaRPr lang="en-US" sz="2400" dirty="0" smtClean="0"/>
          </a:p>
          <a:p>
            <a:pPr marL="690563" indent="0">
              <a:buNone/>
            </a:pP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400" dirty="0" smtClean="0"/>
          </a:p>
          <a:p>
            <a:r>
              <a:rPr lang="en-US" sz="2400" dirty="0" smtClean="0"/>
              <a:t>Single search for finding/exploring least cost paths in different </a:t>
            </a:r>
            <a:r>
              <a:rPr lang="en-US" sz="2400" dirty="0" err="1" smtClean="0"/>
              <a:t>homotopy</a:t>
            </a:r>
            <a:r>
              <a:rPr lang="en-US" sz="2400" dirty="0" smtClean="0"/>
              <a:t> classes</a:t>
            </a:r>
          </a:p>
          <a:p>
            <a:pPr marL="690563" indent="0">
              <a:buNone/>
            </a:pP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Since </a:t>
            </a:r>
            <a:r>
              <a:rPr lang="en-US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homotopic</a:t>
            </a: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implies homologous, in problem where we are exploring the different classes (we obtain trajectories in different homology classes), the trajectories are guaranteed to be in different </a:t>
            </a:r>
            <a:r>
              <a:rPr lang="en-US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homotopy</a:t>
            </a: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classes as well.</a:t>
            </a: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2841280" y="4086999"/>
            <a:ext cx="1959320" cy="1588"/>
          </a:xfrm>
          <a:prstGeom prst="line">
            <a:avLst/>
          </a:prstGeom>
          <a:ln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4648200" y="4086999"/>
            <a:ext cx="457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Re</a:t>
            </a:r>
            <a:endParaRPr lang="en-US" sz="1200" b="1" dirty="0"/>
          </a:p>
        </p:txBody>
      </p:sp>
      <p:cxnSp>
        <p:nvCxnSpPr>
          <p:cNvPr id="6" name="Straight Connector 5"/>
          <p:cNvCxnSpPr/>
          <p:nvPr/>
        </p:nvCxnSpPr>
        <p:spPr>
          <a:xfrm rot="5400000" flipH="1" flipV="1">
            <a:off x="2269780" y="3515499"/>
            <a:ext cx="1447800" cy="1588"/>
          </a:xfrm>
          <a:prstGeom prst="line">
            <a:avLst/>
          </a:prstGeom>
          <a:ln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688880" y="2667000"/>
            <a:ext cx="457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 smtClean="0"/>
              <a:t>Im</a:t>
            </a:r>
            <a:endParaRPr lang="en-US" sz="1200" b="1" dirty="0"/>
          </a:p>
        </p:txBody>
      </p:sp>
      <p:grpSp>
        <p:nvGrpSpPr>
          <p:cNvPr id="8" name="Group 7"/>
          <p:cNvGrpSpPr/>
          <p:nvPr/>
        </p:nvGrpSpPr>
        <p:grpSpPr>
          <a:xfrm>
            <a:off x="3368195" y="2953221"/>
            <a:ext cx="1149485" cy="1038707"/>
            <a:chOff x="755515" y="2320047"/>
            <a:chExt cx="1149485" cy="1038707"/>
          </a:xfrm>
        </p:grpSpPr>
        <p:sp>
          <p:nvSpPr>
            <p:cNvPr id="9" name="Rectangle 8"/>
            <p:cNvSpPr/>
            <p:nvPr/>
          </p:nvSpPr>
          <p:spPr>
            <a:xfrm>
              <a:off x="755515" y="2320047"/>
              <a:ext cx="457200" cy="304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 rot="20616520">
              <a:off x="1025107" y="2764953"/>
              <a:ext cx="838200" cy="2286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Hexagon 10"/>
            <p:cNvSpPr/>
            <p:nvPr/>
          </p:nvSpPr>
          <p:spPr>
            <a:xfrm>
              <a:off x="1600200" y="2996625"/>
              <a:ext cx="304800" cy="304800"/>
            </a:xfrm>
            <a:prstGeom prst="hexag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1143000" y="3296970"/>
              <a:ext cx="49427" cy="6178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ight Triangle 12"/>
            <p:cNvSpPr/>
            <p:nvPr/>
          </p:nvSpPr>
          <p:spPr>
            <a:xfrm>
              <a:off x="1600200" y="2438400"/>
              <a:ext cx="108679" cy="45719"/>
            </a:xfrm>
            <a:prstGeom prst="rt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Oval 13"/>
          <p:cNvSpPr/>
          <p:nvPr/>
        </p:nvSpPr>
        <p:spPr>
          <a:xfrm>
            <a:off x="3527080" y="3147774"/>
            <a:ext cx="61274" cy="61274"/>
          </a:xfrm>
          <a:prstGeom prst="ellipse">
            <a:avLst/>
          </a:prstGeom>
          <a:solidFill>
            <a:srgbClr val="FF0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4136680" y="3391300"/>
            <a:ext cx="61274" cy="61274"/>
          </a:xfrm>
          <a:prstGeom prst="ellipse">
            <a:avLst/>
          </a:prstGeom>
          <a:solidFill>
            <a:srgbClr val="FF0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4304006" y="3772300"/>
            <a:ext cx="61274" cy="61274"/>
          </a:xfrm>
          <a:prstGeom prst="ellipse">
            <a:avLst/>
          </a:prstGeom>
          <a:solidFill>
            <a:srgbClr val="FF0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3298480" y="2925128"/>
            <a:ext cx="30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200" b="1" i="1" dirty="0" smtClean="0">
                <a:latin typeface="Times New Roman"/>
                <a:cs typeface="Times New Roman"/>
              </a:rPr>
              <a:t>ζ</a:t>
            </a:r>
            <a:r>
              <a:rPr lang="en-US" sz="1200" b="1" baseline="-25000" dirty="0" smtClean="0">
                <a:latin typeface="Times New Roman"/>
                <a:cs typeface="Times New Roman"/>
              </a:rPr>
              <a:t>1</a:t>
            </a:r>
            <a:endParaRPr lang="en-US" sz="1200" b="1" baseline="-25000" dirty="0"/>
          </a:p>
        </p:txBody>
      </p:sp>
      <p:sp>
        <p:nvSpPr>
          <p:cNvPr id="18" name="TextBox 17"/>
          <p:cNvSpPr txBox="1"/>
          <p:nvPr/>
        </p:nvSpPr>
        <p:spPr>
          <a:xfrm>
            <a:off x="3908080" y="3333929"/>
            <a:ext cx="30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200" b="1" i="1" dirty="0" smtClean="0">
                <a:latin typeface="Times New Roman"/>
                <a:cs typeface="Times New Roman"/>
              </a:rPr>
              <a:t>ζ</a:t>
            </a:r>
            <a:r>
              <a:rPr lang="en-US" sz="1200" b="1" baseline="-25000" dirty="0" smtClean="0">
                <a:latin typeface="Times New Roman"/>
                <a:cs typeface="Times New Roman"/>
              </a:rPr>
              <a:t>2</a:t>
            </a:r>
            <a:endParaRPr lang="en-US" sz="1200" b="1" baseline="-25000" dirty="0"/>
          </a:p>
        </p:txBody>
      </p:sp>
      <p:sp>
        <p:nvSpPr>
          <p:cNvPr id="19" name="TextBox 18"/>
          <p:cNvSpPr txBox="1"/>
          <p:nvPr/>
        </p:nvSpPr>
        <p:spPr>
          <a:xfrm>
            <a:off x="4289080" y="3687128"/>
            <a:ext cx="30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200" b="1" i="1" dirty="0" smtClean="0">
                <a:latin typeface="Times New Roman"/>
                <a:cs typeface="Times New Roman"/>
              </a:rPr>
              <a:t>ζ</a:t>
            </a:r>
            <a:r>
              <a:rPr lang="en-US" sz="1200" b="1" baseline="-25000" dirty="0" smtClean="0">
                <a:latin typeface="Times New Roman"/>
                <a:cs typeface="Times New Roman"/>
              </a:rPr>
              <a:t>3</a:t>
            </a:r>
            <a:endParaRPr lang="en-US" sz="1200" b="1" baseline="-25000" dirty="0"/>
          </a:p>
        </p:txBody>
      </p:sp>
      <p:sp>
        <p:nvSpPr>
          <p:cNvPr id="23" name="TextBox 22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19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/>
              <a:t>Collaborators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74837"/>
            <a:ext cx="8229600" cy="3459163"/>
          </a:xfrm>
        </p:spPr>
        <p:txBody>
          <a:bodyPr/>
          <a:lstStyle/>
          <a:p>
            <a:pPr marL="344488" indent="-344488"/>
            <a:r>
              <a:rPr lang="en-US" dirty="0" smtClean="0"/>
              <a:t>Dr. D. </a:t>
            </a:r>
            <a:r>
              <a:rPr lang="en-US" dirty="0" err="1" smtClean="0"/>
              <a:t>Lipsky</a:t>
            </a:r>
            <a:r>
              <a:rPr lang="en-US" dirty="0" smtClean="0"/>
              <a:t> and Dr. R. </a:t>
            </a:r>
            <a:r>
              <a:rPr lang="en-US" dirty="0" err="1" smtClean="0"/>
              <a:t>Ghrist</a:t>
            </a:r>
            <a:r>
              <a:rPr lang="en-US" dirty="0" smtClean="0"/>
              <a:t> for collaboration on work related to algebraic topology.</a:t>
            </a:r>
            <a:br>
              <a:rPr lang="en-US" dirty="0" smtClean="0"/>
            </a:br>
            <a:endParaRPr lang="en-US" dirty="0" smtClean="0"/>
          </a:p>
          <a:p>
            <a:pPr marL="344488" indent="-344488"/>
            <a:r>
              <a:rPr lang="en-US" dirty="0" smtClean="0"/>
              <a:t>Dr. N. Michael and Dr. L. </a:t>
            </a:r>
            <a:r>
              <a:rPr lang="en-US" dirty="0" err="1" smtClean="0"/>
              <a:t>Pimenta</a:t>
            </a:r>
            <a:r>
              <a:rPr lang="en-US" dirty="0" smtClean="0"/>
              <a:t> for collaboration on work related to </a:t>
            </a:r>
            <a:r>
              <a:rPr lang="en-US" dirty="0" err="1" smtClean="0"/>
              <a:t>voronoi</a:t>
            </a:r>
            <a:r>
              <a:rPr lang="en-US" dirty="0" smtClean="0"/>
              <a:t> decomposition and exploration.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</a:rPr>
              <a:t>Experimental Results for 8-connected Grid</a:t>
            </a:r>
          </a:p>
          <a:p>
            <a:pPr algn="ctr"/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</a:rPr>
              <a:t>(</a:t>
            </a:r>
            <a:r>
              <a:rPr lang="en-US" sz="3200" b="1" dirty="0" err="1" smtClean="0">
                <a:solidFill>
                  <a:schemeClr val="bg2">
                    <a:lumMod val="50000"/>
                  </a:schemeClr>
                </a:solidFill>
              </a:rPr>
              <a:t>Homotopy</a:t>
            </a: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</a:rPr>
              <a:t> class exploration)</a:t>
            </a:r>
            <a:endParaRPr lang="en-US" sz="3200" b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5246" y="1371600"/>
            <a:ext cx="6411954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5400" y="4249966"/>
            <a:ext cx="7109924" cy="2608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28800" y="6172200"/>
            <a:ext cx="17526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No constraints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295400" y="6496050"/>
            <a:ext cx="1905000" cy="361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4191000" y="3352800"/>
            <a:ext cx="1600200" cy="3048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Lucida Calligraphy" pitchFamily="66" charset="0"/>
              </a:rPr>
              <a:t>B</a:t>
            </a:r>
            <a:r>
              <a:rPr lang="en-US" sz="1400" dirty="0" smtClean="0"/>
              <a:t> = {</a:t>
            </a:r>
            <a:r>
              <a:rPr lang="el-GR" sz="1400" i="1" dirty="0" smtClean="0">
                <a:latin typeface="Times New Roman"/>
                <a:cs typeface="Times New Roman"/>
              </a:rPr>
              <a:t>β</a:t>
            </a:r>
            <a:r>
              <a:rPr lang="en-US" sz="1400" baseline="-25000" dirty="0" smtClean="0">
                <a:latin typeface="Times New Roman"/>
                <a:cs typeface="Times New Roman"/>
              </a:rPr>
              <a:t>1</a:t>
            </a:r>
            <a:r>
              <a:rPr lang="en-US" sz="1400" dirty="0" smtClean="0">
                <a:latin typeface="Times New Roman"/>
                <a:cs typeface="Times New Roman"/>
              </a:rPr>
              <a:t>}</a:t>
            </a:r>
            <a:endParaRPr lang="en-US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6400800" y="3352800"/>
            <a:ext cx="19050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Lucida Calligraphy" pitchFamily="66" charset="0"/>
              </a:rPr>
              <a:t>B</a:t>
            </a:r>
            <a:r>
              <a:rPr lang="en-US" sz="1400" dirty="0" smtClean="0"/>
              <a:t> ={</a:t>
            </a:r>
            <a:r>
              <a:rPr lang="el-GR" sz="1400" i="1" dirty="0" smtClean="0">
                <a:latin typeface="Times New Roman"/>
                <a:cs typeface="Times New Roman"/>
              </a:rPr>
              <a:t>β</a:t>
            </a:r>
            <a:r>
              <a:rPr lang="en-US" sz="1400" baseline="-25000" dirty="0" smtClean="0">
                <a:latin typeface="Times New Roman"/>
                <a:cs typeface="Times New Roman"/>
              </a:rPr>
              <a:t>1</a:t>
            </a:r>
            <a:r>
              <a:rPr lang="en-US" sz="1400" dirty="0" smtClean="0">
                <a:latin typeface="Times New Roman"/>
                <a:cs typeface="Times New Roman"/>
              </a:rPr>
              <a:t>, </a:t>
            </a:r>
            <a:r>
              <a:rPr lang="el-GR" sz="1400" i="1" dirty="0" smtClean="0">
                <a:latin typeface="Times New Roman"/>
                <a:cs typeface="Times New Roman"/>
              </a:rPr>
              <a:t>β</a:t>
            </a:r>
            <a:r>
              <a:rPr lang="en-US" sz="1400" baseline="-25000" dirty="0" smtClean="0">
                <a:latin typeface="Times New Roman"/>
                <a:cs typeface="Times New Roman"/>
              </a:rPr>
              <a:t>2</a:t>
            </a:r>
            <a:r>
              <a:rPr lang="en-US" sz="1400" dirty="0" smtClean="0">
                <a:latin typeface="Times New Roman"/>
                <a:cs typeface="Times New Roman"/>
              </a:rPr>
              <a:t>}</a:t>
            </a:r>
          </a:p>
          <a:p>
            <a:endParaRPr lang="en-US" sz="1400" dirty="0"/>
          </a:p>
        </p:txBody>
      </p:sp>
      <p:sp>
        <p:nvSpPr>
          <p:cNvPr id="13" name="Rectangle 12"/>
          <p:cNvSpPr/>
          <p:nvPr/>
        </p:nvSpPr>
        <p:spPr>
          <a:xfrm>
            <a:off x="6096000" y="3657600"/>
            <a:ext cx="1524000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3810000" y="3657600"/>
            <a:ext cx="19050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20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</a:rPr>
              <a:t>Results</a:t>
            </a:r>
          </a:p>
          <a:p>
            <a:pPr algn="ctr"/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</a:rPr>
              <a:t>(“Visibility” constraint translates to</a:t>
            </a:r>
            <a:br>
              <a:rPr lang="en-US" sz="3200" b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</a:rPr>
              <a:t>homology class constraint)</a:t>
            </a:r>
            <a:endParaRPr lang="en-US" sz="3200" b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981200"/>
            <a:ext cx="8466522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5638800" y="4917989"/>
            <a:ext cx="4572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H-</a:t>
            </a:r>
            <a:endParaRPr lang="en-US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21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</a:rPr>
              <a:t>Results</a:t>
            </a:r>
          </a:p>
          <a:p>
            <a:pPr algn="ctr"/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</a:rPr>
              <a:t>(Non-Euclidean Cost function)</a:t>
            </a:r>
            <a:endParaRPr lang="en-US" sz="3200" b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1233055"/>
            <a:ext cx="4419600" cy="519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62200" y="1875800"/>
            <a:ext cx="4419600" cy="490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22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822687"/>
            <a:ext cx="6172200" cy="313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0" y="7620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</a:rPr>
              <a:t>Results</a:t>
            </a:r>
          </a:p>
          <a:p>
            <a:pPr algn="ctr"/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</a:rPr>
              <a:t>(Demonstrating efficiency and scalability)</a:t>
            </a:r>
            <a:endParaRPr lang="en-US" sz="32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47800" y="5341203"/>
            <a:ext cx="594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Exploring 20 </a:t>
            </a:r>
            <a:r>
              <a:rPr lang="en-US" sz="2400" dirty="0" err="1" smtClean="0"/>
              <a:t>homotopy</a:t>
            </a:r>
            <a:r>
              <a:rPr lang="en-US" sz="2400" dirty="0" smtClean="0"/>
              <a:t> classes in a</a:t>
            </a:r>
            <a:br>
              <a:rPr lang="en-US" sz="2400" dirty="0" smtClean="0"/>
            </a:br>
            <a:r>
              <a:rPr lang="en-US" sz="2400" dirty="0" smtClean="0"/>
              <a:t>1000x1000 uniformly </a:t>
            </a:r>
            <a:r>
              <a:rPr lang="en-US" sz="2400" dirty="0" err="1" smtClean="0"/>
              <a:t>discretized</a:t>
            </a:r>
            <a:r>
              <a:rPr lang="en-US" sz="2400" dirty="0" smtClean="0"/>
              <a:t> environment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066800" y="6336268"/>
            <a:ext cx="678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Time required for finding all the 20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</a:rPr>
              <a:t>homotopy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 classes &lt; 50 seconds</a:t>
            </a:r>
            <a:endParaRPr lang="en-US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23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1342400"/>
            <a:ext cx="4595812" cy="460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0" y="7620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</a:rPr>
              <a:t>Results</a:t>
            </a:r>
          </a:p>
          <a:p>
            <a:pPr algn="ctr"/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</a:rPr>
              <a:t>(Implementation on a Visibility Graph)</a:t>
            </a:r>
            <a:endParaRPr lang="en-US" sz="32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24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Topological Constraints in</a:t>
            </a:r>
            <a:b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3-Dimensional Configuration Spaces</a:t>
            </a:r>
            <a:endParaRPr lang="en-US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224" y="2347913"/>
            <a:ext cx="8672176" cy="169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9826" y="4348163"/>
            <a:ext cx="2507574" cy="228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514600" y="4050268"/>
            <a:ext cx="419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Trajectories in different </a:t>
            </a:r>
            <a:r>
              <a:rPr lang="en-US" dirty="0" err="1" smtClean="0"/>
              <a:t>homotopy</a:t>
            </a:r>
            <a:r>
              <a:rPr lang="en-US" dirty="0" smtClean="0"/>
              <a:t> </a:t>
            </a:r>
            <a:r>
              <a:rPr lang="en-US" dirty="0" err="1" smtClean="0"/>
              <a:t>classses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514600" y="6260068"/>
            <a:ext cx="419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Trajectories in same </a:t>
            </a:r>
            <a:r>
              <a:rPr lang="en-US" dirty="0" err="1" smtClean="0"/>
              <a:t>homotopy</a:t>
            </a:r>
            <a:r>
              <a:rPr lang="en-US" dirty="0" smtClean="0"/>
              <a:t> </a:t>
            </a:r>
            <a:r>
              <a:rPr lang="en-US" dirty="0" err="1" smtClean="0"/>
              <a:t>classs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25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We exploit theorems from Electromagnetism</a:t>
            </a:r>
            <a:endParaRPr lang="en-US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1981199"/>
            <a:ext cx="2743200" cy="4285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4343400" y="1752600"/>
            <a:ext cx="350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/>
              <a:t>Biot-Savart’s</a:t>
            </a:r>
            <a:r>
              <a:rPr lang="en-US" sz="2400" b="1" dirty="0" smtClean="0"/>
              <a:t> Law</a:t>
            </a:r>
            <a:endParaRPr lang="en-US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343400" y="3505200"/>
            <a:ext cx="350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Ampere’s Law</a:t>
            </a:r>
            <a:endParaRPr lang="en-US" sz="2400" b="1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349348"/>
            <a:ext cx="3967162" cy="927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72012" y="4119265"/>
            <a:ext cx="4243388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3810000" y="5334000"/>
            <a:ext cx="4953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9400" indent="-27940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2400" dirty="0" smtClean="0"/>
              <a:t>: Magnetic field vector</a:t>
            </a:r>
          </a:p>
          <a:p>
            <a:pPr marL="392113" indent="-392113"/>
            <a:r>
              <a:rPr lang="en-US" sz="2400" i="1" dirty="0" smtClean="0">
                <a:latin typeface="Times New Roman"/>
                <a:cs typeface="Times New Roman"/>
              </a:rPr>
              <a:t>μ</a:t>
            </a:r>
            <a:r>
              <a:rPr lang="en-US" sz="2400" baseline="-25000" dirty="0" smtClean="0">
                <a:latin typeface="Times New Roman"/>
                <a:cs typeface="Times New Roman"/>
              </a:rPr>
              <a:t>0</a:t>
            </a:r>
            <a:r>
              <a:rPr lang="en-US" sz="2400" dirty="0" smtClean="0">
                <a:latin typeface="Times New Roman"/>
                <a:cs typeface="Times New Roman"/>
              </a:rPr>
              <a:t>: </a:t>
            </a:r>
            <a:r>
              <a:rPr lang="en-US" sz="2400" dirty="0" smtClean="0">
                <a:cs typeface="Times New Roman"/>
              </a:rPr>
              <a:t>Magnetic constant (can be chosen as 1 with proper choice of units)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26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1371600"/>
            <a:ext cx="297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Arbitrary obstacles</a:t>
            </a:r>
            <a:endParaRPr lang="en-US" sz="2800" dirty="0"/>
          </a:p>
        </p:txBody>
      </p:sp>
      <p:sp>
        <p:nvSpPr>
          <p:cNvPr id="5" name="Right Arrow 4"/>
          <p:cNvSpPr/>
          <p:nvPr/>
        </p:nvSpPr>
        <p:spPr>
          <a:xfrm>
            <a:off x="3886200" y="1447800"/>
            <a:ext cx="762000" cy="381000"/>
          </a:xfrm>
          <a:prstGeom prst="rightArrow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0" y="3200400"/>
            <a:ext cx="2895600" cy="1849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4802206">
            <a:off x="5960877" y="516127"/>
            <a:ext cx="1611311" cy="2757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620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Constructions on 3D obstacles</a:t>
            </a:r>
            <a:endParaRPr lang="en-US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86400" y="2590800"/>
            <a:ext cx="2743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Close unbounded obstacles</a:t>
            </a:r>
            <a:endParaRPr lang="en-US" dirty="0"/>
          </a:p>
        </p:txBody>
      </p:sp>
      <p:sp>
        <p:nvSpPr>
          <p:cNvPr id="9" name="Down Arrow 8"/>
          <p:cNvSpPr/>
          <p:nvPr/>
        </p:nvSpPr>
        <p:spPr>
          <a:xfrm>
            <a:off x="6477000" y="3048000"/>
            <a:ext cx="457200" cy="533400"/>
          </a:xfrm>
          <a:prstGeom prst="downArrow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486400" y="5029200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Virtually decompose</a:t>
            </a:r>
          </a:p>
          <a:p>
            <a:pPr algn="ctr"/>
            <a:r>
              <a:rPr lang="en-US" dirty="0" smtClean="0"/>
              <a:t>genus &gt; 1 obstacles</a:t>
            </a:r>
            <a:endParaRPr lang="en-US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48614" y="2819400"/>
            <a:ext cx="2713786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Left Arrow 11"/>
          <p:cNvSpPr/>
          <p:nvPr/>
        </p:nvSpPr>
        <p:spPr>
          <a:xfrm>
            <a:off x="4114800" y="4038600"/>
            <a:ext cx="838200" cy="381000"/>
          </a:xfrm>
          <a:prstGeom prst="leftArrow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066800" y="4953000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 simple </a:t>
            </a:r>
            <a:r>
              <a:rPr lang="en-US" dirty="0" err="1" smtClean="0"/>
              <a:t>homotopy</a:t>
            </a:r>
            <a:r>
              <a:rPr lang="en-US" dirty="0" smtClean="0"/>
              <a:t> inducing obstacle (SHIO)</a:t>
            </a:r>
            <a:endParaRPr lang="en-US" dirty="0"/>
          </a:p>
        </p:txBody>
      </p:sp>
      <p:sp>
        <p:nvSpPr>
          <p:cNvPr id="14" name="Down Arrow 13"/>
          <p:cNvSpPr/>
          <p:nvPr/>
        </p:nvSpPr>
        <p:spPr>
          <a:xfrm>
            <a:off x="2286000" y="5629275"/>
            <a:ext cx="457200" cy="304800"/>
          </a:xfrm>
          <a:prstGeom prst="downArrow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457200" y="6096000"/>
            <a:ext cx="441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Construct skeleton of a SHIO and model</a:t>
            </a:r>
          </a:p>
          <a:p>
            <a:pPr algn="ctr"/>
            <a:r>
              <a:rPr lang="en-US" sz="2000" b="1" dirty="0" smtClean="0"/>
              <a:t>that as a current carrying conductor</a:t>
            </a:r>
            <a:endParaRPr lang="en-US" sz="20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27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/>
      <p:bldP spid="12" grpId="0" animBg="1"/>
      <p:bldP spid="13" grpId="0"/>
      <p:bldP spid="14" grpId="0" animBg="1"/>
      <p:bldP spid="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21007" y="3937782"/>
            <a:ext cx="2375193" cy="710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8382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H-Signature</a:t>
            </a:r>
            <a:endParaRPr lang="en-US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143000"/>
            <a:ext cx="3213652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29626" y="1600200"/>
            <a:ext cx="4133374" cy="1016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4114800" y="1230868"/>
            <a:ext cx="4114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Virtual Magnetic Field due to </a:t>
            </a:r>
            <a:r>
              <a:rPr lang="en-US" sz="2000" b="1" i="1" dirty="0" err="1" smtClean="0"/>
              <a:t>i</a:t>
            </a:r>
            <a:r>
              <a:rPr lang="en-US" sz="2000" b="1" baseline="30000" dirty="0" err="1" smtClean="0"/>
              <a:t>th</a:t>
            </a:r>
            <a:r>
              <a:rPr lang="en-US" sz="2000" b="1" dirty="0" smtClean="0"/>
              <a:t> SHIO</a:t>
            </a:r>
            <a:endParaRPr lang="en-US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114800" y="2876490"/>
            <a:ext cx="4343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/>
              <a:t>h</a:t>
            </a:r>
            <a:r>
              <a:rPr lang="en-US" sz="2000" b="1" dirty="0" smtClean="0"/>
              <a:t>-signature of trajectory </a:t>
            </a:r>
            <a:r>
              <a:rPr lang="el-GR" sz="2000" b="1" i="1" dirty="0" smtClean="0">
                <a:latin typeface="Times New Roman"/>
                <a:cs typeface="Times New Roman"/>
              </a:rPr>
              <a:t>τ</a:t>
            </a:r>
            <a:endParaRPr lang="en-US" sz="2000" b="1" i="1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5" y="3352800"/>
            <a:ext cx="4038595" cy="41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4495800" y="3897868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where,</a:t>
            </a:r>
            <a:endParaRPr lang="en-US" dirty="0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2400" y="5181600"/>
            <a:ext cx="4267200" cy="521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904999" y="5806440"/>
            <a:ext cx="2362200" cy="57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6" name="Group 35"/>
          <p:cNvGrpSpPr/>
          <p:nvPr/>
        </p:nvGrpSpPr>
        <p:grpSpPr>
          <a:xfrm>
            <a:off x="4419600" y="4648200"/>
            <a:ext cx="4876800" cy="1754326"/>
            <a:chOff x="4495800" y="4722674"/>
            <a:chExt cx="4495800" cy="1754326"/>
          </a:xfrm>
        </p:grpSpPr>
        <p:sp>
          <p:nvSpPr>
            <p:cNvPr id="13" name="TextBox 12"/>
            <p:cNvSpPr txBox="1"/>
            <p:nvPr/>
          </p:nvSpPr>
          <p:spPr>
            <a:xfrm>
              <a:off x="4495800" y="4722674"/>
              <a:ext cx="4495800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u="sng" dirty="0" smtClean="0"/>
                <a:t>Proposition:</a:t>
              </a:r>
            </a:p>
            <a:p>
              <a:pPr marL="179388" indent="-179388"/>
              <a:r>
                <a:rPr lang="en-US" sz="2000" b="1" dirty="0" err="1" smtClean="0"/>
                <a:t>i</a:t>
              </a:r>
              <a:r>
                <a:rPr lang="en-US" sz="2000" b="1" dirty="0" smtClean="0"/>
                <a:t>. Two trajectories are in same </a:t>
              </a:r>
              <a:r>
                <a:rPr lang="en-US" sz="2000" b="1" i="1" dirty="0" err="1" smtClean="0">
                  <a:solidFill>
                    <a:schemeClr val="tx2">
                      <a:lumMod val="75000"/>
                    </a:schemeClr>
                  </a:solidFill>
                </a:rPr>
                <a:t>homotopy</a:t>
              </a:r>
              <a:r>
                <a:rPr lang="en-US" sz="2000" b="1" dirty="0" smtClean="0"/>
                <a:t> class </a:t>
              </a:r>
              <a:r>
                <a:rPr lang="en-US" sz="2000" b="1" dirty="0" smtClean="0">
                  <a:latin typeface="Times New Roman"/>
                  <a:cs typeface="Times New Roman"/>
                </a:rPr>
                <a:t>      </a:t>
              </a:r>
              <a:r>
                <a:rPr lang="en-US" sz="2000" b="1" dirty="0" smtClean="0"/>
                <a:t> their </a:t>
              </a:r>
              <a:r>
                <a:rPr lang="en-US" sz="2000" b="1" i="1" dirty="0" smtClean="0"/>
                <a:t>h-signatures </a:t>
              </a:r>
              <a:r>
                <a:rPr lang="en-US" sz="2000" b="1" dirty="0" smtClean="0"/>
                <a:t>are same.</a:t>
              </a:r>
              <a:endParaRPr lang="en-US" sz="800" b="1" dirty="0" smtClean="0"/>
            </a:p>
            <a:p>
              <a:pPr marL="179388" indent="-179388"/>
              <a:r>
                <a:rPr lang="en-US" sz="800" b="1" dirty="0" smtClean="0"/>
                <a:t> </a:t>
              </a:r>
            </a:p>
            <a:p>
              <a:pPr marL="179388" indent="-179388"/>
              <a:r>
                <a:rPr lang="en-US" sz="2000" b="1" dirty="0" smtClean="0"/>
                <a:t>ii. Two trajectories are in same </a:t>
              </a:r>
              <a:r>
                <a:rPr lang="en-US" sz="2000" b="1" i="1" dirty="0" smtClean="0">
                  <a:solidFill>
                    <a:schemeClr val="accent2">
                      <a:lumMod val="50000"/>
                    </a:schemeClr>
                  </a:solidFill>
                </a:rPr>
                <a:t>homology</a:t>
              </a:r>
              <a:r>
                <a:rPr lang="en-US" sz="2000" b="1" dirty="0" smtClean="0"/>
                <a:t> class </a:t>
              </a:r>
              <a:r>
                <a:rPr lang="en-US" sz="2000" b="1" dirty="0" smtClean="0">
                  <a:latin typeface="Times New Roman"/>
                  <a:cs typeface="Times New Roman"/>
                </a:rPr>
                <a:t>      </a:t>
              </a:r>
              <a:r>
                <a:rPr lang="en-US" sz="2000" b="1" dirty="0" smtClean="0"/>
                <a:t>   their </a:t>
              </a:r>
              <a:r>
                <a:rPr lang="en-US" sz="2000" b="1" i="1" dirty="0" smtClean="0"/>
                <a:t>h-signatures </a:t>
              </a:r>
              <a:r>
                <a:rPr lang="en-US" sz="2000" b="1" dirty="0" smtClean="0"/>
                <a:t>are same.</a:t>
              </a:r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5257800" y="5486400"/>
              <a:ext cx="362967" cy="77788"/>
              <a:chOff x="8153400" y="4876800"/>
              <a:chExt cx="335573" cy="77788"/>
            </a:xfrm>
          </p:grpSpPr>
          <p:cxnSp>
            <p:nvCxnSpPr>
              <p:cNvPr id="16" name="Straight Arrow Connector 15"/>
              <p:cNvCxnSpPr/>
              <p:nvPr/>
            </p:nvCxnSpPr>
            <p:spPr>
              <a:xfrm>
                <a:off x="8436586" y="4920655"/>
                <a:ext cx="52387" cy="158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>
                <a:off x="8153400" y="4876800"/>
                <a:ext cx="228600" cy="158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>
                <a:off x="8153400" y="4953000"/>
                <a:ext cx="228600" cy="158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" name="Group 34"/>
            <p:cNvGrpSpPr/>
            <p:nvPr/>
          </p:nvGrpSpPr>
          <p:grpSpPr>
            <a:xfrm>
              <a:off x="5237734" y="6246812"/>
              <a:ext cx="477266" cy="77788"/>
              <a:chOff x="5143501" y="6323012"/>
              <a:chExt cx="477266" cy="77788"/>
            </a:xfrm>
          </p:grpSpPr>
          <p:cxnSp>
            <p:nvCxnSpPr>
              <p:cNvPr id="27" name="Straight Arrow Connector 26"/>
              <p:cNvCxnSpPr/>
              <p:nvPr/>
            </p:nvCxnSpPr>
            <p:spPr>
              <a:xfrm>
                <a:off x="5564103" y="6366867"/>
                <a:ext cx="56664" cy="158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5257800" y="6323012"/>
                <a:ext cx="247261" cy="158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5257800" y="6399212"/>
                <a:ext cx="247261" cy="158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Arrow Connector 29"/>
              <p:cNvCxnSpPr/>
              <p:nvPr/>
            </p:nvCxnSpPr>
            <p:spPr>
              <a:xfrm rot="10800000">
                <a:off x="5143501" y="6356549"/>
                <a:ext cx="46608" cy="1387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7" name="Right Brace 36"/>
          <p:cNvSpPr/>
          <p:nvPr/>
        </p:nvSpPr>
        <p:spPr>
          <a:xfrm rot="5400000">
            <a:off x="7120648" y="4004552"/>
            <a:ext cx="204955" cy="1035051"/>
          </a:xfrm>
          <a:prstGeom prst="rightBrac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/>
          <p:cNvSpPr txBox="1"/>
          <p:nvPr/>
        </p:nvSpPr>
        <p:spPr>
          <a:xfrm>
            <a:off x="6817219" y="4501209"/>
            <a:ext cx="1564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i="1" dirty="0" smtClean="0">
                <a:latin typeface="Times New Roman"/>
                <a:cs typeface="Times New Roman"/>
              </a:rPr>
              <a:t>ω</a:t>
            </a:r>
            <a:r>
              <a:rPr lang="en-US" i="1" dirty="0" smtClean="0">
                <a:latin typeface="Times New Roman"/>
                <a:cs typeface="Times New Roman"/>
              </a:rPr>
              <a:t> </a:t>
            </a:r>
            <a:r>
              <a:rPr lang="en-US" sz="1100" dirty="0" smtClean="0">
                <a:cs typeface="Times New Roman"/>
              </a:rPr>
              <a:t>(diff. 1-form)</a:t>
            </a:r>
            <a:endParaRPr lang="en-US" sz="1100" dirty="0"/>
          </a:p>
        </p:txBody>
      </p:sp>
      <p:sp>
        <p:nvSpPr>
          <p:cNvPr id="31" name="TextBox 30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2" name="Slide Number Placeholder 3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28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37" grpId="0" animBg="1"/>
      <p:bldP spid="3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Analytic computation of</a:t>
            </a:r>
            <a:b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Virtual Magnetic Field</a:t>
            </a:r>
            <a:endParaRPr lang="en-US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371600"/>
            <a:ext cx="2928937" cy="303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3886200" y="1578114"/>
            <a:ext cx="441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Construct skeletons of SHIO such that it is made up of line segments</a:t>
            </a:r>
            <a:endParaRPr lang="en-US" sz="2000" b="1" dirty="0"/>
          </a:p>
        </p:txBody>
      </p:sp>
      <p:sp>
        <p:nvSpPr>
          <p:cNvPr id="7" name="Down Arrow 6"/>
          <p:cNvSpPr/>
          <p:nvPr/>
        </p:nvSpPr>
        <p:spPr>
          <a:xfrm>
            <a:off x="5715000" y="2438400"/>
            <a:ext cx="381000" cy="533400"/>
          </a:xfrm>
          <a:prstGeom prst="downArrow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39529" y="3433763"/>
            <a:ext cx="2875671" cy="228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3886200" y="5689937"/>
            <a:ext cx="4419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The virtual magnetic field,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2000" i="1" baseline="-25000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sz="2000" b="1" dirty="0" smtClean="0"/>
              <a:t>, can be computed efficiently using closed form formulae.</a:t>
            </a:r>
            <a:endParaRPr lang="en-US" sz="2000" b="1" dirty="0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" y="5079324"/>
            <a:ext cx="2514600" cy="646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3" name="Group 12"/>
          <p:cNvGrpSpPr/>
          <p:nvPr/>
        </p:nvGrpSpPr>
        <p:grpSpPr>
          <a:xfrm>
            <a:off x="609600" y="5688924"/>
            <a:ext cx="3124200" cy="559476"/>
            <a:chOff x="762000" y="5715000"/>
            <a:chExt cx="5372100" cy="962025"/>
          </a:xfrm>
        </p:grpSpPr>
        <p:pic>
          <p:nvPicPr>
            <p:cNvPr id="5126" name="Picture 6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2000" y="5943600"/>
              <a:ext cx="1485900" cy="476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127" name="Picture 7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362200" y="5715000"/>
              <a:ext cx="3771900" cy="962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6" name="TextBox 15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29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868362"/>
          </a:xfrm>
        </p:spPr>
        <p:txBody>
          <a:bodyPr/>
          <a:lstStyle/>
          <a:p>
            <a:r>
              <a:rPr lang="en-US" dirty="0" smtClean="0"/>
              <a:t>Path planning problem in robotics</a:t>
            </a:r>
            <a:endParaRPr lang="en-US" dirty="0"/>
          </a:p>
        </p:txBody>
      </p:sp>
      <p:sp>
        <p:nvSpPr>
          <p:cNvPr id="5" name="Freeform 4"/>
          <p:cNvSpPr/>
          <p:nvPr/>
        </p:nvSpPr>
        <p:spPr>
          <a:xfrm>
            <a:off x="1002266" y="1893566"/>
            <a:ext cx="975823" cy="526173"/>
          </a:xfrm>
          <a:custGeom>
            <a:avLst/>
            <a:gdLst>
              <a:gd name="connsiteX0" fmla="*/ 266697 w 975823"/>
              <a:gd name="connsiteY0" fmla="*/ 40981 h 526173"/>
              <a:gd name="connsiteX1" fmla="*/ 210714 w 975823"/>
              <a:gd name="connsiteY1" fmla="*/ 59642 h 526173"/>
              <a:gd name="connsiteX2" fmla="*/ 192052 w 975823"/>
              <a:gd name="connsiteY2" fmla="*/ 134287 h 526173"/>
              <a:gd name="connsiteX3" fmla="*/ 154730 w 975823"/>
              <a:gd name="connsiteY3" fmla="*/ 171610 h 526173"/>
              <a:gd name="connsiteX4" fmla="*/ 136069 w 975823"/>
              <a:gd name="connsiteY4" fmla="*/ 227593 h 526173"/>
              <a:gd name="connsiteX5" fmla="*/ 98746 w 975823"/>
              <a:gd name="connsiteY5" fmla="*/ 264916 h 526173"/>
              <a:gd name="connsiteX6" fmla="*/ 61424 w 975823"/>
              <a:gd name="connsiteY6" fmla="*/ 320899 h 526173"/>
              <a:gd name="connsiteX7" fmla="*/ 42763 w 975823"/>
              <a:gd name="connsiteY7" fmla="*/ 395544 h 526173"/>
              <a:gd name="connsiteX8" fmla="*/ 5440 w 975823"/>
              <a:gd name="connsiteY8" fmla="*/ 451528 h 526173"/>
              <a:gd name="connsiteX9" fmla="*/ 61424 w 975823"/>
              <a:gd name="connsiteY9" fmla="*/ 470189 h 526173"/>
              <a:gd name="connsiteX10" fmla="*/ 154730 w 975823"/>
              <a:gd name="connsiteY10" fmla="*/ 488850 h 526173"/>
              <a:gd name="connsiteX11" fmla="*/ 210714 w 975823"/>
              <a:gd name="connsiteY11" fmla="*/ 526173 h 526173"/>
              <a:gd name="connsiteX12" fmla="*/ 714567 w 975823"/>
              <a:gd name="connsiteY12" fmla="*/ 488850 h 526173"/>
              <a:gd name="connsiteX13" fmla="*/ 770550 w 975823"/>
              <a:gd name="connsiteY13" fmla="*/ 507512 h 526173"/>
              <a:gd name="connsiteX14" fmla="*/ 882518 w 975823"/>
              <a:gd name="connsiteY14" fmla="*/ 432867 h 526173"/>
              <a:gd name="connsiteX15" fmla="*/ 919840 w 975823"/>
              <a:gd name="connsiteY15" fmla="*/ 208932 h 526173"/>
              <a:gd name="connsiteX16" fmla="*/ 863856 w 975823"/>
              <a:gd name="connsiteY16" fmla="*/ 190271 h 526173"/>
              <a:gd name="connsiteX17" fmla="*/ 639922 w 975823"/>
              <a:gd name="connsiteY17" fmla="*/ 171610 h 526173"/>
              <a:gd name="connsiteX18" fmla="*/ 565277 w 975823"/>
              <a:gd name="connsiteY18" fmla="*/ 134287 h 526173"/>
              <a:gd name="connsiteX19" fmla="*/ 490632 w 975823"/>
              <a:gd name="connsiteY19" fmla="*/ 115626 h 526173"/>
              <a:gd name="connsiteX20" fmla="*/ 434648 w 975823"/>
              <a:gd name="connsiteY20" fmla="*/ 96965 h 526173"/>
              <a:gd name="connsiteX21" fmla="*/ 378665 w 975823"/>
              <a:gd name="connsiteY21" fmla="*/ 40981 h 526173"/>
              <a:gd name="connsiteX22" fmla="*/ 266697 w 975823"/>
              <a:gd name="connsiteY22" fmla="*/ 40981 h 526173"/>
              <a:gd name="connsiteX23" fmla="*/ 192052 w 975823"/>
              <a:gd name="connsiteY23" fmla="*/ 40981 h 52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975823" h="526173">
                <a:moveTo>
                  <a:pt x="266697" y="40981"/>
                </a:moveTo>
                <a:cubicBezTo>
                  <a:pt x="248036" y="47201"/>
                  <a:pt x="223002" y="44282"/>
                  <a:pt x="210714" y="59642"/>
                </a:cubicBezTo>
                <a:cubicBezTo>
                  <a:pt x="194692" y="79669"/>
                  <a:pt x="203522" y="111347"/>
                  <a:pt x="192052" y="134287"/>
                </a:cubicBezTo>
                <a:cubicBezTo>
                  <a:pt x="184184" y="150024"/>
                  <a:pt x="167171" y="159169"/>
                  <a:pt x="154730" y="171610"/>
                </a:cubicBezTo>
                <a:cubicBezTo>
                  <a:pt x="148510" y="190271"/>
                  <a:pt x="146189" y="210726"/>
                  <a:pt x="136069" y="227593"/>
                </a:cubicBezTo>
                <a:cubicBezTo>
                  <a:pt x="127017" y="242680"/>
                  <a:pt x="109737" y="251177"/>
                  <a:pt x="98746" y="264916"/>
                </a:cubicBezTo>
                <a:cubicBezTo>
                  <a:pt x="84735" y="282429"/>
                  <a:pt x="73865" y="302238"/>
                  <a:pt x="61424" y="320899"/>
                </a:cubicBezTo>
                <a:cubicBezTo>
                  <a:pt x="55204" y="345781"/>
                  <a:pt x="52866" y="371970"/>
                  <a:pt x="42763" y="395544"/>
                </a:cubicBezTo>
                <a:cubicBezTo>
                  <a:pt x="33928" y="416159"/>
                  <a:pt x="0" y="429769"/>
                  <a:pt x="5440" y="451528"/>
                </a:cubicBezTo>
                <a:cubicBezTo>
                  <a:pt x="10211" y="470611"/>
                  <a:pt x="42341" y="465418"/>
                  <a:pt x="61424" y="470189"/>
                </a:cubicBezTo>
                <a:cubicBezTo>
                  <a:pt x="92195" y="477882"/>
                  <a:pt x="123628" y="482630"/>
                  <a:pt x="154730" y="488850"/>
                </a:cubicBezTo>
                <a:cubicBezTo>
                  <a:pt x="173391" y="501291"/>
                  <a:pt x="188286" y="526173"/>
                  <a:pt x="210714" y="526173"/>
                </a:cubicBezTo>
                <a:cubicBezTo>
                  <a:pt x="379125" y="526173"/>
                  <a:pt x="714567" y="488850"/>
                  <a:pt x="714567" y="488850"/>
                </a:cubicBezTo>
                <a:cubicBezTo>
                  <a:pt x="733228" y="495071"/>
                  <a:pt x="751889" y="513732"/>
                  <a:pt x="770550" y="507512"/>
                </a:cubicBezTo>
                <a:cubicBezTo>
                  <a:pt x="813104" y="493327"/>
                  <a:pt x="882518" y="432867"/>
                  <a:pt x="882518" y="432867"/>
                </a:cubicBezTo>
                <a:cubicBezTo>
                  <a:pt x="888738" y="414207"/>
                  <a:pt x="975823" y="264915"/>
                  <a:pt x="919840" y="208932"/>
                </a:cubicBezTo>
                <a:cubicBezTo>
                  <a:pt x="905931" y="195023"/>
                  <a:pt x="883354" y="192871"/>
                  <a:pt x="863856" y="190271"/>
                </a:cubicBezTo>
                <a:cubicBezTo>
                  <a:pt x="789610" y="180372"/>
                  <a:pt x="714567" y="177830"/>
                  <a:pt x="639922" y="171610"/>
                </a:cubicBezTo>
                <a:cubicBezTo>
                  <a:pt x="615040" y="159169"/>
                  <a:pt x="591324" y="144055"/>
                  <a:pt x="565277" y="134287"/>
                </a:cubicBezTo>
                <a:cubicBezTo>
                  <a:pt x="541263" y="125282"/>
                  <a:pt x="515293" y="122672"/>
                  <a:pt x="490632" y="115626"/>
                </a:cubicBezTo>
                <a:cubicBezTo>
                  <a:pt x="471718" y="110222"/>
                  <a:pt x="453309" y="103185"/>
                  <a:pt x="434648" y="96965"/>
                </a:cubicBezTo>
                <a:cubicBezTo>
                  <a:pt x="415987" y="78304"/>
                  <a:pt x="400624" y="55620"/>
                  <a:pt x="378665" y="40981"/>
                </a:cubicBezTo>
                <a:cubicBezTo>
                  <a:pt x="317194" y="0"/>
                  <a:pt x="328168" y="32199"/>
                  <a:pt x="266697" y="40981"/>
                </a:cubicBezTo>
                <a:cubicBezTo>
                  <a:pt x="242065" y="44500"/>
                  <a:pt x="216934" y="40981"/>
                  <a:pt x="192052" y="40981"/>
                </a:cubicBezTo>
              </a:path>
            </a:pathLst>
          </a:custGeom>
          <a:solidFill>
            <a:schemeClr val="accent1">
              <a:lumMod val="50000"/>
            </a:schemeClr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1891734" y="2126263"/>
            <a:ext cx="919327" cy="965280"/>
          </a:xfrm>
          <a:custGeom>
            <a:avLst/>
            <a:gdLst>
              <a:gd name="connsiteX0" fmla="*/ 627531 w 919327"/>
              <a:gd name="connsiteY0" fmla="*/ 88202 h 965280"/>
              <a:gd name="connsiteX1" fmla="*/ 552886 w 919327"/>
              <a:gd name="connsiteY1" fmla="*/ 125525 h 965280"/>
              <a:gd name="connsiteX2" fmla="*/ 496903 w 919327"/>
              <a:gd name="connsiteY2" fmla="*/ 181508 h 965280"/>
              <a:gd name="connsiteX3" fmla="*/ 440919 w 919327"/>
              <a:gd name="connsiteY3" fmla="*/ 200170 h 965280"/>
              <a:gd name="connsiteX4" fmla="*/ 310290 w 919327"/>
              <a:gd name="connsiteY4" fmla="*/ 237492 h 965280"/>
              <a:gd name="connsiteX5" fmla="*/ 254307 w 919327"/>
              <a:gd name="connsiteY5" fmla="*/ 312137 h 965280"/>
              <a:gd name="connsiteX6" fmla="*/ 216984 w 919327"/>
              <a:gd name="connsiteY6" fmla="*/ 386782 h 965280"/>
              <a:gd name="connsiteX7" fmla="*/ 86356 w 919327"/>
              <a:gd name="connsiteY7" fmla="*/ 480088 h 965280"/>
              <a:gd name="connsiteX8" fmla="*/ 49033 w 919327"/>
              <a:gd name="connsiteY8" fmla="*/ 517410 h 965280"/>
              <a:gd name="connsiteX9" fmla="*/ 30372 w 919327"/>
              <a:gd name="connsiteY9" fmla="*/ 704023 h 965280"/>
              <a:gd name="connsiteX10" fmla="*/ 49033 w 919327"/>
              <a:gd name="connsiteY10" fmla="*/ 760006 h 965280"/>
              <a:gd name="connsiteX11" fmla="*/ 105017 w 919327"/>
              <a:gd name="connsiteY11" fmla="*/ 778668 h 965280"/>
              <a:gd name="connsiteX12" fmla="*/ 198323 w 919327"/>
              <a:gd name="connsiteY12" fmla="*/ 853313 h 965280"/>
              <a:gd name="connsiteX13" fmla="*/ 310290 w 919327"/>
              <a:gd name="connsiteY13" fmla="*/ 927957 h 965280"/>
              <a:gd name="connsiteX14" fmla="*/ 440919 w 919327"/>
              <a:gd name="connsiteY14" fmla="*/ 965280 h 965280"/>
              <a:gd name="connsiteX15" fmla="*/ 646193 w 919327"/>
              <a:gd name="connsiteY15" fmla="*/ 946619 h 965280"/>
              <a:gd name="connsiteX16" fmla="*/ 739499 w 919327"/>
              <a:gd name="connsiteY16" fmla="*/ 890635 h 965280"/>
              <a:gd name="connsiteX17" fmla="*/ 870127 w 919327"/>
              <a:gd name="connsiteY17" fmla="*/ 797329 h 965280"/>
              <a:gd name="connsiteX18" fmla="*/ 870127 w 919327"/>
              <a:gd name="connsiteY18" fmla="*/ 498749 h 965280"/>
              <a:gd name="connsiteX19" fmla="*/ 888788 w 919327"/>
              <a:gd name="connsiteY19" fmla="*/ 312137 h 965280"/>
              <a:gd name="connsiteX20" fmla="*/ 832805 w 919327"/>
              <a:gd name="connsiteY20" fmla="*/ 125525 h 965280"/>
              <a:gd name="connsiteX21" fmla="*/ 795482 w 919327"/>
              <a:gd name="connsiteY21" fmla="*/ 69541 h 965280"/>
              <a:gd name="connsiteX22" fmla="*/ 739499 w 919327"/>
              <a:gd name="connsiteY22" fmla="*/ 50880 h 965280"/>
              <a:gd name="connsiteX23" fmla="*/ 702176 w 919327"/>
              <a:gd name="connsiteY23" fmla="*/ 13557 h 965280"/>
              <a:gd name="connsiteX24" fmla="*/ 627531 w 919327"/>
              <a:gd name="connsiteY24" fmla="*/ 88202 h 965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919327" h="965280">
                <a:moveTo>
                  <a:pt x="627531" y="88202"/>
                </a:moveTo>
                <a:cubicBezTo>
                  <a:pt x="602649" y="106863"/>
                  <a:pt x="575523" y="109356"/>
                  <a:pt x="552886" y="125525"/>
                </a:cubicBezTo>
                <a:cubicBezTo>
                  <a:pt x="531411" y="140864"/>
                  <a:pt x="518861" y="166869"/>
                  <a:pt x="496903" y="181508"/>
                </a:cubicBezTo>
                <a:cubicBezTo>
                  <a:pt x="480536" y="192419"/>
                  <a:pt x="459833" y="194766"/>
                  <a:pt x="440919" y="200170"/>
                </a:cubicBezTo>
                <a:cubicBezTo>
                  <a:pt x="276868" y="247042"/>
                  <a:pt x="444541" y="192743"/>
                  <a:pt x="310290" y="237492"/>
                </a:cubicBezTo>
                <a:cubicBezTo>
                  <a:pt x="291629" y="262374"/>
                  <a:pt x="270791" y="285763"/>
                  <a:pt x="254307" y="312137"/>
                </a:cubicBezTo>
                <a:cubicBezTo>
                  <a:pt x="239563" y="335727"/>
                  <a:pt x="233153" y="364145"/>
                  <a:pt x="216984" y="386782"/>
                </a:cubicBezTo>
                <a:cubicBezTo>
                  <a:pt x="161411" y="464584"/>
                  <a:pt x="163439" y="428701"/>
                  <a:pt x="86356" y="480088"/>
                </a:cubicBezTo>
                <a:cubicBezTo>
                  <a:pt x="71717" y="489847"/>
                  <a:pt x="61474" y="504969"/>
                  <a:pt x="49033" y="517410"/>
                </a:cubicBezTo>
                <a:cubicBezTo>
                  <a:pt x="6929" y="643725"/>
                  <a:pt x="0" y="597720"/>
                  <a:pt x="30372" y="704023"/>
                </a:cubicBezTo>
                <a:cubicBezTo>
                  <a:pt x="35776" y="722937"/>
                  <a:pt x="35124" y="746097"/>
                  <a:pt x="49033" y="760006"/>
                </a:cubicBezTo>
                <a:cubicBezTo>
                  <a:pt x="62942" y="773915"/>
                  <a:pt x="86356" y="772447"/>
                  <a:pt x="105017" y="778668"/>
                </a:cubicBezTo>
                <a:cubicBezTo>
                  <a:pt x="173976" y="882107"/>
                  <a:pt x="102884" y="800292"/>
                  <a:pt x="198323" y="853313"/>
                </a:cubicBezTo>
                <a:cubicBezTo>
                  <a:pt x="237534" y="875097"/>
                  <a:pt x="266774" y="917077"/>
                  <a:pt x="310290" y="927957"/>
                </a:cubicBezTo>
                <a:cubicBezTo>
                  <a:pt x="404018" y="951390"/>
                  <a:pt x="360604" y="938509"/>
                  <a:pt x="440919" y="965280"/>
                </a:cubicBezTo>
                <a:cubicBezTo>
                  <a:pt x="509344" y="959060"/>
                  <a:pt x="578177" y="956336"/>
                  <a:pt x="646193" y="946619"/>
                </a:cubicBezTo>
                <a:cubicBezTo>
                  <a:pt x="712642" y="937126"/>
                  <a:pt x="693835" y="928688"/>
                  <a:pt x="739499" y="890635"/>
                </a:cubicBezTo>
                <a:cubicBezTo>
                  <a:pt x="785796" y="852054"/>
                  <a:pt x="821645" y="829650"/>
                  <a:pt x="870127" y="797329"/>
                </a:cubicBezTo>
                <a:cubicBezTo>
                  <a:pt x="919327" y="649727"/>
                  <a:pt x="870127" y="821468"/>
                  <a:pt x="870127" y="498749"/>
                </a:cubicBezTo>
                <a:cubicBezTo>
                  <a:pt x="870127" y="436235"/>
                  <a:pt x="882568" y="374341"/>
                  <a:pt x="888788" y="312137"/>
                </a:cubicBezTo>
                <a:cubicBezTo>
                  <a:pt x="869894" y="198772"/>
                  <a:pt x="883857" y="214866"/>
                  <a:pt x="832805" y="125525"/>
                </a:cubicBezTo>
                <a:cubicBezTo>
                  <a:pt x="821678" y="106052"/>
                  <a:pt x="812995" y="83552"/>
                  <a:pt x="795482" y="69541"/>
                </a:cubicBezTo>
                <a:cubicBezTo>
                  <a:pt x="780122" y="57253"/>
                  <a:pt x="758160" y="57100"/>
                  <a:pt x="739499" y="50880"/>
                </a:cubicBezTo>
                <a:cubicBezTo>
                  <a:pt x="727058" y="38439"/>
                  <a:pt x="719429" y="17007"/>
                  <a:pt x="702176" y="13557"/>
                </a:cubicBezTo>
                <a:cubicBezTo>
                  <a:pt x="634391" y="0"/>
                  <a:pt x="652413" y="69541"/>
                  <a:pt x="627531" y="88202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 rot="1829337">
            <a:off x="981673" y="2994435"/>
            <a:ext cx="1147859" cy="578007"/>
          </a:xfrm>
          <a:custGeom>
            <a:avLst/>
            <a:gdLst>
              <a:gd name="connsiteX0" fmla="*/ 111967 w 1147859"/>
              <a:gd name="connsiteY0" fmla="*/ 55983 h 578007"/>
              <a:gd name="connsiteX1" fmla="*/ 167951 w 1147859"/>
              <a:gd name="connsiteY1" fmla="*/ 18661 h 578007"/>
              <a:gd name="connsiteX2" fmla="*/ 653142 w 1147859"/>
              <a:gd name="connsiteY2" fmla="*/ 55983 h 578007"/>
              <a:gd name="connsiteX3" fmla="*/ 727787 w 1147859"/>
              <a:gd name="connsiteY3" fmla="*/ 93306 h 578007"/>
              <a:gd name="connsiteX4" fmla="*/ 839755 w 1147859"/>
              <a:gd name="connsiteY4" fmla="*/ 205273 h 578007"/>
              <a:gd name="connsiteX5" fmla="*/ 914400 w 1147859"/>
              <a:gd name="connsiteY5" fmla="*/ 223934 h 578007"/>
              <a:gd name="connsiteX6" fmla="*/ 1063689 w 1147859"/>
              <a:gd name="connsiteY6" fmla="*/ 279918 h 578007"/>
              <a:gd name="connsiteX7" fmla="*/ 1119673 w 1147859"/>
              <a:gd name="connsiteY7" fmla="*/ 317241 h 578007"/>
              <a:gd name="connsiteX8" fmla="*/ 1138334 w 1147859"/>
              <a:gd name="connsiteY8" fmla="*/ 391886 h 578007"/>
              <a:gd name="connsiteX9" fmla="*/ 1082351 w 1147859"/>
              <a:gd name="connsiteY9" fmla="*/ 410547 h 578007"/>
              <a:gd name="connsiteX10" fmla="*/ 1007706 w 1147859"/>
              <a:gd name="connsiteY10" fmla="*/ 466530 h 578007"/>
              <a:gd name="connsiteX11" fmla="*/ 933061 w 1147859"/>
              <a:gd name="connsiteY11" fmla="*/ 503853 h 578007"/>
              <a:gd name="connsiteX12" fmla="*/ 914400 w 1147859"/>
              <a:gd name="connsiteY12" fmla="*/ 559837 h 578007"/>
              <a:gd name="connsiteX13" fmla="*/ 653142 w 1147859"/>
              <a:gd name="connsiteY13" fmla="*/ 522514 h 578007"/>
              <a:gd name="connsiteX14" fmla="*/ 597159 w 1147859"/>
              <a:gd name="connsiteY14" fmla="*/ 485192 h 578007"/>
              <a:gd name="connsiteX15" fmla="*/ 373224 w 1147859"/>
              <a:gd name="connsiteY15" fmla="*/ 485192 h 578007"/>
              <a:gd name="connsiteX16" fmla="*/ 298579 w 1147859"/>
              <a:gd name="connsiteY16" fmla="*/ 466530 h 578007"/>
              <a:gd name="connsiteX17" fmla="*/ 242595 w 1147859"/>
              <a:gd name="connsiteY17" fmla="*/ 447869 h 578007"/>
              <a:gd name="connsiteX18" fmla="*/ 37322 w 1147859"/>
              <a:gd name="connsiteY18" fmla="*/ 391886 h 578007"/>
              <a:gd name="connsiteX19" fmla="*/ 18661 w 1147859"/>
              <a:gd name="connsiteY19" fmla="*/ 298579 h 578007"/>
              <a:gd name="connsiteX20" fmla="*/ 0 w 1147859"/>
              <a:gd name="connsiteY20" fmla="*/ 242596 h 578007"/>
              <a:gd name="connsiteX21" fmla="*/ 37322 w 1147859"/>
              <a:gd name="connsiteY21" fmla="*/ 0 h 578007"/>
              <a:gd name="connsiteX22" fmla="*/ 111967 w 1147859"/>
              <a:gd name="connsiteY22" fmla="*/ 55983 h 578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147859" h="578007">
                <a:moveTo>
                  <a:pt x="111967" y="55983"/>
                </a:moveTo>
                <a:cubicBezTo>
                  <a:pt x="130628" y="43542"/>
                  <a:pt x="145542" y="19595"/>
                  <a:pt x="167951" y="18661"/>
                </a:cubicBezTo>
                <a:cubicBezTo>
                  <a:pt x="435028" y="7533"/>
                  <a:pt x="469554" y="19266"/>
                  <a:pt x="653142" y="55983"/>
                </a:cubicBezTo>
                <a:cubicBezTo>
                  <a:pt x="678024" y="68424"/>
                  <a:pt x="706064" y="75928"/>
                  <a:pt x="727787" y="93306"/>
                </a:cubicBezTo>
                <a:cubicBezTo>
                  <a:pt x="769003" y="126279"/>
                  <a:pt x="788549" y="192472"/>
                  <a:pt x="839755" y="205273"/>
                </a:cubicBezTo>
                <a:lnTo>
                  <a:pt x="914400" y="223934"/>
                </a:lnTo>
                <a:cubicBezTo>
                  <a:pt x="1045689" y="311462"/>
                  <a:pt x="879214" y="210740"/>
                  <a:pt x="1063689" y="279918"/>
                </a:cubicBezTo>
                <a:cubicBezTo>
                  <a:pt x="1084689" y="287793"/>
                  <a:pt x="1101012" y="304800"/>
                  <a:pt x="1119673" y="317241"/>
                </a:cubicBezTo>
                <a:cubicBezTo>
                  <a:pt x="1125893" y="342123"/>
                  <a:pt x="1147859" y="368073"/>
                  <a:pt x="1138334" y="391886"/>
                </a:cubicBezTo>
                <a:cubicBezTo>
                  <a:pt x="1131029" y="410150"/>
                  <a:pt x="1099430" y="400788"/>
                  <a:pt x="1082351" y="410547"/>
                </a:cubicBezTo>
                <a:cubicBezTo>
                  <a:pt x="1055347" y="425978"/>
                  <a:pt x="1034080" y="450046"/>
                  <a:pt x="1007706" y="466530"/>
                </a:cubicBezTo>
                <a:cubicBezTo>
                  <a:pt x="984116" y="481274"/>
                  <a:pt x="957943" y="491412"/>
                  <a:pt x="933061" y="503853"/>
                </a:cubicBezTo>
                <a:cubicBezTo>
                  <a:pt x="926841" y="522514"/>
                  <a:pt x="933803" y="556603"/>
                  <a:pt x="914400" y="559837"/>
                </a:cubicBezTo>
                <a:cubicBezTo>
                  <a:pt x="805378" y="578007"/>
                  <a:pt x="741142" y="551847"/>
                  <a:pt x="653142" y="522514"/>
                </a:cubicBezTo>
                <a:cubicBezTo>
                  <a:pt x="634481" y="510073"/>
                  <a:pt x="618436" y="492284"/>
                  <a:pt x="597159" y="485192"/>
                </a:cubicBezTo>
                <a:cubicBezTo>
                  <a:pt x="497630" y="452015"/>
                  <a:pt x="472753" y="468603"/>
                  <a:pt x="373224" y="485192"/>
                </a:cubicBezTo>
                <a:cubicBezTo>
                  <a:pt x="348342" y="478971"/>
                  <a:pt x="323240" y="473576"/>
                  <a:pt x="298579" y="466530"/>
                </a:cubicBezTo>
                <a:cubicBezTo>
                  <a:pt x="279665" y="461126"/>
                  <a:pt x="261678" y="452640"/>
                  <a:pt x="242595" y="447869"/>
                </a:cubicBezTo>
                <a:cubicBezTo>
                  <a:pt x="31584" y="395117"/>
                  <a:pt x="277525" y="471953"/>
                  <a:pt x="37322" y="391886"/>
                </a:cubicBezTo>
                <a:cubicBezTo>
                  <a:pt x="31102" y="360784"/>
                  <a:pt x="26354" y="329350"/>
                  <a:pt x="18661" y="298579"/>
                </a:cubicBezTo>
                <a:cubicBezTo>
                  <a:pt x="13890" y="279496"/>
                  <a:pt x="0" y="262266"/>
                  <a:pt x="0" y="242596"/>
                </a:cubicBezTo>
                <a:cubicBezTo>
                  <a:pt x="0" y="98265"/>
                  <a:pt x="5380" y="95827"/>
                  <a:pt x="37322" y="0"/>
                </a:cubicBezTo>
                <a:lnTo>
                  <a:pt x="111967" y="55983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990600" y="3581400"/>
            <a:ext cx="76200" cy="76200"/>
          </a:xfrm>
          <a:prstGeom prst="ellipse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743200" y="1828800"/>
            <a:ext cx="76200" cy="76200"/>
          </a:xfrm>
          <a:prstGeom prst="ellipse">
            <a:avLst/>
          </a:prstGeom>
          <a:solidFill>
            <a:schemeClr val="accent3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838200" y="3657600"/>
            <a:ext cx="1295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start</a:t>
            </a:r>
            <a:endParaRPr lang="en-US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590800" y="1447800"/>
            <a:ext cx="1295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goal</a:t>
            </a:r>
            <a:endParaRPr lang="en-US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267200" y="1447800"/>
            <a:ext cx="449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36550" indent="-336550"/>
            <a:r>
              <a:rPr lang="en-US" sz="2400" dirty="0" smtClean="0"/>
              <a:t>Give a start and a goal coordinate in the configuration space,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267200" y="2217003"/>
            <a:ext cx="449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36550"/>
            <a:r>
              <a:rPr lang="en-US" sz="2400" dirty="0" smtClean="0"/>
              <a:t>find a (possibly optimal) path connecting them.</a:t>
            </a:r>
          </a:p>
        </p:txBody>
      </p:sp>
      <p:sp>
        <p:nvSpPr>
          <p:cNvPr id="15" name="Freeform 14"/>
          <p:cNvSpPr/>
          <p:nvPr/>
        </p:nvSpPr>
        <p:spPr>
          <a:xfrm>
            <a:off x="734008" y="1782148"/>
            <a:ext cx="2027853" cy="1791476"/>
          </a:xfrm>
          <a:custGeom>
            <a:avLst/>
            <a:gdLst>
              <a:gd name="connsiteX0" fmla="*/ 273698 w 2027853"/>
              <a:gd name="connsiteY0" fmla="*/ 1791476 h 1791476"/>
              <a:gd name="connsiteX1" fmla="*/ 105747 w 2027853"/>
              <a:gd name="connsiteY1" fmla="*/ 933060 h 1791476"/>
              <a:gd name="connsiteX2" fmla="*/ 908180 w 2027853"/>
              <a:gd name="connsiteY2" fmla="*/ 858415 h 1791476"/>
              <a:gd name="connsiteX3" fmla="*/ 1785257 w 2027853"/>
              <a:gd name="connsiteY3" fmla="*/ 130628 h 1791476"/>
              <a:gd name="connsiteX4" fmla="*/ 2027853 w 2027853"/>
              <a:gd name="connsiteY4" fmla="*/ 74644 h 1791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7853" h="1791476">
                <a:moveTo>
                  <a:pt x="273698" y="1791476"/>
                </a:moveTo>
                <a:cubicBezTo>
                  <a:pt x="136849" y="1440023"/>
                  <a:pt x="0" y="1088570"/>
                  <a:pt x="105747" y="933060"/>
                </a:cubicBezTo>
                <a:cubicBezTo>
                  <a:pt x="211494" y="777550"/>
                  <a:pt x="628262" y="992154"/>
                  <a:pt x="908180" y="858415"/>
                </a:cubicBezTo>
                <a:cubicBezTo>
                  <a:pt x="1188098" y="724676"/>
                  <a:pt x="1598645" y="261257"/>
                  <a:pt x="1785257" y="130628"/>
                </a:cubicBezTo>
                <a:cubicBezTo>
                  <a:pt x="1971869" y="0"/>
                  <a:pt x="1999861" y="37322"/>
                  <a:pt x="2027853" y="74644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533400" y="914400"/>
            <a:ext cx="449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Basic path-planning problem :</a:t>
            </a:r>
            <a:endParaRPr lang="en-US" sz="2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4267200" y="2902803"/>
            <a:ext cx="449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36550"/>
            <a:r>
              <a:rPr lang="en-US" sz="2400" dirty="0" smtClean="0"/>
              <a:t>Additional constraints (and objectives) may be involved.</a:t>
            </a:r>
          </a:p>
        </p:txBody>
      </p:sp>
      <p:pic>
        <p:nvPicPr>
          <p:cNvPr id="18" name="Picture 2" descr="C:\Documents and Settings\Subhrajit\Local Settings\Temporary Internet Files\Content.IE5\UH0VUSSB\MC900235351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2590800"/>
            <a:ext cx="329099" cy="381000"/>
          </a:xfrm>
          <a:prstGeom prst="rect">
            <a:avLst/>
          </a:prstGeom>
          <a:noFill/>
        </p:spPr>
      </p:pic>
      <p:pic>
        <p:nvPicPr>
          <p:cNvPr id="19" name="Picture 3" descr="C:\Documents and Settings\Subhrajit\Local Settings\Temporary Internet Files\Content.IE5\8KEXBZIL\MC900351567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95600" y="2514600"/>
            <a:ext cx="298669" cy="285750"/>
          </a:xfrm>
          <a:prstGeom prst="rect">
            <a:avLst/>
          </a:prstGeom>
          <a:noFill/>
        </p:spPr>
      </p:pic>
      <p:sp>
        <p:nvSpPr>
          <p:cNvPr id="20" name="TextBox 19"/>
          <p:cNvSpPr txBox="1"/>
          <p:nvPr/>
        </p:nvSpPr>
        <p:spPr>
          <a:xfrm>
            <a:off x="4267200" y="3588603"/>
            <a:ext cx="449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36550"/>
            <a:r>
              <a:rPr lang="en-US" sz="2400" dirty="0" smtClean="0"/>
              <a:t>Configuration space may be high dimensional, and involve multiple robots.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33400" y="4712494"/>
            <a:ext cx="259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Approaches:</a:t>
            </a:r>
            <a:endParaRPr lang="en-US" sz="20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609600" y="5169694"/>
            <a:ext cx="388620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8275" indent="-168275"/>
            <a:r>
              <a:rPr lang="en-US" sz="2000" b="1" dirty="0" err="1" smtClean="0"/>
              <a:t>Discretized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(Graph construction by </a:t>
            </a:r>
            <a:r>
              <a:rPr lang="en-US" dirty="0" err="1" smtClean="0"/>
              <a:t>discretization</a:t>
            </a:r>
            <a:r>
              <a:rPr lang="en-US" dirty="0" smtClean="0"/>
              <a:t> of configuration space, and </a:t>
            </a:r>
            <a:r>
              <a:rPr lang="en-US" dirty="0" err="1" smtClean="0"/>
              <a:t>Dijkstra’s</a:t>
            </a:r>
            <a:r>
              <a:rPr lang="en-US" dirty="0" smtClean="0"/>
              <a:t>, A* search)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572000" y="5169694"/>
            <a:ext cx="3962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3838" indent="-223838"/>
            <a:r>
              <a:rPr lang="en-US" sz="2000" b="1" dirty="0" smtClean="0"/>
              <a:t>Continuous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(Gradient descent, vector fields, solving Geodesic equation, etc.)</a:t>
            </a:r>
            <a:endParaRPr lang="en-US" dirty="0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7" grpId="0"/>
      <p:bldP spid="20" grpId="0"/>
      <p:bldP spid="21" grpId="0"/>
      <p:bldP spid="22" grpId="0"/>
      <p:bldP spid="2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H-signature augmented graph</a:t>
            </a:r>
            <a:endParaRPr lang="en-US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3400" y="1002268"/>
            <a:ext cx="6324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Definition is similar to that of 2-D case:</a:t>
            </a:r>
            <a:endParaRPr lang="en-US" sz="2400" b="1" dirty="0"/>
          </a:p>
        </p:txBody>
      </p:sp>
      <p:grpSp>
        <p:nvGrpSpPr>
          <p:cNvPr id="8" name="Group 7"/>
          <p:cNvGrpSpPr/>
          <p:nvPr/>
        </p:nvGrpSpPr>
        <p:grpSpPr>
          <a:xfrm>
            <a:off x="4832873" y="2362200"/>
            <a:ext cx="4006327" cy="3305175"/>
            <a:chOff x="685800" y="1371600"/>
            <a:chExt cx="4006327" cy="3305175"/>
          </a:xfrm>
        </p:grpSpPr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85800" y="1371600"/>
              <a:ext cx="11430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171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38200" y="1752600"/>
              <a:ext cx="3743325" cy="1466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172" name="Picture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91652" y="3124200"/>
              <a:ext cx="3800475" cy="1552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0" name="TextBox 9"/>
          <p:cNvSpPr txBox="1"/>
          <p:nvPr/>
        </p:nvSpPr>
        <p:spPr>
          <a:xfrm>
            <a:off x="152400" y="5029200"/>
            <a:ext cx="495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</a:rPr>
              <a:t>Same theorem for optimality holds.</a:t>
            </a:r>
            <a:endParaRPr lang="en-US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05125" y="1761767"/>
            <a:ext cx="1514475" cy="37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685800" y="1676400"/>
            <a:ext cx="7924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Given the graph                            laid upon the environment,</a:t>
            </a:r>
            <a:br>
              <a:rPr lang="en-US" sz="2400" dirty="0" smtClean="0"/>
            </a:br>
            <a:r>
              <a:rPr lang="en-US" sz="2400" dirty="0" smtClean="0"/>
              <a:t>we construct,</a:t>
            </a:r>
            <a:endParaRPr lang="en-US" sz="2400" dirty="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59543" y="2590800"/>
            <a:ext cx="2750457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Box 342"/>
          <p:cNvSpPr txBox="1">
            <a:spLocks noChangeArrowheads="1"/>
          </p:cNvSpPr>
          <p:nvPr/>
        </p:nvSpPr>
        <p:spPr bwMode="auto">
          <a:xfrm>
            <a:off x="745933" y="3257490"/>
            <a:ext cx="93046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2000" dirty="0" smtClean="0">
                <a:latin typeface="Calibri" pitchFamily="34" charset="0"/>
              </a:rPr>
              <a:t>  in </a:t>
            </a:r>
            <a:r>
              <a:rPr lang="en-US" sz="2000" i="1" dirty="0">
                <a:latin typeface="Lucida Handwriting" pitchFamily="66" charset="0"/>
              </a:rPr>
              <a:t>G</a:t>
            </a:r>
          </a:p>
        </p:txBody>
      </p:sp>
      <p:sp>
        <p:nvSpPr>
          <p:cNvPr id="16" name="TextBox 343"/>
          <p:cNvSpPr txBox="1">
            <a:spLocks noChangeArrowheads="1"/>
          </p:cNvSpPr>
          <p:nvPr/>
        </p:nvSpPr>
        <p:spPr bwMode="auto">
          <a:xfrm>
            <a:off x="2209800" y="3239018"/>
            <a:ext cx="2514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{p,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2000" baseline="-25000" dirty="0" err="1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→p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)} </a:t>
            </a:r>
            <a:r>
              <a:rPr lang="en-US" sz="2000" dirty="0" smtClean="0">
                <a:latin typeface="Calibri" pitchFamily="34" charset="0"/>
              </a:rPr>
              <a:t>in </a:t>
            </a:r>
            <a:r>
              <a:rPr lang="en-US" sz="2000" i="1" dirty="0">
                <a:latin typeface="Lucida Handwriting" pitchFamily="66" charset="0"/>
              </a:rPr>
              <a:t>G </a:t>
            </a:r>
            <a:r>
              <a:rPr lang="en-US" sz="2000" i="1" baseline="-25000" dirty="0" smtClean="0">
                <a:latin typeface="Times New Roman" pitchFamily="18" charset="0"/>
                <a:cs typeface="Times New Roman" pitchFamily="18" charset="0"/>
              </a:rPr>
              <a:t>H</a:t>
            </a:r>
            <a:endParaRPr lang="en-US" sz="20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Down Arrow 16"/>
          <p:cNvSpPr/>
          <p:nvPr/>
        </p:nvSpPr>
        <p:spPr>
          <a:xfrm rot="16200000">
            <a:off x="1850737" y="3217082"/>
            <a:ext cx="394855" cy="438728"/>
          </a:xfrm>
          <a:prstGeom prst="downArrow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174876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/>
          </a:p>
        </p:txBody>
      </p:sp>
      <p:sp>
        <p:nvSpPr>
          <p:cNvPr id="18" name="TextBox 17"/>
          <p:cNvSpPr txBox="1"/>
          <p:nvPr/>
        </p:nvSpPr>
        <p:spPr>
          <a:xfrm>
            <a:off x="2895600" y="2819400"/>
            <a:ext cx="152400" cy="24622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H</a:t>
            </a:r>
            <a:endParaRPr lang="en-US" sz="1600" dirty="0"/>
          </a:p>
        </p:txBody>
      </p:sp>
      <p:sp>
        <p:nvSpPr>
          <p:cNvPr id="19" name="TextBox 18"/>
          <p:cNvSpPr txBox="1"/>
          <p:nvPr/>
        </p:nvSpPr>
        <p:spPr>
          <a:xfrm>
            <a:off x="3429000" y="2819400"/>
            <a:ext cx="152400" cy="24622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H</a:t>
            </a:r>
            <a:endParaRPr lang="en-US" sz="1600" dirty="0"/>
          </a:p>
        </p:txBody>
      </p:sp>
      <p:sp>
        <p:nvSpPr>
          <p:cNvPr id="20" name="TextBox 19"/>
          <p:cNvSpPr txBox="1"/>
          <p:nvPr/>
        </p:nvSpPr>
        <p:spPr>
          <a:xfrm>
            <a:off x="1403592" y="2794388"/>
            <a:ext cx="152400" cy="24622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H</a:t>
            </a:r>
            <a:endParaRPr lang="en-US" sz="1600" dirty="0"/>
          </a:p>
        </p:txBody>
      </p:sp>
      <p:sp>
        <p:nvSpPr>
          <p:cNvPr id="22" name="TextBox 21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30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792162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Results</a:t>
            </a:r>
            <a:endParaRPr lang="en-US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785812"/>
            <a:ext cx="3968914" cy="515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838200" y="6019800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Exploration of 4 </a:t>
            </a:r>
            <a:r>
              <a:rPr lang="en-US" dirty="0" err="1" smtClean="0"/>
              <a:t>homotopy</a:t>
            </a:r>
            <a:r>
              <a:rPr lang="en-US" dirty="0" smtClean="0"/>
              <a:t> classes</a:t>
            </a:r>
          </a:p>
          <a:p>
            <a:pPr algn="ctr"/>
            <a:r>
              <a:rPr lang="en-US" dirty="0" smtClean="0"/>
              <a:t>in presence of 2 SHIOs</a:t>
            </a:r>
            <a:endParaRPr lang="en-US" dirty="0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9276" y="1071658"/>
            <a:ext cx="4188524" cy="4338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4953000" y="6019800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Exploration of 4 </a:t>
            </a:r>
            <a:r>
              <a:rPr lang="en-US" dirty="0" err="1" smtClean="0"/>
              <a:t>homotopy</a:t>
            </a:r>
            <a:r>
              <a:rPr lang="en-US" dirty="0" smtClean="0"/>
              <a:t> classes</a:t>
            </a:r>
          </a:p>
          <a:p>
            <a:pPr algn="ctr"/>
            <a:r>
              <a:rPr lang="en-US" dirty="0" smtClean="0"/>
              <a:t>in presence of 4 SHIOs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31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Results</a:t>
            </a:r>
            <a:endParaRPr lang="en-US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447800"/>
            <a:ext cx="3781425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838200" y="5105400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Exploration of 10 </a:t>
            </a:r>
            <a:r>
              <a:rPr lang="en-US" dirty="0" err="1" smtClean="0"/>
              <a:t>homotopy</a:t>
            </a:r>
            <a:r>
              <a:rPr lang="en-US" dirty="0" smtClean="0"/>
              <a:t> classes</a:t>
            </a:r>
          </a:p>
          <a:p>
            <a:pPr algn="ctr"/>
            <a:r>
              <a:rPr lang="en-US" dirty="0" smtClean="0"/>
              <a:t>in presence of 7 SHIOs</a:t>
            </a:r>
            <a:endParaRPr lang="en-US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1752600"/>
            <a:ext cx="3895725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4953000" y="5105400"/>
            <a:ext cx="3581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44 x 44 x 44 </a:t>
            </a:r>
            <a:r>
              <a:rPr lang="en-US" dirty="0" err="1" smtClean="0"/>
              <a:t>discretized</a:t>
            </a:r>
            <a:r>
              <a:rPr lang="en-US" dirty="0" smtClean="0"/>
              <a:t> workspace – </a:t>
            </a:r>
          </a:p>
          <a:p>
            <a:pPr marL="117475"/>
            <a:r>
              <a:rPr lang="en-US" dirty="0" smtClean="0"/>
              <a:t>We </a:t>
            </a:r>
            <a:r>
              <a:rPr lang="en-US" dirty="0" err="1" smtClean="0"/>
              <a:t>precomputed</a:t>
            </a:r>
            <a:r>
              <a:rPr lang="en-US" dirty="0" smtClean="0"/>
              <a:t> the </a:t>
            </a:r>
            <a:r>
              <a:rPr lang="en-US" i="1" dirty="0" smtClean="0"/>
              <a:t>h-</a:t>
            </a:r>
            <a:r>
              <a:rPr lang="en-US" dirty="0" smtClean="0"/>
              <a:t>signatures for all edges in the graph (takes ~20 </a:t>
            </a:r>
            <a:r>
              <a:rPr lang="en-US" dirty="0" err="1" smtClean="0"/>
              <a:t>mins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32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Planning for paths in</a:t>
            </a:r>
            <a:b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Complementary classes</a:t>
            </a:r>
            <a:endParaRPr lang="en-US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0" y="4675428"/>
            <a:ext cx="2895600" cy="506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4949638" y="2492276"/>
            <a:ext cx="396576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The two trajectories pass on the </a:t>
            </a:r>
            <a:r>
              <a:rPr lang="en-US" sz="2400" b="1" i="1" dirty="0" smtClean="0"/>
              <a:t>opposite sides</a:t>
            </a:r>
            <a:r>
              <a:rPr lang="en-US" sz="2400" b="1" dirty="0" smtClean="0"/>
              <a:t> of each and every pipe</a:t>
            </a:r>
          </a:p>
          <a:p>
            <a:endParaRPr lang="en-US" sz="2400" b="1" dirty="0" smtClean="0"/>
          </a:p>
          <a:p>
            <a:r>
              <a:rPr lang="en-US" sz="2400" dirty="0" smtClean="0"/>
              <a:t>The </a:t>
            </a:r>
            <a:r>
              <a:rPr lang="en-US" sz="2400" i="1" dirty="0" smtClean="0"/>
              <a:t>h</a:t>
            </a:r>
            <a:r>
              <a:rPr lang="en-US" sz="2400" dirty="0" smtClean="0"/>
              <a:t>-signature of trajectory complimentary to </a:t>
            </a:r>
            <a:r>
              <a:rPr lang="el-GR" sz="2400" dirty="0" smtClean="0">
                <a:latin typeface="Times New Roman"/>
                <a:cs typeface="Times New Roman"/>
              </a:rPr>
              <a:t>τ</a:t>
            </a:r>
            <a:r>
              <a:rPr lang="en-US" sz="2400" dirty="0" smtClean="0"/>
              <a:t>:</a:t>
            </a:r>
            <a:endParaRPr lang="en-US" sz="2400" dirty="0"/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924" y="1476375"/>
            <a:ext cx="4812876" cy="469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33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458200" cy="114300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Planning in X-Y-Time configuration space –</a:t>
            </a:r>
            <a:b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Moving obstacles in 2 dimensions</a:t>
            </a:r>
            <a:endParaRPr lang="en-US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8" name="xyt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667000" y="1524000"/>
            <a:ext cx="3810000" cy="3810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34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8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2578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3900" b="1" dirty="0" smtClean="0"/>
              <a:t>Using tools from Algebraic Topology:</a:t>
            </a:r>
          </a:p>
          <a:p>
            <a:r>
              <a:rPr lang="en-US" sz="3200" dirty="0" smtClean="0"/>
              <a:t>Establish theoretical justification behind the previously described constructions:</a:t>
            </a:r>
          </a:p>
          <a:p>
            <a:pPr lvl="1"/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Justify the replacement of obstacles by “representative points” or “skeletons”.</a:t>
            </a:r>
          </a:p>
          <a:p>
            <a:pPr lvl="1"/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Establish a connection between the proposed differential 1-forms, linking number and homology classes.</a:t>
            </a:r>
          </a:p>
          <a:p>
            <a:pPr lvl="1"/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To show that using the formulae mentioned, we in fact computed </a:t>
            </a:r>
            <a:r>
              <a:rPr lang="en-US" sz="28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complete invariants </a:t>
            </a:r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for </a:t>
            </a:r>
            <a:r>
              <a:rPr lang="en-US" sz="28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homology classes </a:t>
            </a:r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 trajectories.</a:t>
            </a:r>
          </a:p>
          <a:p>
            <a:r>
              <a:rPr lang="en-US" sz="3200" dirty="0" smtClean="0"/>
              <a:t>To generalize the method for &gt;3 dimensional Euclidean space with obstacles.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763000" cy="6858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Part - B</a:t>
            </a:r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35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4267200"/>
            <a:ext cx="4104188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77867" y="519113"/>
            <a:ext cx="2099333" cy="161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77667" y="457200"/>
            <a:ext cx="1782396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381000" y="1128713"/>
            <a:ext cx="6858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If 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dirty="0" smtClean="0"/>
              <a:t> is a subspace of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dirty="0" smtClean="0"/>
              <a:t> such that</a:t>
            </a:r>
          </a:p>
          <a:p>
            <a:r>
              <a:rPr lang="en-US" dirty="0" smtClean="0"/>
              <a:t>    inclusion map,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S →O</a:t>
            </a:r>
            <a:r>
              <a:rPr lang="en-US" dirty="0" smtClean="0"/>
              <a:t>, induces</a:t>
            </a:r>
          </a:p>
          <a:p>
            <a:r>
              <a:rPr lang="en-US" dirty="0" smtClean="0"/>
              <a:t>        </a:t>
            </a:r>
            <a:r>
              <a:rPr lang="en-US" dirty="0" err="1" smtClean="0"/>
              <a:t>isomorphisms</a:t>
            </a:r>
          </a:p>
          <a:p>
            <a:r>
              <a:rPr lang="en-US" sz="1400" dirty="0" smtClean="0"/>
              <a:t>                 (</a:t>
            </a:r>
            <a:r>
              <a:rPr lang="en-US" sz="1400" i="1" dirty="0" smtClean="0"/>
              <a:t>e.g.</a:t>
            </a:r>
            <a:r>
              <a:rPr lang="en-US" sz="1400" dirty="0" smtClean="0"/>
              <a:t> deformation retracts)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5962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Replacements for Obstacles</a:t>
            </a:r>
            <a:endParaRPr lang="en-US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754916"/>
            <a:ext cx="5105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A basic result from algebraic topology:</a:t>
            </a:r>
            <a:endParaRPr lang="en-US" sz="2000" b="1" dirty="0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20686" y="1731501"/>
            <a:ext cx="2244436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5" name="Group 14"/>
          <p:cNvGrpSpPr/>
          <p:nvPr/>
        </p:nvGrpSpPr>
        <p:grpSpPr>
          <a:xfrm>
            <a:off x="304800" y="2297668"/>
            <a:ext cx="8001000" cy="392373"/>
            <a:chOff x="304800" y="2133600"/>
            <a:chExt cx="8001000" cy="392373"/>
          </a:xfrm>
        </p:grpSpPr>
        <p:sp>
          <p:nvSpPr>
            <p:cNvPr id="13" name="TextBox 12"/>
            <p:cNvSpPr txBox="1"/>
            <p:nvPr/>
          </p:nvSpPr>
          <p:spPr>
            <a:xfrm>
              <a:off x="304800" y="2145268"/>
              <a:ext cx="8001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Question: </a:t>
              </a:r>
              <a:r>
                <a:rPr lang="en-US" dirty="0" smtClean="0"/>
                <a:t>What can we say about the inclusion                                                     ?</a:t>
              </a:r>
              <a:endParaRPr lang="en-US" dirty="0"/>
            </a:p>
          </p:txBody>
        </p:sp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800600" y="2133600"/>
              <a:ext cx="2628900" cy="3923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9" name="Group 18"/>
          <p:cNvGrpSpPr/>
          <p:nvPr/>
        </p:nvGrpSpPr>
        <p:grpSpPr>
          <a:xfrm>
            <a:off x="457200" y="2602468"/>
            <a:ext cx="8915400" cy="923330"/>
            <a:chOff x="533400" y="2514600"/>
            <a:chExt cx="891540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533400" y="2514600"/>
              <a:ext cx="89154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In particular, is the induced map,                                                                        , an isomorphism?</a:t>
              </a:r>
            </a:p>
            <a:p>
              <a:r>
                <a:rPr lang="en-US" dirty="0" smtClean="0"/>
                <a:t>			 – it is, for “nice” spaces like </a:t>
              </a:r>
              <a:r>
                <a:rPr lang="en-US" dirty="0" err="1" smtClean="0"/>
                <a:t>orientable</a:t>
              </a:r>
              <a:r>
                <a:rPr lang="en-US" dirty="0" smtClean="0"/>
                <a:t> manifolds.</a:t>
              </a:r>
            </a:p>
            <a:p>
              <a:r>
                <a:rPr lang="en-US" dirty="0" smtClean="0"/>
                <a:t>				</a:t>
              </a:r>
              <a:r>
                <a:rPr 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[Exact conditions: compact, locally contractible, </a:t>
              </a:r>
              <a:r>
                <a:rPr lang="en-US" sz="1600" dirty="0" err="1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orientable</a:t>
              </a:r>
              <a:r>
                <a:rPr 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]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pic>
          <p:nvPicPr>
            <p:cNvPr id="18" name="Picture 7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728049" y="2556782"/>
              <a:ext cx="3692247" cy="338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7" name="TextBox 16"/>
          <p:cNvSpPr txBox="1"/>
          <p:nvPr/>
        </p:nvSpPr>
        <p:spPr>
          <a:xfrm>
            <a:off x="381000" y="3468469"/>
            <a:ext cx="830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What can we do when there is no </a:t>
            </a:r>
            <a:r>
              <a:rPr lang="en-US" i="1" dirty="0" smtClean="0"/>
              <a:t>deformation retract</a:t>
            </a:r>
            <a:r>
              <a:rPr lang="en-US" dirty="0" smtClean="0"/>
              <a:t> to the required dimensional S ?</a:t>
            </a:r>
          </a:p>
          <a:p>
            <a:r>
              <a:rPr lang="en-US" dirty="0" smtClean="0"/>
              <a:t>		</a:t>
            </a:r>
            <a:r>
              <a:rPr lang="en-US" b="1" i="1" dirty="0" smtClean="0"/>
              <a:t>Example:</a:t>
            </a:r>
            <a:r>
              <a:rPr lang="en-US" dirty="0" smtClean="0"/>
              <a:t> A hollow (or thickened) torus in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=3</a:t>
            </a:r>
            <a:r>
              <a:rPr lang="en-US" dirty="0" smtClean="0"/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696200" y="1623536"/>
            <a:ext cx="1447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accent2">
                    <a:lumMod val="50000"/>
                  </a:schemeClr>
                </a:solidFill>
              </a:rPr>
              <a:t>[</a:t>
            </a:r>
            <a:r>
              <a:rPr lang="en-US" sz="14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=2</a:t>
            </a:r>
            <a:r>
              <a:rPr lang="en-US" sz="1400" dirty="0" smtClean="0">
                <a:solidFill>
                  <a:schemeClr val="accent2">
                    <a:lumMod val="50000"/>
                  </a:schemeClr>
                </a:solidFill>
              </a:rPr>
              <a:t> for all robot path planning problems.]</a:t>
            </a:r>
            <a:endParaRPr lang="en-US" sz="14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58800" y="4102100"/>
            <a:ext cx="3924300" cy="2541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TextBox 21"/>
          <p:cNvSpPr txBox="1"/>
          <p:nvPr/>
        </p:nvSpPr>
        <p:spPr>
          <a:xfrm>
            <a:off x="4876800" y="4343400"/>
            <a:ext cx="365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Choose generating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D-N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dirty="0" smtClean="0"/>
              <a:t>-cycles of homology group of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dirty="0" smtClean="0"/>
              <a:t> as the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dirty="0" smtClean="0"/>
              <a:t>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36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990600" y="1447800"/>
            <a:ext cx="50800" cy="50800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533400" y="980017"/>
            <a:ext cx="1665817" cy="1172633"/>
          </a:xfrm>
          <a:custGeom>
            <a:avLst/>
            <a:gdLst>
              <a:gd name="connsiteX0" fmla="*/ 558800 w 1665817"/>
              <a:gd name="connsiteY0" fmla="*/ 112183 h 1325033"/>
              <a:gd name="connsiteX1" fmla="*/ 190500 w 1665817"/>
              <a:gd name="connsiteY1" fmla="*/ 264583 h 1325033"/>
              <a:gd name="connsiteX2" fmla="*/ 25400 w 1665817"/>
              <a:gd name="connsiteY2" fmla="*/ 734483 h 1325033"/>
              <a:gd name="connsiteX3" fmla="*/ 342900 w 1665817"/>
              <a:gd name="connsiteY3" fmla="*/ 1318683 h 1325033"/>
              <a:gd name="connsiteX4" fmla="*/ 914400 w 1665817"/>
              <a:gd name="connsiteY4" fmla="*/ 696383 h 1325033"/>
              <a:gd name="connsiteX5" fmla="*/ 1612900 w 1665817"/>
              <a:gd name="connsiteY5" fmla="*/ 480483 h 1325033"/>
              <a:gd name="connsiteX6" fmla="*/ 1231900 w 1665817"/>
              <a:gd name="connsiteY6" fmla="*/ 61383 h 1325033"/>
              <a:gd name="connsiteX7" fmla="*/ 558800 w 1665817"/>
              <a:gd name="connsiteY7" fmla="*/ 112183 h 1325033"/>
              <a:gd name="connsiteX0" fmla="*/ 558800 w 1665817"/>
              <a:gd name="connsiteY0" fmla="*/ 112183 h 1172633"/>
              <a:gd name="connsiteX1" fmla="*/ 190500 w 1665817"/>
              <a:gd name="connsiteY1" fmla="*/ 264583 h 1172633"/>
              <a:gd name="connsiteX2" fmla="*/ 25400 w 1665817"/>
              <a:gd name="connsiteY2" fmla="*/ 734483 h 1172633"/>
              <a:gd name="connsiteX3" fmla="*/ 342900 w 1665817"/>
              <a:gd name="connsiteY3" fmla="*/ 1166283 h 1172633"/>
              <a:gd name="connsiteX4" fmla="*/ 914400 w 1665817"/>
              <a:gd name="connsiteY4" fmla="*/ 696383 h 1172633"/>
              <a:gd name="connsiteX5" fmla="*/ 1612900 w 1665817"/>
              <a:gd name="connsiteY5" fmla="*/ 480483 h 1172633"/>
              <a:gd name="connsiteX6" fmla="*/ 1231900 w 1665817"/>
              <a:gd name="connsiteY6" fmla="*/ 61383 h 1172633"/>
              <a:gd name="connsiteX7" fmla="*/ 558800 w 1665817"/>
              <a:gd name="connsiteY7" fmla="*/ 112183 h 1172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65817" h="1172633">
                <a:moveTo>
                  <a:pt x="558800" y="112183"/>
                </a:moveTo>
                <a:cubicBezTo>
                  <a:pt x="385233" y="146050"/>
                  <a:pt x="279400" y="160866"/>
                  <a:pt x="190500" y="264583"/>
                </a:cubicBezTo>
                <a:cubicBezTo>
                  <a:pt x="101600" y="368300"/>
                  <a:pt x="0" y="584200"/>
                  <a:pt x="25400" y="734483"/>
                </a:cubicBezTo>
                <a:cubicBezTo>
                  <a:pt x="50800" y="884766"/>
                  <a:pt x="194733" y="1172633"/>
                  <a:pt x="342900" y="1166283"/>
                </a:cubicBezTo>
                <a:cubicBezTo>
                  <a:pt x="491067" y="1159933"/>
                  <a:pt x="702733" y="810683"/>
                  <a:pt x="914400" y="696383"/>
                </a:cubicBezTo>
                <a:cubicBezTo>
                  <a:pt x="1126067" y="582083"/>
                  <a:pt x="1559983" y="586316"/>
                  <a:pt x="1612900" y="480483"/>
                </a:cubicBezTo>
                <a:cubicBezTo>
                  <a:pt x="1665817" y="374650"/>
                  <a:pt x="1407583" y="122766"/>
                  <a:pt x="1231900" y="61383"/>
                </a:cubicBezTo>
                <a:cubicBezTo>
                  <a:pt x="1056217" y="0"/>
                  <a:pt x="732367" y="78316"/>
                  <a:pt x="558800" y="112183"/>
                </a:cubicBezTo>
                <a:close/>
              </a:path>
            </a:pathLst>
          </a:cu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1155700" y="1930400"/>
            <a:ext cx="342900" cy="179917"/>
          </a:xfrm>
          <a:custGeom>
            <a:avLst/>
            <a:gdLst>
              <a:gd name="connsiteX0" fmla="*/ 0 w 342900"/>
              <a:gd name="connsiteY0" fmla="*/ 0 h 179917"/>
              <a:gd name="connsiteX1" fmla="*/ 177800 w 342900"/>
              <a:gd name="connsiteY1" fmla="*/ 152400 h 179917"/>
              <a:gd name="connsiteX2" fmla="*/ 342900 w 342900"/>
              <a:gd name="connsiteY2" fmla="*/ 165100 h 179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2900" h="179917">
                <a:moveTo>
                  <a:pt x="0" y="0"/>
                </a:moveTo>
                <a:cubicBezTo>
                  <a:pt x="60325" y="62441"/>
                  <a:pt x="120650" y="124883"/>
                  <a:pt x="177800" y="152400"/>
                </a:cubicBezTo>
                <a:cubicBezTo>
                  <a:pt x="234950" y="179917"/>
                  <a:pt x="288925" y="172508"/>
                  <a:pt x="342900" y="165100"/>
                </a:cubicBez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447800" y="19050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i="1" dirty="0" smtClean="0">
                <a:latin typeface="Times New Roman"/>
                <a:cs typeface="Times New Roman"/>
              </a:rPr>
              <a:t>ω</a:t>
            </a:r>
            <a:endParaRPr lang="en-US" i="1" dirty="0"/>
          </a:p>
        </p:txBody>
      </p:sp>
      <p:sp>
        <p:nvSpPr>
          <p:cNvPr id="9" name="TextBox 8"/>
          <p:cNvSpPr txBox="1"/>
          <p:nvPr/>
        </p:nvSpPr>
        <p:spPr>
          <a:xfrm>
            <a:off x="990600" y="12954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S</a:t>
            </a:r>
            <a:endParaRPr lang="en-US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28600" y="762000"/>
            <a:ext cx="2057400" cy="1676400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/>
          <a:srcRect l="1424" t="2424"/>
          <a:stretch>
            <a:fillRect/>
          </a:stretch>
        </p:blipFill>
        <p:spPr bwMode="auto">
          <a:xfrm>
            <a:off x="2245995" y="533400"/>
            <a:ext cx="3164205" cy="1840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/>
          <a:srcRect l="1468" t="2291"/>
          <a:stretch>
            <a:fillRect/>
          </a:stretch>
        </p:blipFill>
        <p:spPr bwMode="auto">
          <a:xfrm>
            <a:off x="2249424" y="535686"/>
            <a:ext cx="3068955" cy="1949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4"/>
          <a:srcRect l="1543" t="2286"/>
          <a:stretch>
            <a:fillRect/>
          </a:stretch>
        </p:blipFill>
        <p:spPr bwMode="auto">
          <a:xfrm>
            <a:off x="2249424" y="535686"/>
            <a:ext cx="2916555" cy="1954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TextBox 19"/>
          <p:cNvSpPr txBox="1"/>
          <p:nvPr/>
        </p:nvSpPr>
        <p:spPr>
          <a:xfrm>
            <a:off x="4876800" y="3925669"/>
            <a:ext cx="396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indent="-114300">
              <a:buFont typeface="Arial" pitchFamily="34" charset="0"/>
              <a:buChar char="•"/>
            </a:pPr>
            <a:r>
              <a:rPr lang="en-US" dirty="0" smtClean="0"/>
              <a:t>A formal algebraic definition requires that we define a map, 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dirty="0" smtClean="0"/>
              <a:t> </a:t>
            </a:r>
            <a:r>
              <a:rPr lang="en-US" sz="1700" dirty="0" smtClean="0">
                <a:latin typeface="Castellar" pitchFamily="18" charset="0"/>
                <a:cs typeface="Times New Roman" pitchFamily="18" charset="0"/>
              </a:rPr>
              <a:t>R</a:t>
            </a:r>
            <a:r>
              <a:rPr lang="en-US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dirty="0" smtClean="0"/>
              <a:t> x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S </a:t>
            </a:r>
            <a:r>
              <a:rPr lang="en-US" i="1" dirty="0" smtClean="0">
                <a:latin typeface="Times New Roman"/>
                <a:cs typeface="Times New Roman"/>
              </a:rPr>
              <a:t>→ </a:t>
            </a:r>
            <a:r>
              <a:rPr lang="en-US" sz="1700" dirty="0" smtClean="0">
                <a:latin typeface="Castellar" pitchFamily="18" charset="0"/>
                <a:cs typeface="Times New Roman" pitchFamily="18" charset="0"/>
              </a:rPr>
              <a:t>R</a:t>
            </a:r>
            <a:r>
              <a:rPr lang="en-US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i="1" dirty="0" smtClean="0">
                <a:latin typeface="Times New Roman"/>
                <a:cs typeface="Times New Roman"/>
              </a:rPr>
              <a:t>.</a:t>
            </a:r>
            <a:endParaRPr lang="en-US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5"/>
          <a:srcRect l="744" t="1967"/>
          <a:stretch>
            <a:fillRect/>
          </a:stretch>
        </p:blipFill>
        <p:spPr bwMode="auto">
          <a:xfrm>
            <a:off x="2249424" y="535686"/>
            <a:ext cx="6102668" cy="2278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228600" y="2762071"/>
            <a:ext cx="5029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dirty="0" smtClean="0"/>
              <a:t>What we had previously done by taking the integrals is compute </a:t>
            </a:r>
            <a:r>
              <a:rPr lang="en-US" b="1" i="1" dirty="0" smtClean="0"/>
              <a:t>linking number </a:t>
            </a:r>
            <a:r>
              <a:rPr lang="en-US" dirty="0" smtClean="0"/>
              <a:t>between closed loops </a:t>
            </a:r>
            <a:r>
              <a:rPr lang="el-GR" i="1" dirty="0" smtClean="0">
                <a:latin typeface="Times New Roman"/>
                <a:cs typeface="Times New Roman"/>
              </a:rPr>
              <a:t>ω</a:t>
            </a:r>
            <a:r>
              <a:rPr lang="en-US" dirty="0" smtClean="0"/>
              <a:t> and the </a:t>
            </a:r>
            <a:r>
              <a:rPr lang="en-US" i="1" dirty="0" smtClean="0"/>
              <a:t>representative points </a:t>
            </a:r>
            <a:br>
              <a:rPr lang="en-US" i="1" dirty="0" smtClean="0"/>
            </a:br>
            <a:r>
              <a:rPr lang="en-US" dirty="0" smtClean="0"/>
              <a:t>(in </a:t>
            </a:r>
            <a:r>
              <a:rPr lang="en-US" sz="1700" dirty="0" smtClean="0">
                <a:latin typeface="Castellar" pitchFamily="18" charset="0"/>
                <a:cs typeface="Times New Roman" pitchFamily="18" charset="0"/>
              </a:rPr>
              <a:t>R</a:t>
            </a:r>
            <a:r>
              <a:rPr lang="en-US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 or </a:t>
            </a:r>
            <a:r>
              <a:rPr lang="en-US" i="1" dirty="0" smtClean="0"/>
              <a:t>skeletons</a:t>
            </a:r>
            <a:r>
              <a:rPr lang="en-US" dirty="0" smtClean="0"/>
              <a:t> (in </a:t>
            </a:r>
            <a:r>
              <a:rPr lang="en-US" dirty="0" smtClean="0">
                <a:latin typeface="Castellar" pitchFamily="18" charset="0"/>
                <a:cs typeface="Times New Roman" pitchFamily="18" charset="0"/>
              </a:rPr>
              <a:t>R</a:t>
            </a:r>
            <a:r>
              <a:rPr lang="en-US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dirty="0" smtClean="0"/>
              <a:t>), represented by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876800" y="2895600"/>
            <a:ext cx="4191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indent="-114300">
              <a:buFont typeface="Arial" pitchFamily="34" charset="0"/>
              <a:buChar char="•"/>
            </a:pPr>
            <a:r>
              <a:rPr lang="en-US" dirty="0" smtClean="0"/>
              <a:t>Definition of linking number is derived from definition of </a:t>
            </a:r>
            <a:r>
              <a:rPr lang="en-US" b="1" i="1" dirty="0" smtClean="0"/>
              <a:t>intersection number</a:t>
            </a:r>
            <a:r>
              <a:rPr lang="en-US" dirty="0" smtClean="0"/>
              <a:t>:</a:t>
            </a:r>
            <a:br>
              <a:rPr lang="en-US" dirty="0" smtClean="0"/>
            </a:br>
            <a:r>
              <a:rPr lang="en-US" dirty="0" smtClean="0"/>
              <a:t>	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l-GR" i="1" dirty="0" smtClean="0">
                <a:latin typeface="Times New Roman"/>
                <a:cs typeface="Times New Roman"/>
              </a:rPr>
              <a:t>ω</a:t>
            </a:r>
            <a:r>
              <a:rPr lang="en-US" i="1" dirty="0" smtClean="0">
                <a:latin typeface="Times New Roman"/>
                <a:cs typeface="Times New Roman"/>
              </a:rPr>
              <a:t>, S</a:t>
            </a:r>
            <a:r>
              <a:rPr lang="en-US" dirty="0" smtClean="0">
                <a:latin typeface="Times New Roman"/>
                <a:cs typeface="Times New Roman"/>
              </a:rPr>
              <a:t>)</a:t>
            </a:r>
            <a:r>
              <a:rPr lang="en-US" i="1" dirty="0" smtClean="0">
                <a:latin typeface="Times New Roman"/>
                <a:cs typeface="Times New Roman"/>
              </a:rPr>
              <a:t> </a:t>
            </a:r>
            <a:r>
              <a:rPr lang="en-US" sz="2000" dirty="0" smtClean="0">
                <a:latin typeface="Times New Roman"/>
                <a:cs typeface="Times New Roman"/>
              </a:rPr>
              <a:t>:</a:t>
            </a:r>
            <a:r>
              <a:rPr lang="en-US" dirty="0" smtClean="0">
                <a:latin typeface="Times New Roman"/>
                <a:cs typeface="Times New Roman"/>
              </a:rPr>
              <a:t>=</a:t>
            </a:r>
            <a:r>
              <a:rPr lang="en-US" i="1" dirty="0" smtClean="0">
                <a:latin typeface="Times New Roman"/>
                <a:cs typeface="Times New Roman"/>
              </a:rPr>
              <a:t> I</a:t>
            </a:r>
            <a:r>
              <a:rPr lang="en-US" sz="800" i="1" dirty="0" smtClean="0">
                <a:latin typeface="Times New Roman"/>
                <a:cs typeface="Times New Roman"/>
              </a:rPr>
              <a:t> </a:t>
            </a:r>
            <a:r>
              <a:rPr lang="en-US" dirty="0" smtClean="0">
                <a:latin typeface="Times New Roman"/>
                <a:cs typeface="Times New Roman"/>
              </a:rPr>
              <a:t>(</a:t>
            </a:r>
            <a:r>
              <a:rPr lang="el-GR" i="1" dirty="0" smtClean="0">
                <a:latin typeface="Times New Roman"/>
                <a:cs typeface="Times New Roman"/>
              </a:rPr>
              <a:t>Ω</a:t>
            </a:r>
            <a:r>
              <a:rPr lang="en-US" i="1" dirty="0" smtClean="0">
                <a:latin typeface="Times New Roman"/>
                <a:cs typeface="Times New Roman"/>
              </a:rPr>
              <a:t>, S</a:t>
            </a:r>
            <a:r>
              <a:rPr lang="en-US" dirty="0" smtClean="0">
                <a:latin typeface="Times New Roman"/>
                <a:cs typeface="Times New Roman"/>
              </a:rPr>
              <a:t>),  </a:t>
            </a:r>
            <a:r>
              <a:rPr lang="en-US" dirty="0" err="1" smtClean="0">
                <a:cs typeface="Times New Roman"/>
              </a:rPr>
              <a:t>s.t</a:t>
            </a:r>
            <a:r>
              <a:rPr lang="en-US" dirty="0" smtClean="0">
                <a:cs typeface="Times New Roman"/>
              </a:rPr>
              <a:t>.,</a:t>
            </a:r>
            <a:r>
              <a:rPr lang="en-US" dirty="0" smtClean="0">
                <a:latin typeface="Times New Roman"/>
                <a:cs typeface="Times New Roman"/>
              </a:rPr>
              <a:t> </a:t>
            </a:r>
            <a:r>
              <a:rPr lang="el-GR" i="1" dirty="0" smtClean="0">
                <a:latin typeface="Times New Roman"/>
                <a:cs typeface="Times New Roman"/>
              </a:rPr>
              <a:t>ω</a:t>
            </a:r>
            <a:r>
              <a:rPr lang="en-US" i="1" dirty="0" smtClean="0">
                <a:latin typeface="Times New Roman"/>
                <a:cs typeface="Times New Roman"/>
              </a:rPr>
              <a:t> = ∂</a:t>
            </a:r>
            <a:r>
              <a:rPr lang="el-GR" i="1" dirty="0" smtClean="0">
                <a:latin typeface="Times New Roman"/>
                <a:cs typeface="Times New Roman"/>
              </a:rPr>
              <a:t> Ω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06362"/>
            <a:ext cx="8229600" cy="792162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Linking Number</a:t>
            </a:r>
            <a:endParaRPr lang="en-US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28600" y="4114800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Uniqueness of linking number:</a:t>
            </a:r>
            <a:endParaRPr lang="en-US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7924800" y="4419600"/>
            <a:ext cx="1295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[</a:t>
            </a:r>
            <a:r>
              <a:rPr lang="en-US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A.Dold</a:t>
            </a:r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‘95]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599" y="4419600"/>
            <a:ext cx="3161707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TextBox 26"/>
          <p:cNvSpPr txBox="1"/>
          <p:nvPr/>
        </p:nvSpPr>
        <p:spPr>
          <a:xfrm>
            <a:off x="7467600" y="3700046"/>
            <a:ext cx="1905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[Seifert, et al., ‘80]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5800" y="4519613"/>
            <a:ext cx="2295730" cy="233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471541" y="6096000"/>
            <a:ext cx="1234059" cy="738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971258" y="5867400"/>
            <a:ext cx="1667542" cy="394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127501" y="5540385"/>
            <a:ext cx="2349499" cy="403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940296" y="5627275"/>
            <a:ext cx="374904" cy="31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" name="TextBox 33"/>
          <p:cNvSpPr txBox="1"/>
          <p:nvPr/>
        </p:nvSpPr>
        <p:spPr>
          <a:xfrm>
            <a:off x="5604001" y="6617293"/>
            <a:ext cx="838200" cy="21544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l-GR" sz="1400" i="1" dirty="0" smtClean="0">
                <a:latin typeface="Times New Roman"/>
                <a:cs typeface="Times New Roman"/>
              </a:rPr>
              <a:t>ω </a:t>
            </a:r>
            <a:r>
              <a:rPr lang="en-US" sz="1400" dirty="0" smtClean="0"/>
              <a:t>x 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S</a:t>
            </a:r>
            <a:endParaRPr lang="en-US" sz="1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505200" y="4777026"/>
            <a:ext cx="58674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Computation of linking number:</a:t>
            </a:r>
          </a:p>
          <a:p>
            <a:r>
              <a:rPr lang="en-US" sz="1600" dirty="0" smtClean="0"/>
              <a:t>Take advantage of the map p – the co-domain of p is much simpler and have well-known closed but non-exact differential (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1600" dirty="0" smtClean="0"/>
              <a:t>-1)-forms:</a:t>
            </a:r>
            <a:endParaRPr lang="en-US" sz="1600" dirty="0"/>
          </a:p>
        </p:txBody>
      </p:sp>
      <p:sp>
        <p:nvSpPr>
          <p:cNvPr id="37" name="TextBox 36"/>
          <p:cNvSpPr txBox="1"/>
          <p:nvPr/>
        </p:nvSpPr>
        <p:spPr>
          <a:xfrm>
            <a:off x="304800" y="304800"/>
            <a:ext cx="236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</a:rPr>
              <a:t>[</a:t>
            </a:r>
            <a:r>
              <a:rPr lang="en-US" sz="1600" i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</a:rPr>
              <a:t> is </a:t>
            </a:r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600" i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-2)</a:t>
            </a:r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</a:rPr>
              <a:t>-dimensional for robot planning]</a:t>
            </a:r>
            <a:endParaRPr 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2" name="Slide Number Placeholder 3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37</a:t>
            </a:fld>
            <a:endParaRPr lang="en-US" dirty="0"/>
          </a:p>
        </p:txBody>
      </p:sp>
      <p:pic>
        <p:nvPicPr>
          <p:cNvPr id="33" name="Picture 1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147941" y="6119908"/>
            <a:ext cx="1234059" cy="738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8" name="TextBox 37"/>
          <p:cNvSpPr txBox="1"/>
          <p:nvPr/>
        </p:nvSpPr>
        <p:spPr>
          <a:xfrm>
            <a:off x="7280401" y="6641201"/>
            <a:ext cx="838200" cy="21544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400" i="1" dirty="0" smtClean="0">
                <a:latin typeface="Times New Roman"/>
                <a:cs typeface="Times New Roman"/>
              </a:rPr>
              <a:t>p</a:t>
            </a:r>
            <a:r>
              <a:rPr lang="en-US" sz="1400" dirty="0" smtClean="0">
                <a:latin typeface="Times New Roman"/>
                <a:cs typeface="Times New Roman"/>
              </a:rPr>
              <a:t>(</a:t>
            </a:r>
            <a:r>
              <a:rPr lang="el-GR" sz="1400" i="1" dirty="0" smtClean="0">
                <a:latin typeface="Times New Roman"/>
                <a:cs typeface="Times New Roman"/>
              </a:rPr>
              <a:t>ω </a:t>
            </a:r>
            <a:r>
              <a:rPr lang="en-US" sz="1400" dirty="0" smtClean="0"/>
              <a:t>x 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7620000" y="6299200"/>
            <a:ext cx="788773" cy="33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" name="Picture 14"/>
          <p:cNvPicPr>
            <a:picLocks noChangeAspect="1" noChangeArrowheads="1"/>
          </p:cNvPicPr>
          <p:nvPr/>
        </p:nvPicPr>
        <p:blipFill>
          <a:blip r:embed="rId10"/>
          <a:srcRect r="85545"/>
          <a:stretch>
            <a:fillRect/>
          </a:stretch>
        </p:blipFill>
        <p:spPr bwMode="auto">
          <a:xfrm>
            <a:off x="7813806" y="6226185"/>
            <a:ext cx="339594" cy="403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2" name="TextBox 41"/>
          <p:cNvSpPr txBox="1"/>
          <p:nvPr/>
        </p:nvSpPr>
        <p:spPr>
          <a:xfrm>
            <a:off x="6781800" y="6096000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=                  </a:t>
            </a:r>
            <a:r>
              <a:rPr lang="en-US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sz="3600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6858000" y="6221626"/>
            <a:ext cx="1524000" cy="636373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3886200" y="5257800"/>
            <a:ext cx="5410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  </a:t>
            </a:r>
          </a:p>
          <a:p>
            <a:r>
              <a:rPr lang="en-US" dirty="0" smtClean="0"/>
              <a:t>If    </a:t>
            </a:r>
            <a:r>
              <a:rPr lang="en-US" sz="2400" dirty="0" smtClean="0"/>
              <a:t>                                </a:t>
            </a:r>
            <a:r>
              <a:rPr lang="en-US" dirty="0" smtClean="0"/>
              <a:t> </a:t>
            </a:r>
            <a:r>
              <a:rPr lang="en-US" dirty="0" err="1" smtClean="0"/>
              <a:t>s.t</a:t>
            </a:r>
            <a:r>
              <a:rPr lang="en-US" dirty="0" smtClean="0"/>
              <a:t>.,          is a generator of </a:t>
            </a:r>
          </a:p>
          <a:p>
            <a:r>
              <a:rPr lang="en-US" dirty="0" smtClean="0"/>
              <a:t>                                , the linking number is given by,</a:t>
            </a:r>
            <a:endParaRPr lang="en-US" sz="1000" dirty="0" smtClean="0"/>
          </a:p>
          <a:p>
            <a:r>
              <a:rPr lang="en-US" sz="1000" dirty="0" smtClean="0"/>
              <a:t> </a:t>
            </a:r>
          </a:p>
          <a:p>
            <a:r>
              <a:rPr lang="en-US" sz="1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        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l-GR" i="1" dirty="0" smtClean="0">
                <a:latin typeface="Times New Roman"/>
                <a:cs typeface="Times New Roman"/>
              </a:rPr>
              <a:t>ω</a:t>
            </a:r>
            <a:r>
              <a:rPr lang="en-US" i="1" dirty="0" smtClean="0">
                <a:latin typeface="Times New Roman"/>
                <a:cs typeface="Times New Roman"/>
              </a:rPr>
              <a:t>, S</a:t>
            </a:r>
            <a:r>
              <a:rPr lang="en-US" dirty="0" smtClean="0">
                <a:latin typeface="Times New Roman"/>
                <a:cs typeface="Times New Roman"/>
              </a:rPr>
              <a:t>) =               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0" grpId="0"/>
      <p:bldP spid="13" grpId="0"/>
      <p:bldP spid="24" grpId="0"/>
      <p:bldP spid="25" grpId="0"/>
      <p:bldP spid="27" grpId="0"/>
      <p:bldP spid="34" grpId="0" animBg="1"/>
      <p:bldP spid="36" grpId="0"/>
      <p:bldP spid="38" grpId="0" animBg="1"/>
      <p:bldP spid="40" grpId="0" animBg="1"/>
      <p:bldP spid="42" grpId="0"/>
      <p:bldP spid="43" grpId="0" animBg="1"/>
      <p:bldP spid="2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6248400"/>
            <a:ext cx="6629400" cy="619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5341172"/>
            <a:ext cx="3228975" cy="1059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5" name="Group 14"/>
          <p:cNvGrpSpPr/>
          <p:nvPr/>
        </p:nvGrpSpPr>
        <p:grpSpPr>
          <a:xfrm>
            <a:off x="1295400" y="3124200"/>
            <a:ext cx="1234059" cy="738092"/>
            <a:chOff x="6096000" y="6096000"/>
            <a:chExt cx="1234059" cy="738092"/>
          </a:xfrm>
        </p:grpSpPr>
        <p:pic>
          <p:nvPicPr>
            <p:cNvPr id="9" name="Picture 17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096000" y="6096000"/>
              <a:ext cx="1234059" cy="7380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4" name="TextBox 13"/>
            <p:cNvSpPr txBox="1"/>
            <p:nvPr/>
          </p:nvSpPr>
          <p:spPr>
            <a:xfrm>
              <a:off x="6228460" y="6617293"/>
              <a:ext cx="838200" cy="21544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r>
                <a:rPr lang="el-GR" sz="1400" i="1" dirty="0" smtClean="0">
                  <a:latin typeface="Times New Roman"/>
                  <a:cs typeface="Times New Roman"/>
                </a:rPr>
                <a:t>ω </a:t>
              </a:r>
              <a:r>
                <a:rPr lang="en-US" sz="1400" dirty="0" smtClean="0"/>
                <a:t>x </a:t>
              </a:r>
              <a:r>
                <a:rPr lang="en-US" sz="1400" i="1" dirty="0" smtClean="0">
                  <a:latin typeface="Times New Roman" pitchFamily="18" charset="0"/>
                  <a:cs typeface="Times New Roman" pitchFamily="18" charset="0"/>
                </a:rPr>
                <a:t>S</a:t>
              </a:r>
              <a:endParaRPr lang="en-US" sz="1400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410200" y="3124200"/>
            <a:ext cx="1234059" cy="738092"/>
            <a:chOff x="6096000" y="6096000"/>
            <a:chExt cx="1234059" cy="738092"/>
          </a:xfrm>
        </p:grpSpPr>
        <p:pic>
          <p:nvPicPr>
            <p:cNvPr id="18" name="Picture 17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096000" y="6096000"/>
              <a:ext cx="1234059" cy="7380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9" name="TextBox 18"/>
            <p:cNvSpPr txBox="1"/>
            <p:nvPr/>
          </p:nvSpPr>
          <p:spPr>
            <a:xfrm>
              <a:off x="6228460" y="6617293"/>
              <a:ext cx="838200" cy="21544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 smtClean="0"/>
                <a:t> </a:t>
              </a:r>
              <a:r>
                <a:rPr lang="en-US" sz="1400" i="1" dirty="0" smtClean="0">
                  <a:latin typeface="Times New Roman" pitchFamily="18" charset="0"/>
                  <a:cs typeface="Times New Roman" pitchFamily="18" charset="0"/>
                </a:rPr>
                <a:t>S</a:t>
              </a:r>
              <a:endParaRPr lang="en-US" sz="1400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8200" y="4114800"/>
            <a:ext cx="7237716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229600" cy="792162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Complete Invariant for Homology class</a:t>
            </a:r>
            <a:endParaRPr lang="en-US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19800" y="685800"/>
            <a:ext cx="2757487" cy="1895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81000" y="2514600"/>
            <a:ext cx="3429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Thus, a </a:t>
            </a:r>
            <a:r>
              <a:rPr lang="en-US" sz="2000" i="1" dirty="0" smtClean="0"/>
              <a:t>complete invariant </a:t>
            </a:r>
          </a:p>
          <a:p>
            <a:pPr marL="288925"/>
            <a:r>
              <a:rPr lang="en-US" sz="2000" dirty="0" smtClean="0"/>
              <a:t>for homology class of </a:t>
            </a:r>
            <a:r>
              <a:rPr lang="el-GR" sz="2000" i="1" dirty="0" smtClean="0">
                <a:latin typeface="Times New Roman"/>
                <a:cs typeface="Times New Roman"/>
              </a:rPr>
              <a:t>ω</a:t>
            </a:r>
            <a:r>
              <a:rPr lang="en-US" sz="2000" dirty="0" smtClean="0"/>
              <a:t> is,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838200"/>
            <a:ext cx="61722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Theorem</a:t>
            </a:r>
            <a:r>
              <a:rPr lang="en-US" sz="2000" dirty="0" smtClean="0"/>
              <a:t> (simplified statement):</a:t>
            </a:r>
          </a:p>
          <a:p>
            <a:pPr marL="288925"/>
            <a:r>
              <a:rPr lang="en-US" sz="2000" dirty="0" smtClean="0"/>
              <a:t>If </a:t>
            </a:r>
            <a:r>
              <a:rPr lang="en-US" sz="2000" i="1" dirty="0" smtClean="0">
                <a:latin typeface="Times New Roman"/>
                <a:cs typeface="Times New Roman"/>
              </a:rPr>
              <a:t>S</a:t>
            </a:r>
            <a:r>
              <a:rPr lang="en-US" sz="2000" dirty="0" smtClean="0"/>
              <a:t> is a path-connected manifold (of the appropriate dimension), then the linking number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l-GR" sz="2000" i="1" dirty="0" smtClean="0">
                <a:latin typeface="Times New Roman"/>
                <a:cs typeface="Times New Roman"/>
              </a:rPr>
              <a:t>ω</a:t>
            </a:r>
            <a:r>
              <a:rPr lang="en-US" sz="2000" i="1" dirty="0" smtClean="0">
                <a:latin typeface="Times New Roman"/>
                <a:cs typeface="Times New Roman"/>
              </a:rPr>
              <a:t>, S</a:t>
            </a:r>
            <a:r>
              <a:rPr lang="en-US" sz="2000" dirty="0" smtClean="0">
                <a:latin typeface="Times New Roman"/>
                <a:cs typeface="Times New Roman"/>
              </a:rPr>
              <a:t>)</a:t>
            </a:r>
            <a:r>
              <a:rPr lang="en-US" sz="2000" dirty="0" smtClean="0"/>
              <a:t> precisely tells us about the </a:t>
            </a:r>
            <a:r>
              <a:rPr lang="en-US" sz="2000" b="1" i="1" dirty="0" smtClean="0"/>
              <a:t>homology class </a:t>
            </a:r>
            <a:r>
              <a:rPr lang="en-US" sz="2000" dirty="0" smtClean="0"/>
              <a:t>of </a:t>
            </a:r>
            <a:r>
              <a:rPr lang="el-GR" sz="2000" i="1" dirty="0" smtClean="0">
                <a:latin typeface="Times New Roman"/>
                <a:cs typeface="Times New Roman"/>
              </a:rPr>
              <a:t>ω</a:t>
            </a:r>
            <a:r>
              <a:rPr lang="en-US" sz="2000" dirty="0" smtClean="0"/>
              <a:t> in (</a:t>
            </a:r>
            <a:r>
              <a:rPr lang="en-US" sz="2000" dirty="0" smtClean="0">
                <a:latin typeface="Castellar" pitchFamily="18" charset="0"/>
                <a:cs typeface="Times New Roman" pitchFamily="18" charset="0"/>
              </a:rPr>
              <a:t>R</a:t>
            </a:r>
            <a:r>
              <a:rPr lang="en-US" sz="2000" i="1" baseline="30000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2000" dirty="0" smtClean="0"/>
              <a:t>-</a:t>
            </a:r>
            <a:r>
              <a:rPr lang="en-US" sz="2000" i="1" dirty="0" smtClean="0">
                <a:latin typeface="Times New Roman"/>
                <a:cs typeface="Times New Roman"/>
              </a:rPr>
              <a:t> S</a:t>
            </a:r>
            <a:r>
              <a:rPr lang="en-US" sz="2000" dirty="0" smtClean="0"/>
              <a:t>) – it’s a </a:t>
            </a:r>
            <a:r>
              <a:rPr lang="en-US" sz="2000" dirty="0" err="1" smtClean="0"/>
              <a:t>bijective</a:t>
            </a:r>
            <a:r>
              <a:rPr lang="en-US" sz="2000" dirty="0" smtClean="0"/>
              <a:t> map.</a:t>
            </a:r>
            <a:endParaRPr lang="en-US" sz="2000" dirty="0"/>
          </a:p>
        </p:txBody>
      </p:sp>
      <p:sp>
        <p:nvSpPr>
          <p:cNvPr id="16" name="TextBox 15"/>
          <p:cNvSpPr txBox="1"/>
          <p:nvPr/>
        </p:nvSpPr>
        <p:spPr>
          <a:xfrm>
            <a:off x="4114800" y="2514600"/>
            <a:ext cx="38862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8925" indent="-288925"/>
            <a:r>
              <a:rPr lang="en-US" sz="2000" dirty="0" smtClean="0"/>
              <a:t>The required differential 1-form that can be integrated over </a:t>
            </a:r>
            <a:r>
              <a:rPr lang="el-GR" sz="2000" i="1" dirty="0" smtClean="0">
                <a:latin typeface="Times New Roman"/>
                <a:cs typeface="Times New Roman"/>
              </a:rPr>
              <a:t>ω </a:t>
            </a:r>
            <a:r>
              <a:rPr lang="en-US" sz="2000" dirty="0" smtClean="0"/>
              <a:t>:</a:t>
            </a:r>
            <a:endParaRPr lang="en-US" sz="1000" dirty="0" smtClean="0"/>
          </a:p>
          <a:p>
            <a:pPr marL="288925" indent="-288925"/>
            <a:r>
              <a:rPr lang="en-US" sz="1000" dirty="0" smtClean="0"/>
              <a:t>  </a:t>
            </a:r>
          </a:p>
          <a:p>
            <a:pPr marL="288925" indent="-288925"/>
            <a:r>
              <a:rPr lang="en-US" sz="2000" i="1" dirty="0" smtClean="0">
                <a:latin typeface="Times New Roman"/>
                <a:cs typeface="Times New Roman"/>
              </a:rPr>
              <a:t>         </a:t>
            </a:r>
            <a:r>
              <a:rPr lang="el-GR" sz="2000" i="1" dirty="0" smtClean="0">
                <a:latin typeface="Times New Roman"/>
                <a:cs typeface="Times New Roman"/>
              </a:rPr>
              <a:t>ψ</a:t>
            </a:r>
            <a:r>
              <a:rPr lang="en-US" sz="2000" i="1" baseline="-25000" dirty="0" smtClean="0">
                <a:latin typeface="Times New Roman"/>
                <a:cs typeface="Times New Roman"/>
              </a:rPr>
              <a:t>S</a:t>
            </a:r>
            <a:r>
              <a:rPr lang="en-US" sz="2000" dirty="0" smtClean="0">
                <a:latin typeface="Times New Roman"/>
                <a:cs typeface="Times New Roman"/>
              </a:rPr>
              <a:t>   =</a:t>
            </a:r>
            <a:endParaRPr lang="en-US" sz="2000" dirty="0"/>
          </a:p>
        </p:txBody>
      </p:sp>
      <p:sp>
        <p:nvSpPr>
          <p:cNvPr id="20" name="TextBox 19"/>
          <p:cNvSpPr txBox="1"/>
          <p:nvPr/>
        </p:nvSpPr>
        <p:spPr>
          <a:xfrm>
            <a:off x="381000" y="3886200"/>
            <a:ext cx="4191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 particular (symmetric) choice of </a:t>
            </a:r>
            <a:r>
              <a:rPr lang="el-GR" sz="2000" i="1" dirty="0" smtClean="0">
                <a:latin typeface="Times New Roman"/>
                <a:cs typeface="Times New Roman"/>
              </a:rPr>
              <a:t>η</a:t>
            </a:r>
            <a:r>
              <a:rPr lang="en-US" sz="2000" baseline="-25000" dirty="0" smtClean="0">
                <a:latin typeface="Times New Roman"/>
                <a:cs typeface="Times New Roman"/>
              </a:rPr>
              <a:t>0</a:t>
            </a:r>
            <a:r>
              <a:rPr lang="en-US" sz="2000" dirty="0" smtClean="0"/>
              <a:t>:</a:t>
            </a:r>
            <a:endParaRPr lang="en-US" sz="2000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038350" y="4724400"/>
            <a:ext cx="3676650" cy="717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TextBox 22"/>
          <p:cNvSpPr txBox="1"/>
          <p:nvPr/>
        </p:nvSpPr>
        <p:spPr>
          <a:xfrm>
            <a:off x="1219200" y="48006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where,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57200" y="5410200"/>
            <a:ext cx="457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Pulling back by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2000" dirty="0" smtClean="0"/>
              <a:t>, and integrating over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000" dirty="0" smtClean="0"/>
              <a:t>,</a:t>
            </a:r>
            <a:endParaRPr lang="en-US" sz="2000" dirty="0"/>
          </a:p>
        </p:txBody>
      </p:sp>
      <p:sp>
        <p:nvSpPr>
          <p:cNvPr id="27" name="TextBox 26"/>
          <p:cNvSpPr txBox="1"/>
          <p:nvPr/>
        </p:nvSpPr>
        <p:spPr>
          <a:xfrm>
            <a:off x="557215" y="5867400"/>
            <a:ext cx="890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where,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4800600" y="5543490"/>
            <a:ext cx="457200" cy="400110"/>
          </a:xfrm>
          <a:prstGeom prst="rect">
            <a:avLst/>
          </a:prstGeom>
          <a:solidFill>
            <a:schemeClr val="bg1"/>
          </a:solidFill>
        </p:spPr>
        <p:txBody>
          <a:bodyPr wrap="square" rIns="0" rtlCol="0">
            <a:spAutoFit/>
          </a:bodyPr>
          <a:lstStyle/>
          <a:p>
            <a:r>
              <a:rPr lang="el-GR" sz="2000" i="1" dirty="0" smtClean="0">
                <a:latin typeface="Times New Roman"/>
                <a:cs typeface="Times New Roman"/>
              </a:rPr>
              <a:t>ψ</a:t>
            </a:r>
            <a:r>
              <a:rPr lang="en-US" sz="2000" i="1" baseline="-25000" dirty="0" smtClean="0">
                <a:latin typeface="Times New Roman"/>
                <a:cs typeface="Times New Roman"/>
              </a:rPr>
              <a:t>S</a:t>
            </a:r>
            <a:endParaRPr lang="en-US" sz="2000" dirty="0"/>
          </a:p>
        </p:txBody>
      </p:sp>
      <p:sp>
        <p:nvSpPr>
          <p:cNvPr id="29" name="Rectangle 28"/>
          <p:cNvSpPr/>
          <p:nvPr/>
        </p:nvSpPr>
        <p:spPr>
          <a:xfrm>
            <a:off x="7391400" y="5750753"/>
            <a:ext cx="75478" cy="1928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ounded Rectangle 29"/>
          <p:cNvSpPr/>
          <p:nvPr/>
        </p:nvSpPr>
        <p:spPr>
          <a:xfrm>
            <a:off x="4853354" y="5375868"/>
            <a:ext cx="3300046" cy="974690"/>
          </a:xfrm>
          <a:prstGeom prst="roundRect">
            <a:avLst/>
          </a:prstGeom>
          <a:solidFill>
            <a:schemeClr val="accent2">
              <a:lumMod val="60000"/>
              <a:lumOff val="40000"/>
              <a:alpha val="7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6096000" y="4734580"/>
            <a:ext cx="274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accent2">
                    <a:lumMod val="75000"/>
                  </a:schemeClr>
                </a:solidFill>
              </a:rPr>
              <a:t>Desired formula for </a:t>
            </a:r>
            <a:r>
              <a:rPr lang="en-US" sz="1400" b="1" dirty="0" smtClean="0">
                <a:solidFill>
                  <a:schemeClr val="accent2">
                    <a:lumMod val="75000"/>
                  </a:schemeClr>
                </a:solidFill>
              </a:rPr>
              <a:t>differential 1-form</a:t>
            </a:r>
            <a:r>
              <a:rPr lang="en-US" sz="1400" dirty="0" smtClean="0">
                <a:solidFill>
                  <a:schemeClr val="accent2">
                    <a:lumMod val="75000"/>
                  </a:schemeClr>
                </a:solidFill>
              </a:rPr>
              <a:t> – generator of </a:t>
            </a:r>
            <a:r>
              <a:rPr lang="en-US" sz="1400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1400" baseline="30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400" i="1" baseline="-25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dR</a:t>
            </a:r>
            <a:r>
              <a:rPr lang="en-US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300" dirty="0" smtClean="0">
                <a:solidFill>
                  <a:schemeClr val="accent2">
                    <a:lumMod val="75000"/>
                  </a:schemeClr>
                </a:solidFill>
                <a:latin typeface="Castellar" pitchFamily="18" charset="0"/>
                <a:cs typeface="Times New Roman" pitchFamily="18" charset="0"/>
              </a:rPr>
              <a:t>R</a:t>
            </a:r>
            <a:r>
              <a:rPr lang="en-US" sz="1400" i="1" baseline="30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14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sz="1400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sz="14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Freeform 31"/>
          <p:cNvSpPr/>
          <p:nvPr/>
        </p:nvSpPr>
        <p:spPr>
          <a:xfrm>
            <a:off x="8077199" y="5257800"/>
            <a:ext cx="170267" cy="429567"/>
          </a:xfrm>
          <a:custGeom>
            <a:avLst/>
            <a:gdLst>
              <a:gd name="connsiteX0" fmla="*/ 331596 w 366765"/>
              <a:gd name="connsiteY0" fmla="*/ 0 h 321547"/>
              <a:gd name="connsiteX1" fmla="*/ 311499 w 366765"/>
              <a:gd name="connsiteY1" fmla="*/ 221064 h 321547"/>
              <a:gd name="connsiteX2" fmla="*/ 0 w 366765"/>
              <a:gd name="connsiteY2" fmla="*/ 321547 h 321547"/>
              <a:gd name="connsiteX0" fmla="*/ 331596 w 349180"/>
              <a:gd name="connsiteY0" fmla="*/ 0 h 321547"/>
              <a:gd name="connsiteX1" fmla="*/ 263769 w 349180"/>
              <a:gd name="connsiteY1" fmla="*/ 245348 h 321547"/>
              <a:gd name="connsiteX2" fmla="*/ 0 w 349180"/>
              <a:gd name="connsiteY2" fmla="*/ 321547 h 321547"/>
              <a:gd name="connsiteX0" fmla="*/ 0 w 321407"/>
              <a:gd name="connsiteY0" fmla="*/ 0 h 273102"/>
              <a:gd name="connsiteX1" fmla="*/ 313173 w 321407"/>
              <a:gd name="connsiteY1" fmla="*/ 196903 h 273102"/>
              <a:gd name="connsiteX2" fmla="*/ 49404 w 321407"/>
              <a:gd name="connsiteY2" fmla="*/ 273102 h 273102"/>
              <a:gd name="connsiteX0" fmla="*/ 0 w 321407"/>
              <a:gd name="connsiteY0" fmla="*/ 0 h 273102"/>
              <a:gd name="connsiteX1" fmla="*/ 313173 w 321407"/>
              <a:gd name="connsiteY1" fmla="*/ 196903 h 273102"/>
              <a:gd name="connsiteX2" fmla="*/ 49404 w 321407"/>
              <a:gd name="connsiteY2" fmla="*/ 273102 h 273102"/>
              <a:gd name="connsiteX0" fmla="*/ 0 w 245207"/>
              <a:gd name="connsiteY0" fmla="*/ 0 h 273102"/>
              <a:gd name="connsiteX1" fmla="*/ 236973 w 245207"/>
              <a:gd name="connsiteY1" fmla="*/ 148458 h 273102"/>
              <a:gd name="connsiteX2" fmla="*/ 49404 w 245207"/>
              <a:gd name="connsiteY2" fmla="*/ 273102 h 273102"/>
              <a:gd name="connsiteX0" fmla="*/ 0 w 449915"/>
              <a:gd name="connsiteY0" fmla="*/ 0 h 273102"/>
              <a:gd name="connsiteX1" fmla="*/ 412437 w 449915"/>
              <a:gd name="connsiteY1" fmla="*/ 148458 h 273102"/>
              <a:gd name="connsiteX2" fmla="*/ 224868 w 449915"/>
              <a:gd name="connsiteY2" fmla="*/ 273102 h 273102"/>
              <a:gd name="connsiteX0" fmla="*/ 0 w 392070"/>
              <a:gd name="connsiteY0" fmla="*/ 0 h 273102"/>
              <a:gd name="connsiteX1" fmla="*/ 354591 w 392070"/>
              <a:gd name="connsiteY1" fmla="*/ 97351 h 273102"/>
              <a:gd name="connsiteX2" fmla="*/ 224868 w 392070"/>
              <a:gd name="connsiteY2" fmla="*/ 273102 h 273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2070" h="273102">
                <a:moveTo>
                  <a:pt x="0" y="0"/>
                </a:moveTo>
                <a:cubicBezTo>
                  <a:pt x="144026" y="4414"/>
                  <a:pt x="317113" y="51834"/>
                  <a:pt x="354591" y="97351"/>
                </a:cubicBezTo>
                <a:cubicBezTo>
                  <a:pt x="392069" y="142868"/>
                  <a:pt x="352984" y="249656"/>
                  <a:pt x="224868" y="273102"/>
                </a:cubicBezTo>
              </a:path>
            </a:pathLst>
          </a:cu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8305800" y="5200471"/>
            <a:ext cx="914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Reduces to known formulae upon plugging D=2,3</a:t>
            </a:r>
            <a:endParaRPr lang="en-US" sz="1200" dirty="0"/>
          </a:p>
        </p:txBody>
      </p:sp>
      <p:sp>
        <p:nvSpPr>
          <p:cNvPr id="35" name="TextBox 34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4" name="Slide Number Placeholder 3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38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20" grpId="0"/>
      <p:bldP spid="23" grpId="0"/>
      <p:bldP spid="24" grpId="0"/>
      <p:bldP spid="27" grpId="0"/>
      <p:bldP spid="28" grpId="0" animBg="1"/>
      <p:bldP spid="29" grpId="0" animBg="1"/>
      <p:bldP spid="30" grpId="0" animBg="1"/>
      <p:bldP spid="31" grpId="0"/>
      <p:bldP spid="32" grpId="0" animBg="1"/>
      <p:bldP spid="3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20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Multiple Path-connected </a:t>
            </a:r>
            <a:r>
              <a:rPr lang="en-US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endParaRPr lang="en-US" sz="36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838200"/>
            <a:ext cx="1828800" cy="526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1" name="Group 20"/>
          <p:cNvGrpSpPr/>
          <p:nvPr/>
        </p:nvGrpSpPr>
        <p:grpSpPr>
          <a:xfrm>
            <a:off x="4567382" y="528145"/>
            <a:ext cx="3890818" cy="1529255"/>
            <a:chOff x="4567382" y="623455"/>
            <a:chExt cx="3890818" cy="1529255"/>
          </a:xfrm>
        </p:grpSpPr>
        <p:sp>
          <p:nvSpPr>
            <p:cNvPr id="6" name="Freeform 5"/>
            <p:cNvSpPr/>
            <p:nvPr/>
          </p:nvSpPr>
          <p:spPr>
            <a:xfrm>
              <a:off x="4567382" y="900545"/>
              <a:ext cx="1958109" cy="1251527"/>
            </a:xfrm>
            <a:custGeom>
              <a:avLst/>
              <a:gdLst>
                <a:gd name="connsiteX0" fmla="*/ 849745 w 1958109"/>
                <a:gd name="connsiteY0" fmla="*/ 124691 h 1251527"/>
                <a:gd name="connsiteX1" fmla="*/ 129309 w 1958109"/>
                <a:gd name="connsiteY1" fmla="*/ 526473 h 1251527"/>
                <a:gd name="connsiteX2" fmla="*/ 267854 w 1958109"/>
                <a:gd name="connsiteY2" fmla="*/ 1191491 h 1251527"/>
                <a:gd name="connsiteX3" fmla="*/ 1736436 w 1958109"/>
                <a:gd name="connsiteY3" fmla="*/ 886691 h 1251527"/>
                <a:gd name="connsiteX4" fmla="*/ 1597891 w 1958109"/>
                <a:gd name="connsiteY4" fmla="*/ 124691 h 1251527"/>
                <a:gd name="connsiteX5" fmla="*/ 849745 w 1958109"/>
                <a:gd name="connsiteY5" fmla="*/ 124691 h 1251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58109" h="1251527">
                  <a:moveTo>
                    <a:pt x="849745" y="124691"/>
                  </a:moveTo>
                  <a:cubicBezTo>
                    <a:pt x="604981" y="191655"/>
                    <a:pt x="226291" y="348673"/>
                    <a:pt x="129309" y="526473"/>
                  </a:cubicBezTo>
                  <a:cubicBezTo>
                    <a:pt x="32327" y="704273"/>
                    <a:pt x="0" y="1131455"/>
                    <a:pt x="267854" y="1191491"/>
                  </a:cubicBezTo>
                  <a:cubicBezTo>
                    <a:pt x="535708" y="1251527"/>
                    <a:pt x="1514763" y="1064491"/>
                    <a:pt x="1736436" y="886691"/>
                  </a:cubicBezTo>
                  <a:cubicBezTo>
                    <a:pt x="1958109" y="708891"/>
                    <a:pt x="1747982" y="249382"/>
                    <a:pt x="1597891" y="124691"/>
                  </a:cubicBezTo>
                  <a:cubicBezTo>
                    <a:pt x="1447800" y="0"/>
                    <a:pt x="1094509" y="57727"/>
                    <a:pt x="849745" y="124691"/>
                  </a:cubicBezTo>
                  <a:close/>
                </a:path>
              </a:pathLst>
            </a:custGeom>
            <a:noFill/>
            <a:ln w="22225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6797964" y="623455"/>
              <a:ext cx="1364673" cy="976745"/>
            </a:xfrm>
            <a:custGeom>
              <a:avLst/>
              <a:gdLst>
                <a:gd name="connsiteX0" fmla="*/ 752763 w 1364673"/>
                <a:gd name="connsiteY0" fmla="*/ 27709 h 976745"/>
                <a:gd name="connsiteX1" fmla="*/ 73891 w 1364673"/>
                <a:gd name="connsiteY1" fmla="*/ 318654 h 976745"/>
                <a:gd name="connsiteX2" fmla="*/ 309418 w 1364673"/>
                <a:gd name="connsiteY2" fmla="*/ 609600 h 976745"/>
                <a:gd name="connsiteX3" fmla="*/ 378691 w 1364673"/>
                <a:gd name="connsiteY3" fmla="*/ 955963 h 976745"/>
                <a:gd name="connsiteX4" fmla="*/ 1016000 w 1364673"/>
                <a:gd name="connsiteY4" fmla="*/ 734290 h 976745"/>
                <a:gd name="connsiteX5" fmla="*/ 1320800 w 1364673"/>
                <a:gd name="connsiteY5" fmla="*/ 152400 h 976745"/>
                <a:gd name="connsiteX6" fmla="*/ 752763 w 1364673"/>
                <a:gd name="connsiteY6" fmla="*/ 27709 h 97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4673" h="976745">
                  <a:moveTo>
                    <a:pt x="752763" y="27709"/>
                  </a:moveTo>
                  <a:cubicBezTo>
                    <a:pt x="544945" y="55418"/>
                    <a:pt x="147782" y="221672"/>
                    <a:pt x="73891" y="318654"/>
                  </a:cubicBezTo>
                  <a:cubicBezTo>
                    <a:pt x="0" y="415636"/>
                    <a:pt x="258618" y="503382"/>
                    <a:pt x="309418" y="609600"/>
                  </a:cubicBezTo>
                  <a:cubicBezTo>
                    <a:pt x="360218" y="715818"/>
                    <a:pt x="260927" y="935181"/>
                    <a:pt x="378691" y="955963"/>
                  </a:cubicBezTo>
                  <a:cubicBezTo>
                    <a:pt x="496455" y="976745"/>
                    <a:pt x="858982" y="868217"/>
                    <a:pt x="1016000" y="734290"/>
                  </a:cubicBezTo>
                  <a:cubicBezTo>
                    <a:pt x="1173018" y="600363"/>
                    <a:pt x="1364673" y="270164"/>
                    <a:pt x="1320800" y="152400"/>
                  </a:cubicBezTo>
                  <a:cubicBezTo>
                    <a:pt x="1276927" y="34637"/>
                    <a:pt x="960581" y="0"/>
                    <a:pt x="752763" y="27709"/>
                  </a:cubicBezTo>
                  <a:close/>
                </a:path>
              </a:pathLst>
            </a:custGeom>
            <a:noFill/>
            <a:ln w="22225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6314488" y="1664483"/>
              <a:ext cx="110508" cy="1105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7311588" y="1502331"/>
              <a:ext cx="110508" cy="1105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906655" y="1182254"/>
              <a:ext cx="1565563" cy="725055"/>
            </a:xfrm>
            <a:custGeom>
              <a:avLst/>
              <a:gdLst>
                <a:gd name="connsiteX0" fmla="*/ 50800 w 1565563"/>
                <a:gd name="connsiteY0" fmla="*/ 286328 h 725055"/>
                <a:gd name="connsiteX1" fmla="*/ 591127 w 1565563"/>
                <a:gd name="connsiteY1" fmla="*/ 591128 h 725055"/>
                <a:gd name="connsiteX2" fmla="*/ 1256145 w 1565563"/>
                <a:gd name="connsiteY2" fmla="*/ 646546 h 725055"/>
                <a:gd name="connsiteX3" fmla="*/ 1505527 w 1565563"/>
                <a:gd name="connsiteY3" fmla="*/ 120073 h 725055"/>
                <a:gd name="connsiteX4" fmla="*/ 895927 w 1565563"/>
                <a:gd name="connsiteY4" fmla="*/ 23091 h 725055"/>
                <a:gd name="connsiteX5" fmla="*/ 50800 w 1565563"/>
                <a:gd name="connsiteY5" fmla="*/ 286328 h 725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65563" h="725055">
                  <a:moveTo>
                    <a:pt x="50800" y="286328"/>
                  </a:moveTo>
                  <a:cubicBezTo>
                    <a:pt x="0" y="381001"/>
                    <a:pt x="390236" y="531092"/>
                    <a:pt x="591127" y="591128"/>
                  </a:cubicBezTo>
                  <a:cubicBezTo>
                    <a:pt x="792018" y="651164"/>
                    <a:pt x="1103745" y="725055"/>
                    <a:pt x="1256145" y="646546"/>
                  </a:cubicBezTo>
                  <a:cubicBezTo>
                    <a:pt x="1408545" y="568037"/>
                    <a:pt x="1565563" y="223982"/>
                    <a:pt x="1505527" y="120073"/>
                  </a:cubicBezTo>
                  <a:cubicBezTo>
                    <a:pt x="1445491" y="16164"/>
                    <a:pt x="1131454" y="0"/>
                    <a:pt x="895927" y="23091"/>
                  </a:cubicBezTo>
                  <a:cubicBezTo>
                    <a:pt x="660400" y="46182"/>
                    <a:pt x="101600" y="191655"/>
                    <a:pt x="50800" y="286328"/>
                  </a:cubicBezTo>
                  <a:close/>
                </a:path>
              </a:pathLst>
            </a:custGeom>
            <a:noFill/>
            <a:ln w="22225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6290292" y="1261092"/>
              <a:ext cx="110508" cy="1105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7035318" y="1144083"/>
              <a:ext cx="110508" cy="1105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300703" y="1211987"/>
              <a:ext cx="82244" cy="222386"/>
            </a:xfrm>
            <a:custGeom>
              <a:avLst/>
              <a:gdLst>
                <a:gd name="connsiteX0" fmla="*/ 0 w 70338"/>
                <a:gd name="connsiteY0" fmla="*/ 0 h 186667"/>
                <a:gd name="connsiteX1" fmla="*/ 51401 w 70338"/>
                <a:gd name="connsiteY1" fmla="*/ 94686 h 186667"/>
                <a:gd name="connsiteX2" fmla="*/ 70338 w 70338"/>
                <a:gd name="connsiteY2" fmla="*/ 186667 h 186667"/>
                <a:gd name="connsiteX3" fmla="*/ 70338 w 70338"/>
                <a:gd name="connsiteY3" fmla="*/ 186667 h 186667"/>
                <a:gd name="connsiteX0" fmla="*/ 0 w 451338"/>
                <a:gd name="connsiteY0" fmla="*/ 0 h 201997"/>
                <a:gd name="connsiteX1" fmla="*/ 51401 w 451338"/>
                <a:gd name="connsiteY1" fmla="*/ 94686 h 201997"/>
                <a:gd name="connsiteX2" fmla="*/ 70338 w 451338"/>
                <a:gd name="connsiteY2" fmla="*/ 186667 h 201997"/>
                <a:gd name="connsiteX3" fmla="*/ 451338 w 451338"/>
                <a:gd name="connsiteY3" fmla="*/ 186667 h 201997"/>
                <a:gd name="connsiteX0" fmla="*/ 23822 w 475160"/>
                <a:gd name="connsiteY0" fmla="*/ 0 h 186667"/>
                <a:gd name="connsiteX1" fmla="*/ 75223 w 475160"/>
                <a:gd name="connsiteY1" fmla="*/ 94686 h 186667"/>
                <a:gd name="connsiteX2" fmla="*/ 475160 w 475160"/>
                <a:gd name="connsiteY2" fmla="*/ 186667 h 186667"/>
                <a:gd name="connsiteX0" fmla="*/ 12982 w 83320"/>
                <a:gd name="connsiteY0" fmla="*/ 0 h 186667"/>
                <a:gd name="connsiteX1" fmla="*/ 64383 w 83320"/>
                <a:gd name="connsiteY1" fmla="*/ 94686 h 186667"/>
                <a:gd name="connsiteX2" fmla="*/ 83320 w 83320"/>
                <a:gd name="connsiteY2" fmla="*/ 186667 h 186667"/>
                <a:gd name="connsiteX0" fmla="*/ 0 w 70338"/>
                <a:gd name="connsiteY0" fmla="*/ 0 h 186667"/>
                <a:gd name="connsiteX1" fmla="*/ 51401 w 70338"/>
                <a:gd name="connsiteY1" fmla="*/ 94686 h 186667"/>
                <a:gd name="connsiteX2" fmla="*/ 70338 w 70338"/>
                <a:gd name="connsiteY2" fmla="*/ 186667 h 186667"/>
                <a:gd name="connsiteX0" fmla="*/ 0 w 70338"/>
                <a:gd name="connsiteY0" fmla="*/ 0 h 186667"/>
                <a:gd name="connsiteX1" fmla="*/ 44257 w 70338"/>
                <a:gd name="connsiteY1" fmla="*/ 99449 h 186667"/>
                <a:gd name="connsiteX2" fmla="*/ 70338 w 70338"/>
                <a:gd name="connsiteY2" fmla="*/ 186667 h 186667"/>
                <a:gd name="connsiteX0" fmla="*/ 0 w 70338"/>
                <a:gd name="connsiteY0" fmla="*/ 0 h 186667"/>
                <a:gd name="connsiteX1" fmla="*/ 44257 w 70338"/>
                <a:gd name="connsiteY1" fmla="*/ 99449 h 186667"/>
                <a:gd name="connsiteX2" fmla="*/ 70338 w 70338"/>
                <a:gd name="connsiteY2" fmla="*/ 186667 h 186667"/>
                <a:gd name="connsiteX0" fmla="*/ 0 w 82244"/>
                <a:gd name="connsiteY0" fmla="*/ 0 h 222386"/>
                <a:gd name="connsiteX1" fmla="*/ 44257 w 82244"/>
                <a:gd name="connsiteY1" fmla="*/ 99449 h 222386"/>
                <a:gd name="connsiteX2" fmla="*/ 82244 w 82244"/>
                <a:gd name="connsiteY2" fmla="*/ 222386 h 22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2244" h="222386">
                  <a:moveTo>
                    <a:pt x="0" y="0"/>
                  </a:moveTo>
                  <a:cubicBezTo>
                    <a:pt x="19839" y="31787"/>
                    <a:pt x="30550" y="62385"/>
                    <a:pt x="44257" y="99449"/>
                  </a:cubicBezTo>
                  <a:cubicBezTo>
                    <a:pt x="57964" y="136513"/>
                    <a:pt x="72743" y="181792"/>
                    <a:pt x="82244" y="222386"/>
                  </a:cubicBezTo>
                </a:path>
              </a:pathLst>
            </a:custGeom>
            <a:ln w="22225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997471" y="1126423"/>
              <a:ext cx="125412" cy="167785"/>
            </a:xfrm>
            <a:custGeom>
              <a:avLst/>
              <a:gdLst>
                <a:gd name="connsiteX0" fmla="*/ 0 w 70338"/>
                <a:gd name="connsiteY0" fmla="*/ 0 h 186667"/>
                <a:gd name="connsiteX1" fmla="*/ 51401 w 70338"/>
                <a:gd name="connsiteY1" fmla="*/ 94686 h 186667"/>
                <a:gd name="connsiteX2" fmla="*/ 70338 w 70338"/>
                <a:gd name="connsiteY2" fmla="*/ 186667 h 186667"/>
                <a:gd name="connsiteX3" fmla="*/ 70338 w 70338"/>
                <a:gd name="connsiteY3" fmla="*/ 186667 h 186667"/>
                <a:gd name="connsiteX0" fmla="*/ 0 w 451338"/>
                <a:gd name="connsiteY0" fmla="*/ 0 h 201997"/>
                <a:gd name="connsiteX1" fmla="*/ 51401 w 451338"/>
                <a:gd name="connsiteY1" fmla="*/ 94686 h 201997"/>
                <a:gd name="connsiteX2" fmla="*/ 70338 w 451338"/>
                <a:gd name="connsiteY2" fmla="*/ 186667 h 201997"/>
                <a:gd name="connsiteX3" fmla="*/ 451338 w 451338"/>
                <a:gd name="connsiteY3" fmla="*/ 186667 h 201997"/>
                <a:gd name="connsiteX0" fmla="*/ 23822 w 475160"/>
                <a:gd name="connsiteY0" fmla="*/ 0 h 186667"/>
                <a:gd name="connsiteX1" fmla="*/ 75223 w 475160"/>
                <a:gd name="connsiteY1" fmla="*/ 94686 h 186667"/>
                <a:gd name="connsiteX2" fmla="*/ 475160 w 475160"/>
                <a:gd name="connsiteY2" fmla="*/ 186667 h 186667"/>
                <a:gd name="connsiteX0" fmla="*/ 12982 w 83320"/>
                <a:gd name="connsiteY0" fmla="*/ 0 h 186667"/>
                <a:gd name="connsiteX1" fmla="*/ 64383 w 83320"/>
                <a:gd name="connsiteY1" fmla="*/ 94686 h 186667"/>
                <a:gd name="connsiteX2" fmla="*/ 83320 w 83320"/>
                <a:gd name="connsiteY2" fmla="*/ 186667 h 186667"/>
                <a:gd name="connsiteX0" fmla="*/ 0 w 70338"/>
                <a:gd name="connsiteY0" fmla="*/ 0 h 186667"/>
                <a:gd name="connsiteX1" fmla="*/ 51401 w 70338"/>
                <a:gd name="connsiteY1" fmla="*/ 94686 h 186667"/>
                <a:gd name="connsiteX2" fmla="*/ 70338 w 70338"/>
                <a:gd name="connsiteY2" fmla="*/ 186667 h 186667"/>
                <a:gd name="connsiteX0" fmla="*/ 0 w 70338"/>
                <a:gd name="connsiteY0" fmla="*/ 0 h 186667"/>
                <a:gd name="connsiteX1" fmla="*/ 44257 w 70338"/>
                <a:gd name="connsiteY1" fmla="*/ 99449 h 186667"/>
                <a:gd name="connsiteX2" fmla="*/ 70338 w 70338"/>
                <a:gd name="connsiteY2" fmla="*/ 186667 h 186667"/>
                <a:gd name="connsiteX0" fmla="*/ 0 w 70338"/>
                <a:gd name="connsiteY0" fmla="*/ 0 h 186667"/>
                <a:gd name="connsiteX1" fmla="*/ 44257 w 70338"/>
                <a:gd name="connsiteY1" fmla="*/ 99449 h 186667"/>
                <a:gd name="connsiteX2" fmla="*/ 70338 w 70338"/>
                <a:gd name="connsiteY2" fmla="*/ 186667 h 186667"/>
                <a:gd name="connsiteX0" fmla="*/ 0 w 82244"/>
                <a:gd name="connsiteY0" fmla="*/ 0 h 222386"/>
                <a:gd name="connsiteX1" fmla="*/ 44257 w 82244"/>
                <a:gd name="connsiteY1" fmla="*/ 99449 h 222386"/>
                <a:gd name="connsiteX2" fmla="*/ 82244 w 82244"/>
                <a:gd name="connsiteY2" fmla="*/ 222386 h 222386"/>
                <a:gd name="connsiteX0" fmla="*/ 0 w 125388"/>
                <a:gd name="connsiteY0" fmla="*/ 0 h 177310"/>
                <a:gd name="connsiteX1" fmla="*/ 44257 w 125388"/>
                <a:gd name="connsiteY1" fmla="*/ 99449 h 177310"/>
                <a:gd name="connsiteX2" fmla="*/ 125388 w 125388"/>
                <a:gd name="connsiteY2" fmla="*/ 177310 h 177310"/>
                <a:gd name="connsiteX0" fmla="*/ 0 w 125388"/>
                <a:gd name="connsiteY0" fmla="*/ 0 h 177310"/>
                <a:gd name="connsiteX1" fmla="*/ 104358 w 125388"/>
                <a:gd name="connsiteY1" fmla="*/ 93439 h 177310"/>
                <a:gd name="connsiteX2" fmla="*/ 125388 w 125388"/>
                <a:gd name="connsiteY2" fmla="*/ 177310 h 177310"/>
                <a:gd name="connsiteX0" fmla="*/ 0 w 125388"/>
                <a:gd name="connsiteY0" fmla="*/ 0 h 177310"/>
                <a:gd name="connsiteX1" fmla="*/ 104358 w 125388"/>
                <a:gd name="connsiteY1" fmla="*/ 93439 h 177310"/>
                <a:gd name="connsiteX2" fmla="*/ 125388 w 125388"/>
                <a:gd name="connsiteY2" fmla="*/ 177310 h 177310"/>
                <a:gd name="connsiteX0" fmla="*/ 0 w 123007"/>
                <a:gd name="connsiteY0" fmla="*/ 0 h 167785"/>
                <a:gd name="connsiteX1" fmla="*/ 101977 w 123007"/>
                <a:gd name="connsiteY1" fmla="*/ 83914 h 167785"/>
                <a:gd name="connsiteX2" fmla="*/ 123007 w 123007"/>
                <a:gd name="connsiteY2" fmla="*/ 167785 h 167785"/>
                <a:gd name="connsiteX0" fmla="*/ 0 w 123007"/>
                <a:gd name="connsiteY0" fmla="*/ 0 h 167785"/>
                <a:gd name="connsiteX1" fmla="*/ 101977 w 123007"/>
                <a:gd name="connsiteY1" fmla="*/ 83914 h 167785"/>
                <a:gd name="connsiteX2" fmla="*/ 123007 w 123007"/>
                <a:gd name="connsiteY2" fmla="*/ 167785 h 167785"/>
                <a:gd name="connsiteX0" fmla="*/ 0 w 123007"/>
                <a:gd name="connsiteY0" fmla="*/ 0 h 167785"/>
                <a:gd name="connsiteX1" fmla="*/ 101977 w 123007"/>
                <a:gd name="connsiteY1" fmla="*/ 83914 h 167785"/>
                <a:gd name="connsiteX2" fmla="*/ 123007 w 123007"/>
                <a:gd name="connsiteY2" fmla="*/ 167785 h 167785"/>
                <a:gd name="connsiteX0" fmla="*/ 0 w 125412"/>
                <a:gd name="connsiteY0" fmla="*/ 0 h 167785"/>
                <a:gd name="connsiteX1" fmla="*/ 101977 w 125412"/>
                <a:gd name="connsiteY1" fmla="*/ 83914 h 167785"/>
                <a:gd name="connsiteX2" fmla="*/ 123007 w 125412"/>
                <a:gd name="connsiteY2" fmla="*/ 167785 h 167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412" h="167785">
                  <a:moveTo>
                    <a:pt x="0" y="0"/>
                  </a:moveTo>
                  <a:cubicBezTo>
                    <a:pt x="69846" y="46075"/>
                    <a:pt x="81476" y="55950"/>
                    <a:pt x="101977" y="83914"/>
                  </a:cubicBezTo>
                  <a:cubicBezTo>
                    <a:pt x="122478" y="111878"/>
                    <a:pt x="125412" y="134335"/>
                    <a:pt x="123007" y="167785"/>
                  </a:cubicBezTo>
                </a:path>
              </a:pathLst>
            </a:custGeom>
            <a:ln w="22225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572000" y="838200"/>
              <a:ext cx="457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i="1" dirty="0" smtClean="0">
                  <a:latin typeface="Times New Roman"/>
                  <a:cs typeface="Times New Roman"/>
                </a:rPr>
                <a:t>S</a:t>
              </a:r>
              <a:r>
                <a:rPr lang="en-US" sz="2000" baseline="-25000" dirty="0" smtClean="0">
                  <a:latin typeface="Times New Roman"/>
                  <a:cs typeface="Times New Roman"/>
                </a:rPr>
                <a:t>1</a:t>
              </a:r>
              <a:endParaRPr lang="en-US" sz="2000" baseline="-25000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400800" y="1752600"/>
              <a:ext cx="457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i="1" dirty="0" smtClean="0">
                  <a:latin typeface="Times New Roman"/>
                  <a:cs typeface="Times New Roman"/>
                </a:rPr>
                <a:t>S</a:t>
              </a:r>
              <a:r>
                <a:rPr lang="en-US" sz="2000" baseline="-25000" dirty="0" smtClean="0">
                  <a:latin typeface="Times New Roman"/>
                  <a:cs typeface="Times New Roman"/>
                </a:rPr>
                <a:t>2</a:t>
              </a:r>
              <a:endParaRPr lang="en-US" sz="2000" baseline="-25000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001000" y="990600"/>
              <a:ext cx="457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i="1" dirty="0" smtClean="0">
                  <a:latin typeface="Times New Roman"/>
                  <a:cs typeface="Times New Roman"/>
                </a:rPr>
                <a:t>S</a:t>
              </a:r>
              <a:r>
                <a:rPr lang="en-US" sz="2000" baseline="-25000" dirty="0" smtClean="0">
                  <a:latin typeface="Times New Roman"/>
                  <a:cs typeface="Times New Roman"/>
                </a:rPr>
                <a:t>3</a:t>
              </a:r>
              <a:endParaRPr lang="en-US" sz="2000" baseline="-25000" dirty="0"/>
            </a:p>
          </p:txBody>
        </p:sp>
      </p:grp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9113" y="1945867"/>
            <a:ext cx="3900487" cy="340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TextBox 18"/>
          <p:cNvSpPr txBox="1"/>
          <p:nvPr/>
        </p:nvSpPr>
        <p:spPr>
          <a:xfrm>
            <a:off x="381000" y="1600200"/>
            <a:ext cx="4419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Theorem:</a:t>
            </a:r>
            <a:endParaRPr lang="en-US" sz="2400" b="1" dirty="0" smtClean="0"/>
          </a:p>
          <a:p>
            <a:r>
              <a:rPr lang="en-US" sz="2400" b="1" dirty="0" smtClean="0"/>
              <a:t> </a:t>
            </a:r>
          </a:p>
          <a:p>
            <a:r>
              <a:rPr lang="en-US" dirty="0" smtClean="0"/>
              <a:t>  is induced by direct sum of inclusion maps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6849" y="2286000"/>
            <a:ext cx="2427351" cy="302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6" name="Group 25"/>
          <p:cNvGrpSpPr/>
          <p:nvPr/>
        </p:nvGrpSpPr>
        <p:grpSpPr>
          <a:xfrm>
            <a:off x="1295400" y="3276600"/>
            <a:ext cx="1793543" cy="1447800"/>
            <a:chOff x="1752600" y="2819400"/>
            <a:chExt cx="1793543" cy="1447800"/>
          </a:xfrm>
        </p:grpSpPr>
        <p:pic>
          <p:nvPicPr>
            <p:cNvPr id="22" name="Picture 7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752600" y="2819400"/>
              <a:ext cx="1793543" cy="144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4" name="TextBox 23"/>
            <p:cNvSpPr txBox="1"/>
            <p:nvPr/>
          </p:nvSpPr>
          <p:spPr>
            <a:xfrm>
              <a:off x="3048000" y="3200400"/>
              <a:ext cx="381000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r>
                <a:rPr lang="el-GR" sz="2000" i="1" dirty="0" smtClean="0">
                  <a:latin typeface="Times New Roman"/>
                  <a:cs typeface="Times New Roman"/>
                </a:rPr>
                <a:t>ψ</a:t>
              </a:r>
              <a:r>
                <a:rPr lang="en-US" sz="2000" i="1" baseline="-25000" dirty="0" smtClean="0">
                  <a:latin typeface="Times New Roman"/>
                  <a:cs typeface="Times New Roman"/>
                </a:rPr>
                <a:t>S</a:t>
              </a:r>
              <a:r>
                <a:rPr lang="en-US" sz="1600" baseline="-45000" dirty="0" smtClean="0">
                  <a:latin typeface="Times New Roman"/>
                  <a:cs typeface="Times New Roman"/>
                </a:rPr>
                <a:t>2</a:t>
              </a:r>
              <a:endParaRPr lang="en-US" sz="1600" baseline="-45000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048000" y="2895600"/>
              <a:ext cx="381000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r>
                <a:rPr lang="el-GR" sz="2000" i="1" dirty="0" smtClean="0">
                  <a:latin typeface="Times New Roman"/>
                  <a:cs typeface="Times New Roman"/>
                </a:rPr>
                <a:t>ψ</a:t>
              </a:r>
              <a:r>
                <a:rPr lang="en-US" sz="2000" i="1" baseline="-25000" dirty="0" smtClean="0">
                  <a:latin typeface="Times New Roman"/>
                  <a:cs typeface="Times New Roman"/>
                </a:rPr>
                <a:t>S</a:t>
              </a:r>
              <a:r>
                <a:rPr lang="en-US" sz="1600" baseline="-45000" dirty="0" smtClean="0">
                  <a:latin typeface="Times New Roman"/>
                  <a:cs typeface="Times New Roman"/>
                </a:rPr>
                <a:t>1</a:t>
              </a:r>
              <a:endParaRPr lang="en-US" sz="1600" baseline="-45000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048000" y="3883223"/>
              <a:ext cx="381000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r>
                <a:rPr lang="el-GR" sz="2000" i="1" dirty="0" smtClean="0">
                  <a:latin typeface="Times New Roman"/>
                  <a:cs typeface="Times New Roman"/>
                </a:rPr>
                <a:t>ψ</a:t>
              </a:r>
              <a:r>
                <a:rPr lang="en-US" sz="2000" i="1" baseline="-25000" dirty="0" err="1" smtClean="0">
                  <a:latin typeface="Times New Roman"/>
                  <a:cs typeface="Times New Roman"/>
                </a:rPr>
                <a:t>S</a:t>
              </a:r>
              <a:r>
                <a:rPr lang="en-US" sz="1600" i="1" baseline="-45000" dirty="0" err="1" smtClean="0">
                  <a:latin typeface="Times New Roman"/>
                  <a:cs typeface="Times New Roman"/>
                </a:rPr>
                <a:t>m</a:t>
              </a:r>
              <a:endParaRPr lang="en-US" sz="1600" i="1" baseline="-45000" dirty="0"/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457200" y="2667000"/>
            <a:ext cx="472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This implies that the </a:t>
            </a:r>
            <a:r>
              <a:rPr lang="en-US" sz="2000" i="1" dirty="0" smtClean="0"/>
              <a:t>H</a:t>
            </a:r>
            <a:r>
              <a:rPr lang="en-US" sz="2000" dirty="0" smtClean="0"/>
              <a:t>-signature (complete invariant for homology class) is simply,</a:t>
            </a:r>
            <a:endParaRPr lang="en-US" sz="2000" dirty="0"/>
          </a:p>
        </p:txBody>
      </p:sp>
      <p:sp>
        <p:nvSpPr>
          <p:cNvPr id="28" name="TextBox 27"/>
          <p:cNvSpPr txBox="1"/>
          <p:nvPr/>
        </p:nvSpPr>
        <p:spPr>
          <a:xfrm>
            <a:off x="381000" y="5181600"/>
            <a:ext cx="8610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Achievement:</a:t>
            </a:r>
            <a:r>
              <a:rPr lang="en-US" dirty="0" smtClean="0"/>
              <a:t> Found a way to compute homology class of (N-1)-dimensional closed manifolds embedded in D-dimensional Euclidean ambient space with punctures.</a:t>
            </a:r>
          </a:p>
          <a:p>
            <a:pPr marL="223838" indent="-223838">
              <a:buFont typeface="Arial" pitchFamily="34" charset="0"/>
              <a:buChar char="•"/>
            </a:pPr>
            <a:r>
              <a:rPr lang="en-US" b="1" dirty="0" smtClean="0"/>
              <a:t>Unification</a:t>
            </a:r>
            <a:r>
              <a:rPr lang="en-US" dirty="0" smtClean="0"/>
              <a:t> of theorems/laws from Complex analysis, Electromagnetism and Electrostatics.</a:t>
            </a:r>
          </a:p>
          <a:p>
            <a:pPr marL="223838" indent="-223838">
              <a:buFont typeface="Arial" pitchFamily="34" charset="0"/>
              <a:buChar char="•"/>
            </a:pPr>
            <a:r>
              <a:rPr lang="en-US" b="1" dirty="0" smtClean="0"/>
              <a:t>Generalization</a:t>
            </a:r>
            <a:r>
              <a:rPr lang="en-US" dirty="0" smtClean="0"/>
              <a:t> to higher dimensional spaces.</a:t>
            </a:r>
            <a:endParaRPr lang="en-US" dirty="0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33800" y="3430900"/>
            <a:ext cx="5268880" cy="159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" name="TextBox 29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39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19600" y="2931194"/>
            <a:ext cx="1981200" cy="497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09600"/>
          </a:xfrm>
        </p:spPr>
        <p:txBody>
          <a:bodyPr>
            <a:noAutofit/>
          </a:bodyPr>
          <a:lstStyle/>
          <a:p>
            <a:r>
              <a:rPr lang="en-US" sz="3500" dirty="0" smtClean="0"/>
              <a:t>Approaches in Path planning problem in robotics</a:t>
            </a:r>
            <a:endParaRPr lang="en-US" sz="3500" dirty="0"/>
          </a:p>
        </p:txBody>
      </p:sp>
      <p:sp>
        <p:nvSpPr>
          <p:cNvPr id="8" name="TextBox 7"/>
          <p:cNvSpPr txBox="1"/>
          <p:nvPr/>
        </p:nvSpPr>
        <p:spPr>
          <a:xfrm>
            <a:off x="457200" y="762000"/>
            <a:ext cx="3657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 smtClean="0"/>
              <a:t>Discretize</a:t>
            </a:r>
            <a:r>
              <a:rPr lang="en-US" sz="2000" dirty="0" smtClean="0"/>
              <a:t> the environment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2400" y="4027944"/>
            <a:ext cx="44196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Use </a:t>
            </a:r>
            <a:r>
              <a:rPr lang="en-US" sz="2000" b="1" i="1" dirty="0" smtClean="0"/>
              <a:t>graph search algorithms</a:t>
            </a:r>
          </a:p>
          <a:p>
            <a:pPr algn="ctr"/>
            <a:r>
              <a:rPr lang="en-US" sz="2000" dirty="0" smtClean="0"/>
              <a:t>To find optimal path in graph</a:t>
            </a:r>
            <a:r>
              <a:rPr lang="en-US" sz="800" dirty="0" smtClean="0"/>
              <a:t/>
            </a:r>
            <a:br>
              <a:rPr lang="en-US" sz="800" dirty="0" smtClean="0"/>
            </a:br>
            <a:r>
              <a:rPr lang="en-US" sz="800" dirty="0" smtClean="0"/>
              <a:t> </a:t>
            </a:r>
          </a:p>
          <a:p>
            <a:pPr marL="279400" indent="-279400">
              <a:buAutoNum type="romanLcPeriod"/>
            </a:pPr>
            <a:r>
              <a:rPr lang="en-US" sz="2000" dirty="0" smtClean="0"/>
              <a:t>Fast, efficient, </a:t>
            </a:r>
            <a:r>
              <a:rPr lang="en-US" sz="2000" b="1" i="1" dirty="0" smtClean="0"/>
              <a:t>robust</a:t>
            </a:r>
            <a:r>
              <a:rPr lang="en-US" sz="2000" dirty="0" smtClean="0"/>
              <a:t>.</a:t>
            </a:r>
          </a:p>
          <a:p>
            <a:pPr marL="279400" indent="-279400">
              <a:buAutoNum type="romanLcPeriod"/>
            </a:pPr>
            <a:r>
              <a:rPr lang="en-US" sz="2000" dirty="0" smtClean="0"/>
              <a:t>Complete (will find solution if exits)</a:t>
            </a:r>
          </a:p>
          <a:p>
            <a:pPr marL="279400" indent="-279400">
              <a:buFontTx/>
              <a:buAutoNum type="romanLcPeriod"/>
            </a:pPr>
            <a:r>
              <a:rPr lang="en-US" sz="2000" dirty="0" smtClean="0"/>
              <a:t>Indifferent to </a:t>
            </a:r>
            <a:r>
              <a:rPr lang="en-US" sz="2000" b="1" i="1" dirty="0" smtClean="0"/>
              <a:t>non-convexity, holes </a:t>
            </a:r>
            <a:r>
              <a:rPr lang="en-US" sz="2000" dirty="0" smtClean="0"/>
              <a:t>in the environment</a:t>
            </a:r>
          </a:p>
          <a:p>
            <a:pPr marL="279400" indent="-279400">
              <a:buFontTx/>
              <a:buAutoNum type="romanLcPeriod"/>
            </a:pPr>
            <a:r>
              <a:rPr lang="en-US" sz="2000" dirty="0" smtClean="0"/>
              <a:t>Works well for </a:t>
            </a:r>
            <a:r>
              <a:rPr lang="en-US" sz="2000" b="1" i="1" dirty="0" smtClean="0"/>
              <a:t>non-Euclidean metric</a:t>
            </a:r>
          </a:p>
          <a:p>
            <a:pPr marL="279400" indent="-279400">
              <a:buFontTx/>
              <a:buAutoNum type="romanLcPeriod"/>
            </a:pPr>
            <a:r>
              <a:rPr lang="en-US" sz="2000" dirty="0" smtClean="0"/>
              <a:t>Globally </a:t>
            </a:r>
            <a:r>
              <a:rPr lang="en-US" sz="2000" b="1" i="1" dirty="0" smtClean="0"/>
              <a:t>optimal</a:t>
            </a:r>
            <a:r>
              <a:rPr lang="en-US" sz="2000" dirty="0" smtClean="0"/>
              <a:t> (in the graph)</a:t>
            </a:r>
          </a:p>
        </p:txBody>
      </p:sp>
      <p:grpSp>
        <p:nvGrpSpPr>
          <p:cNvPr id="185" name="Group 184"/>
          <p:cNvGrpSpPr/>
          <p:nvPr/>
        </p:nvGrpSpPr>
        <p:grpSpPr>
          <a:xfrm>
            <a:off x="1384299" y="1692276"/>
            <a:ext cx="1958159" cy="1958159"/>
            <a:chOff x="4889500" y="2376488"/>
            <a:chExt cx="2797175" cy="2797175"/>
          </a:xfrm>
        </p:grpSpPr>
        <p:sp>
          <p:nvSpPr>
            <p:cNvPr id="10" name="Rectangle 20"/>
            <p:cNvSpPr>
              <a:spLocks noChangeArrowheads="1"/>
            </p:cNvSpPr>
            <p:nvPr/>
          </p:nvSpPr>
          <p:spPr bwMode="auto">
            <a:xfrm>
              <a:off x="7229475" y="2376488"/>
              <a:ext cx="457200" cy="457200"/>
            </a:xfrm>
            <a:prstGeom prst="rect">
              <a:avLst/>
            </a:prstGeom>
            <a:solidFill>
              <a:srgbClr val="E6E6E6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Rectangle 21"/>
            <p:cNvSpPr>
              <a:spLocks noChangeArrowheads="1"/>
            </p:cNvSpPr>
            <p:nvPr/>
          </p:nvSpPr>
          <p:spPr bwMode="auto">
            <a:xfrm>
              <a:off x="6292850" y="2376488"/>
              <a:ext cx="457200" cy="457200"/>
            </a:xfrm>
            <a:prstGeom prst="rect">
              <a:avLst/>
            </a:prstGeom>
            <a:solidFill>
              <a:srgbClr val="E6E6E6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Rectangle 22"/>
            <p:cNvSpPr>
              <a:spLocks noChangeArrowheads="1"/>
            </p:cNvSpPr>
            <p:nvPr/>
          </p:nvSpPr>
          <p:spPr bwMode="auto">
            <a:xfrm>
              <a:off x="6761163" y="2376488"/>
              <a:ext cx="457200" cy="457200"/>
            </a:xfrm>
            <a:prstGeom prst="rect">
              <a:avLst/>
            </a:prstGeom>
            <a:solidFill>
              <a:srgbClr val="E6E6E6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Rectangle 23"/>
            <p:cNvSpPr>
              <a:spLocks noChangeArrowheads="1"/>
            </p:cNvSpPr>
            <p:nvPr/>
          </p:nvSpPr>
          <p:spPr bwMode="auto">
            <a:xfrm>
              <a:off x="5357813" y="2376488"/>
              <a:ext cx="457200" cy="457200"/>
            </a:xfrm>
            <a:prstGeom prst="rect">
              <a:avLst/>
            </a:prstGeom>
            <a:solidFill>
              <a:srgbClr val="E6E6E6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Rectangle 24"/>
            <p:cNvSpPr>
              <a:spLocks noChangeArrowheads="1"/>
            </p:cNvSpPr>
            <p:nvPr/>
          </p:nvSpPr>
          <p:spPr bwMode="auto">
            <a:xfrm>
              <a:off x="5826125" y="2376488"/>
              <a:ext cx="457200" cy="457200"/>
            </a:xfrm>
            <a:prstGeom prst="rect">
              <a:avLst/>
            </a:prstGeom>
            <a:solidFill>
              <a:srgbClr val="E6E6E6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Rectangle 25"/>
            <p:cNvSpPr>
              <a:spLocks noChangeArrowheads="1"/>
            </p:cNvSpPr>
            <p:nvPr/>
          </p:nvSpPr>
          <p:spPr bwMode="auto">
            <a:xfrm>
              <a:off x="4889500" y="2376488"/>
              <a:ext cx="457200" cy="457200"/>
            </a:xfrm>
            <a:prstGeom prst="rect">
              <a:avLst/>
            </a:prstGeom>
            <a:solidFill>
              <a:srgbClr val="E6E6E6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" name="Rectangle 57"/>
            <p:cNvSpPr>
              <a:spLocks noChangeArrowheads="1"/>
            </p:cNvSpPr>
            <p:nvPr/>
          </p:nvSpPr>
          <p:spPr bwMode="auto">
            <a:xfrm>
              <a:off x="7229475" y="2844800"/>
              <a:ext cx="457200" cy="457200"/>
            </a:xfrm>
            <a:prstGeom prst="rect">
              <a:avLst/>
            </a:prstGeom>
            <a:solidFill>
              <a:srgbClr val="E6E6E6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8" name="Rectangle 58"/>
            <p:cNvSpPr>
              <a:spLocks noChangeArrowheads="1"/>
            </p:cNvSpPr>
            <p:nvPr/>
          </p:nvSpPr>
          <p:spPr bwMode="auto">
            <a:xfrm>
              <a:off x="6292850" y="2844800"/>
              <a:ext cx="457200" cy="457200"/>
            </a:xfrm>
            <a:prstGeom prst="rect">
              <a:avLst/>
            </a:prstGeom>
            <a:solidFill>
              <a:srgbClr val="E6E6E6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9" name="Rectangle 59"/>
            <p:cNvSpPr>
              <a:spLocks noChangeArrowheads="1"/>
            </p:cNvSpPr>
            <p:nvPr/>
          </p:nvSpPr>
          <p:spPr bwMode="auto">
            <a:xfrm>
              <a:off x="6761163" y="2844800"/>
              <a:ext cx="457200" cy="457200"/>
            </a:xfrm>
            <a:prstGeom prst="rect">
              <a:avLst/>
            </a:prstGeom>
            <a:solidFill>
              <a:srgbClr val="E6E6E6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0" name="Rectangle 60"/>
            <p:cNvSpPr>
              <a:spLocks noChangeArrowheads="1"/>
            </p:cNvSpPr>
            <p:nvPr/>
          </p:nvSpPr>
          <p:spPr bwMode="auto">
            <a:xfrm>
              <a:off x="5357813" y="2844800"/>
              <a:ext cx="457200" cy="457200"/>
            </a:xfrm>
            <a:prstGeom prst="rect">
              <a:avLst/>
            </a:prstGeom>
            <a:solidFill>
              <a:srgbClr val="E6E6E6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" name="Rectangle 61"/>
            <p:cNvSpPr>
              <a:spLocks noChangeArrowheads="1"/>
            </p:cNvSpPr>
            <p:nvPr/>
          </p:nvSpPr>
          <p:spPr bwMode="auto">
            <a:xfrm>
              <a:off x="5826125" y="2844800"/>
              <a:ext cx="457200" cy="457200"/>
            </a:xfrm>
            <a:prstGeom prst="rect">
              <a:avLst/>
            </a:prstGeom>
            <a:solidFill>
              <a:srgbClr val="E6E6E6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" name="Rectangle 62"/>
            <p:cNvSpPr>
              <a:spLocks noChangeArrowheads="1"/>
            </p:cNvSpPr>
            <p:nvPr/>
          </p:nvSpPr>
          <p:spPr bwMode="auto">
            <a:xfrm>
              <a:off x="4889500" y="2844800"/>
              <a:ext cx="457200" cy="457200"/>
            </a:xfrm>
            <a:prstGeom prst="rect">
              <a:avLst/>
            </a:prstGeom>
            <a:solidFill>
              <a:srgbClr val="B84700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9" name="Rectangle 89"/>
            <p:cNvSpPr>
              <a:spLocks noChangeArrowheads="1"/>
            </p:cNvSpPr>
            <p:nvPr/>
          </p:nvSpPr>
          <p:spPr bwMode="auto">
            <a:xfrm>
              <a:off x="7229475" y="3313113"/>
              <a:ext cx="457200" cy="457200"/>
            </a:xfrm>
            <a:prstGeom prst="rect">
              <a:avLst/>
            </a:prstGeom>
            <a:solidFill>
              <a:srgbClr val="E6E6E6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0" name="Rectangle 90"/>
            <p:cNvSpPr>
              <a:spLocks noChangeArrowheads="1"/>
            </p:cNvSpPr>
            <p:nvPr/>
          </p:nvSpPr>
          <p:spPr bwMode="auto">
            <a:xfrm>
              <a:off x="6292850" y="3313113"/>
              <a:ext cx="457200" cy="457200"/>
            </a:xfrm>
            <a:prstGeom prst="rect">
              <a:avLst/>
            </a:prstGeom>
            <a:solidFill>
              <a:srgbClr val="E6E6E6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1" name="Rectangle 91"/>
            <p:cNvSpPr>
              <a:spLocks noChangeArrowheads="1"/>
            </p:cNvSpPr>
            <p:nvPr/>
          </p:nvSpPr>
          <p:spPr bwMode="auto">
            <a:xfrm>
              <a:off x="6761163" y="3313113"/>
              <a:ext cx="457200" cy="457200"/>
            </a:xfrm>
            <a:prstGeom prst="rect">
              <a:avLst/>
            </a:prstGeom>
            <a:solidFill>
              <a:srgbClr val="E6E6E6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" name="Rectangle 92"/>
            <p:cNvSpPr>
              <a:spLocks noChangeArrowheads="1"/>
            </p:cNvSpPr>
            <p:nvPr/>
          </p:nvSpPr>
          <p:spPr bwMode="auto">
            <a:xfrm>
              <a:off x="5357813" y="3313113"/>
              <a:ext cx="457200" cy="457200"/>
            </a:xfrm>
            <a:prstGeom prst="rect">
              <a:avLst/>
            </a:prstGeom>
            <a:solidFill>
              <a:srgbClr val="B84700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3" name="Rectangle 93"/>
            <p:cNvSpPr>
              <a:spLocks noChangeArrowheads="1"/>
            </p:cNvSpPr>
            <p:nvPr/>
          </p:nvSpPr>
          <p:spPr bwMode="auto">
            <a:xfrm>
              <a:off x="5826125" y="3313113"/>
              <a:ext cx="457200" cy="457200"/>
            </a:xfrm>
            <a:prstGeom prst="rect">
              <a:avLst/>
            </a:prstGeom>
            <a:solidFill>
              <a:srgbClr val="B84700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4" name="Rectangle 94"/>
            <p:cNvSpPr>
              <a:spLocks noChangeArrowheads="1"/>
            </p:cNvSpPr>
            <p:nvPr/>
          </p:nvSpPr>
          <p:spPr bwMode="auto">
            <a:xfrm>
              <a:off x="4889500" y="3313113"/>
              <a:ext cx="457200" cy="457200"/>
            </a:xfrm>
            <a:prstGeom prst="rect">
              <a:avLst/>
            </a:prstGeom>
            <a:solidFill>
              <a:srgbClr val="B84700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1" name="Rectangle 111"/>
            <p:cNvSpPr>
              <a:spLocks noChangeArrowheads="1"/>
            </p:cNvSpPr>
            <p:nvPr/>
          </p:nvSpPr>
          <p:spPr bwMode="auto">
            <a:xfrm>
              <a:off x="7229475" y="3781425"/>
              <a:ext cx="457200" cy="457200"/>
            </a:xfrm>
            <a:prstGeom prst="rect">
              <a:avLst/>
            </a:prstGeom>
            <a:solidFill>
              <a:srgbClr val="E6E6E6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" name="Rectangle 112"/>
            <p:cNvSpPr>
              <a:spLocks noChangeArrowheads="1"/>
            </p:cNvSpPr>
            <p:nvPr/>
          </p:nvSpPr>
          <p:spPr bwMode="auto">
            <a:xfrm>
              <a:off x="6292850" y="3781425"/>
              <a:ext cx="457200" cy="457200"/>
            </a:xfrm>
            <a:prstGeom prst="rect">
              <a:avLst/>
            </a:prstGeom>
            <a:solidFill>
              <a:srgbClr val="E6E6E6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" name="Rectangle 113"/>
            <p:cNvSpPr>
              <a:spLocks noChangeArrowheads="1"/>
            </p:cNvSpPr>
            <p:nvPr/>
          </p:nvSpPr>
          <p:spPr bwMode="auto">
            <a:xfrm>
              <a:off x="6761163" y="3781425"/>
              <a:ext cx="457200" cy="500063"/>
            </a:xfrm>
            <a:prstGeom prst="rect">
              <a:avLst/>
            </a:prstGeom>
            <a:solidFill>
              <a:srgbClr val="B84700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" name="Rectangle 114"/>
            <p:cNvSpPr>
              <a:spLocks noChangeArrowheads="1"/>
            </p:cNvSpPr>
            <p:nvPr/>
          </p:nvSpPr>
          <p:spPr bwMode="auto">
            <a:xfrm>
              <a:off x="5357813" y="3781425"/>
              <a:ext cx="457200" cy="457200"/>
            </a:xfrm>
            <a:prstGeom prst="rect">
              <a:avLst/>
            </a:prstGeom>
            <a:solidFill>
              <a:srgbClr val="B84700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" name="Rectangle 115"/>
            <p:cNvSpPr>
              <a:spLocks noChangeArrowheads="1"/>
            </p:cNvSpPr>
            <p:nvPr/>
          </p:nvSpPr>
          <p:spPr bwMode="auto">
            <a:xfrm>
              <a:off x="5826125" y="3781425"/>
              <a:ext cx="457200" cy="457200"/>
            </a:xfrm>
            <a:prstGeom prst="rect">
              <a:avLst/>
            </a:prstGeom>
            <a:solidFill>
              <a:srgbClr val="E6E6E6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6" name="Rectangle 116"/>
            <p:cNvSpPr>
              <a:spLocks noChangeArrowheads="1"/>
            </p:cNvSpPr>
            <p:nvPr/>
          </p:nvSpPr>
          <p:spPr bwMode="auto">
            <a:xfrm>
              <a:off x="4889500" y="3781425"/>
              <a:ext cx="457200" cy="457200"/>
            </a:xfrm>
            <a:prstGeom prst="rect">
              <a:avLst/>
            </a:prstGeom>
            <a:solidFill>
              <a:srgbClr val="B84700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9" name="Rectangle 129"/>
            <p:cNvSpPr>
              <a:spLocks noChangeArrowheads="1"/>
            </p:cNvSpPr>
            <p:nvPr/>
          </p:nvSpPr>
          <p:spPr bwMode="auto">
            <a:xfrm>
              <a:off x="7229475" y="4248150"/>
              <a:ext cx="457200" cy="457200"/>
            </a:xfrm>
            <a:prstGeom prst="rect">
              <a:avLst/>
            </a:prstGeom>
            <a:solidFill>
              <a:srgbClr val="E6E6E6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0" name="Rectangle 130"/>
            <p:cNvSpPr>
              <a:spLocks noChangeArrowheads="1"/>
            </p:cNvSpPr>
            <p:nvPr/>
          </p:nvSpPr>
          <p:spPr bwMode="auto">
            <a:xfrm>
              <a:off x="6292850" y="4248150"/>
              <a:ext cx="457200" cy="457200"/>
            </a:xfrm>
            <a:prstGeom prst="rect">
              <a:avLst/>
            </a:prstGeom>
            <a:solidFill>
              <a:srgbClr val="B84700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1" name="Rectangle 131"/>
            <p:cNvSpPr>
              <a:spLocks noChangeArrowheads="1"/>
            </p:cNvSpPr>
            <p:nvPr/>
          </p:nvSpPr>
          <p:spPr bwMode="auto">
            <a:xfrm>
              <a:off x="6761163" y="4249738"/>
              <a:ext cx="457200" cy="457200"/>
            </a:xfrm>
            <a:prstGeom prst="rect">
              <a:avLst/>
            </a:prstGeom>
            <a:solidFill>
              <a:srgbClr val="B84700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2" name="Rectangle 132"/>
            <p:cNvSpPr>
              <a:spLocks noChangeArrowheads="1"/>
            </p:cNvSpPr>
            <p:nvPr/>
          </p:nvSpPr>
          <p:spPr bwMode="auto">
            <a:xfrm>
              <a:off x="5357813" y="4248150"/>
              <a:ext cx="457200" cy="457200"/>
            </a:xfrm>
            <a:prstGeom prst="rect">
              <a:avLst/>
            </a:prstGeom>
            <a:solidFill>
              <a:srgbClr val="E6E6E6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" name="Rectangle 133"/>
            <p:cNvSpPr>
              <a:spLocks noChangeArrowheads="1"/>
            </p:cNvSpPr>
            <p:nvPr/>
          </p:nvSpPr>
          <p:spPr bwMode="auto">
            <a:xfrm>
              <a:off x="5826125" y="4249738"/>
              <a:ext cx="457200" cy="457200"/>
            </a:xfrm>
            <a:prstGeom prst="rect">
              <a:avLst/>
            </a:prstGeom>
            <a:solidFill>
              <a:srgbClr val="E6E6E6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4" name="Rectangle 134"/>
            <p:cNvSpPr>
              <a:spLocks noChangeArrowheads="1"/>
            </p:cNvSpPr>
            <p:nvPr/>
          </p:nvSpPr>
          <p:spPr bwMode="auto">
            <a:xfrm>
              <a:off x="4889500" y="4249738"/>
              <a:ext cx="457200" cy="457200"/>
            </a:xfrm>
            <a:prstGeom prst="rect">
              <a:avLst/>
            </a:prstGeom>
            <a:solidFill>
              <a:srgbClr val="B84700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6" name="Rectangle 146"/>
            <p:cNvSpPr>
              <a:spLocks noChangeArrowheads="1"/>
            </p:cNvSpPr>
            <p:nvPr/>
          </p:nvSpPr>
          <p:spPr bwMode="auto">
            <a:xfrm>
              <a:off x="7229475" y="4716463"/>
              <a:ext cx="457200" cy="457200"/>
            </a:xfrm>
            <a:prstGeom prst="rect">
              <a:avLst/>
            </a:prstGeom>
            <a:solidFill>
              <a:srgbClr val="E6E6E6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7" name="Rectangle 147"/>
            <p:cNvSpPr>
              <a:spLocks noChangeArrowheads="1"/>
            </p:cNvSpPr>
            <p:nvPr/>
          </p:nvSpPr>
          <p:spPr bwMode="auto">
            <a:xfrm>
              <a:off x="6292850" y="4716463"/>
              <a:ext cx="457200" cy="457200"/>
            </a:xfrm>
            <a:prstGeom prst="rect">
              <a:avLst/>
            </a:prstGeom>
            <a:solidFill>
              <a:srgbClr val="E6E6E6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8" name="Rectangle 148"/>
            <p:cNvSpPr>
              <a:spLocks noChangeArrowheads="1"/>
            </p:cNvSpPr>
            <p:nvPr/>
          </p:nvSpPr>
          <p:spPr bwMode="auto">
            <a:xfrm>
              <a:off x="6761163" y="4716463"/>
              <a:ext cx="457200" cy="457200"/>
            </a:xfrm>
            <a:prstGeom prst="rect">
              <a:avLst/>
            </a:prstGeom>
            <a:solidFill>
              <a:srgbClr val="E6E6E6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9" name="Rectangle 149"/>
            <p:cNvSpPr>
              <a:spLocks noChangeArrowheads="1"/>
            </p:cNvSpPr>
            <p:nvPr/>
          </p:nvSpPr>
          <p:spPr bwMode="auto">
            <a:xfrm>
              <a:off x="5357813" y="4716463"/>
              <a:ext cx="457200" cy="457200"/>
            </a:xfrm>
            <a:prstGeom prst="rect">
              <a:avLst/>
            </a:prstGeom>
            <a:solidFill>
              <a:srgbClr val="E6E6E6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0" name="Rectangle 150"/>
            <p:cNvSpPr>
              <a:spLocks noChangeArrowheads="1"/>
            </p:cNvSpPr>
            <p:nvPr/>
          </p:nvSpPr>
          <p:spPr bwMode="auto">
            <a:xfrm>
              <a:off x="5826125" y="4716463"/>
              <a:ext cx="457200" cy="457200"/>
            </a:xfrm>
            <a:prstGeom prst="rect">
              <a:avLst/>
            </a:prstGeom>
            <a:solidFill>
              <a:srgbClr val="E6E6E6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1" name="Rectangle 151"/>
            <p:cNvSpPr>
              <a:spLocks noChangeArrowheads="1"/>
            </p:cNvSpPr>
            <p:nvPr/>
          </p:nvSpPr>
          <p:spPr bwMode="auto">
            <a:xfrm>
              <a:off x="4889500" y="4716463"/>
              <a:ext cx="457200" cy="457200"/>
            </a:xfrm>
            <a:prstGeom prst="rect">
              <a:avLst/>
            </a:prstGeom>
            <a:solidFill>
              <a:srgbClr val="E6E6E6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84" name="Group 183"/>
          <p:cNvGrpSpPr/>
          <p:nvPr/>
        </p:nvGrpSpPr>
        <p:grpSpPr>
          <a:xfrm>
            <a:off x="1219200" y="1515109"/>
            <a:ext cx="2286000" cy="2294891"/>
            <a:chOff x="4659313" y="2133600"/>
            <a:chExt cx="3265487" cy="3278188"/>
          </a:xfrm>
        </p:grpSpPr>
        <p:sp>
          <p:nvSpPr>
            <p:cNvPr id="16" name="Oval 26"/>
            <p:cNvSpPr>
              <a:spLocks noChangeArrowheads="1"/>
            </p:cNvSpPr>
            <p:nvPr/>
          </p:nvSpPr>
          <p:spPr bwMode="auto">
            <a:xfrm>
              <a:off x="5094288" y="2571750"/>
              <a:ext cx="55562" cy="55563"/>
            </a:xfrm>
            <a:prstGeom prst="ellipse">
              <a:avLst/>
            </a:prstGeom>
            <a:solidFill>
              <a:srgbClr val="99CCFF"/>
            </a:solidFill>
            <a:ln w="9525">
              <a:solidFill>
                <a:schemeClr val="tx1"/>
              </a:solidFill>
              <a:round/>
              <a:headEnd w="sm" len="lg"/>
              <a:tailEnd w="sm" len="lg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Line 27"/>
            <p:cNvSpPr>
              <a:spLocks noChangeShapeType="1"/>
            </p:cNvSpPr>
            <p:nvPr/>
          </p:nvSpPr>
          <p:spPr bwMode="auto">
            <a:xfrm>
              <a:off x="4659313" y="2601913"/>
              <a:ext cx="457200" cy="15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Oval 31"/>
            <p:cNvSpPr>
              <a:spLocks noChangeArrowheads="1"/>
            </p:cNvSpPr>
            <p:nvPr/>
          </p:nvSpPr>
          <p:spPr bwMode="auto">
            <a:xfrm>
              <a:off x="5562600" y="2571750"/>
              <a:ext cx="55563" cy="55563"/>
            </a:xfrm>
            <a:prstGeom prst="ellipse">
              <a:avLst/>
            </a:prstGeom>
            <a:solidFill>
              <a:srgbClr val="99CCFF"/>
            </a:solidFill>
            <a:ln w="9525">
              <a:solidFill>
                <a:schemeClr val="tx1"/>
              </a:solidFill>
              <a:round/>
              <a:headEnd w="sm" len="lg"/>
              <a:tailEnd w="sm" len="lg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Line 32"/>
            <p:cNvSpPr>
              <a:spLocks noChangeShapeType="1"/>
            </p:cNvSpPr>
            <p:nvPr/>
          </p:nvSpPr>
          <p:spPr bwMode="auto">
            <a:xfrm>
              <a:off x="5127625" y="2601913"/>
              <a:ext cx="457200" cy="15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Oval 36"/>
            <p:cNvSpPr>
              <a:spLocks noChangeArrowheads="1"/>
            </p:cNvSpPr>
            <p:nvPr/>
          </p:nvSpPr>
          <p:spPr bwMode="auto">
            <a:xfrm>
              <a:off x="6030913" y="2571750"/>
              <a:ext cx="55562" cy="55563"/>
            </a:xfrm>
            <a:prstGeom prst="ellipse">
              <a:avLst/>
            </a:prstGeom>
            <a:solidFill>
              <a:srgbClr val="99CCFF"/>
            </a:solidFill>
            <a:ln w="9525">
              <a:solidFill>
                <a:schemeClr val="tx1"/>
              </a:solidFill>
              <a:round/>
              <a:headEnd w="sm" len="lg"/>
              <a:tailEnd w="sm" len="lg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" name="Line 37"/>
            <p:cNvSpPr>
              <a:spLocks noChangeShapeType="1"/>
            </p:cNvSpPr>
            <p:nvPr/>
          </p:nvSpPr>
          <p:spPr bwMode="auto">
            <a:xfrm>
              <a:off x="5594350" y="2601913"/>
              <a:ext cx="457200" cy="15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Oval 41"/>
            <p:cNvSpPr>
              <a:spLocks noChangeArrowheads="1"/>
            </p:cNvSpPr>
            <p:nvPr/>
          </p:nvSpPr>
          <p:spPr bwMode="auto">
            <a:xfrm>
              <a:off x="6499225" y="2571750"/>
              <a:ext cx="55563" cy="55563"/>
            </a:xfrm>
            <a:prstGeom prst="ellipse">
              <a:avLst/>
            </a:prstGeom>
            <a:solidFill>
              <a:srgbClr val="99CCFF"/>
            </a:solidFill>
            <a:ln w="9525">
              <a:solidFill>
                <a:schemeClr val="tx1"/>
              </a:solidFill>
              <a:round/>
              <a:headEnd w="sm" len="lg"/>
              <a:tailEnd w="sm" len="lg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" name="Line 42"/>
            <p:cNvSpPr>
              <a:spLocks noChangeShapeType="1"/>
            </p:cNvSpPr>
            <p:nvPr/>
          </p:nvSpPr>
          <p:spPr bwMode="auto">
            <a:xfrm>
              <a:off x="6062663" y="2601913"/>
              <a:ext cx="457200" cy="15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Oval 46"/>
            <p:cNvSpPr>
              <a:spLocks noChangeArrowheads="1"/>
            </p:cNvSpPr>
            <p:nvPr/>
          </p:nvSpPr>
          <p:spPr bwMode="auto">
            <a:xfrm>
              <a:off x="6967538" y="2571750"/>
              <a:ext cx="55562" cy="55563"/>
            </a:xfrm>
            <a:prstGeom prst="ellipse">
              <a:avLst/>
            </a:prstGeom>
            <a:solidFill>
              <a:srgbClr val="99CCFF"/>
            </a:solidFill>
            <a:ln w="9525">
              <a:solidFill>
                <a:schemeClr val="tx1"/>
              </a:solidFill>
              <a:round/>
              <a:headEnd w="sm" len="lg"/>
              <a:tailEnd w="sm" len="lg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7" name="Line 47"/>
            <p:cNvSpPr>
              <a:spLocks noChangeShapeType="1"/>
            </p:cNvSpPr>
            <p:nvPr/>
          </p:nvSpPr>
          <p:spPr bwMode="auto">
            <a:xfrm>
              <a:off x="6530975" y="2601913"/>
              <a:ext cx="457200" cy="15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Oval 51"/>
            <p:cNvSpPr>
              <a:spLocks noChangeArrowheads="1"/>
            </p:cNvSpPr>
            <p:nvPr/>
          </p:nvSpPr>
          <p:spPr bwMode="auto">
            <a:xfrm>
              <a:off x="7434263" y="2571750"/>
              <a:ext cx="55562" cy="55563"/>
            </a:xfrm>
            <a:prstGeom prst="ellipse">
              <a:avLst/>
            </a:prstGeom>
            <a:solidFill>
              <a:srgbClr val="99CCFF"/>
            </a:solidFill>
            <a:ln w="9525">
              <a:solidFill>
                <a:schemeClr val="tx1"/>
              </a:solidFill>
              <a:round/>
              <a:headEnd w="sm" len="lg"/>
              <a:tailEnd w="sm" len="lg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" name="Line 52"/>
            <p:cNvSpPr>
              <a:spLocks noChangeShapeType="1"/>
            </p:cNvSpPr>
            <p:nvPr/>
          </p:nvSpPr>
          <p:spPr bwMode="auto">
            <a:xfrm>
              <a:off x="6999288" y="2601913"/>
              <a:ext cx="457200" cy="15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Line 56"/>
            <p:cNvSpPr>
              <a:spLocks noChangeShapeType="1"/>
            </p:cNvSpPr>
            <p:nvPr/>
          </p:nvSpPr>
          <p:spPr bwMode="auto">
            <a:xfrm>
              <a:off x="7467600" y="2601913"/>
              <a:ext cx="457200" cy="15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Oval 63"/>
            <p:cNvSpPr>
              <a:spLocks noChangeArrowheads="1"/>
            </p:cNvSpPr>
            <p:nvPr/>
          </p:nvSpPr>
          <p:spPr bwMode="auto">
            <a:xfrm>
              <a:off x="5562600" y="3040063"/>
              <a:ext cx="55563" cy="55562"/>
            </a:xfrm>
            <a:prstGeom prst="ellipse">
              <a:avLst/>
            </a:prstGeom>
            <a:solidFill>
              <a:srgbClr val="99CCFF"/>
            </a:solidFill>
            <a:ln w="9525">
              <a:solidFill>
                <a:schemeClr val="tx1"/>
              </a:solidFill>
              <a:round/>
              <a:headEnd w="sm" len="lg"/>
              <a:tailEnd w="sm" len="lg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7" name="Oval 67"/>
            <p:cNvSpPr>
              <a:spLocks noChangeArrowheads="1"/>
            </p:cNvSpPr>
            <p:nvPr/>
          </p:nvSpPr>
          <p:spPr bwMode="auto">
            <a:xfrm>
              <a:off x="6030913" y="3040063"/>
              <a:ext cx="55562" cy="55562"/>
            </a:xfrm>
            <a:prstGeom prst="ellipse">
              <a:avLst/>
            </a:prstGeom>
            <a:solidFill>
              <a:srgbClr val="99CCFF"/>
            </a:solidFill>
            <a:ln w="9525">
              <a:solidFill>
                <a:schemeClr val="tx1"/>
              </a:solidFill>
              <a:round/>
              <a:headEnd w="sm" len="lg"/>
              <a:tailEnd w="sm" len="lg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" name="Line 68"/>
            <p:cNvSpPr>
              <a:spLocks noChangeShapeType="1"/>
            </p:cNvSpPr>
            <p:nvPr/>
          </p:nvSpPr>
          <p:spPr bwMode="auto">
            <a:xfrm>
              <a:off x="5594350" y="3070225"/>
              <a:ext cx="457200" cy="15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Oval 72"/>
            <p:cNvSpPr>
              <a:spLocks noChangeArrowheads="1"/>
            </p:cNvSpPr>
            <p:nvPr/>
          </p:nvSpPr>
          <p:spPr bwMode="auto">
            <a:xfrm>
              <a:off x="6499225" y="3040063"/>
              <a:ext cx="55563" cy="55562"/>
            </a:xfrm>
            <a:prstGeom prst="ellipse">
              <a:avLst/>
            </a:prstGeom>
            <a:solidFill>
              <a:srgbClr val="99CCFF"/>
            </a:solidFill>
            <a:ln w="9525">
              <a:solidFill>
                <a:schemeClr val="tx1"/>
              </a:solidFill>
              <a:round/>
              <a:headEnd w="sm" len="lg"/>
              <a:tailEnd w="sm" len="lg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3" name="Line 73"/>
            <p:cNvSpPr>
              <a:spLocks noChangeShapeType="1"/>
            </p:cNvSpPr>
            <p:nvPr/>
          </p:nvSpPr>
          <p:spPr bwMode="auto">
            <a:xfrm>
              <a:off x="6062663" y="3070225"/>
              <a:ext cx="457200" cy="15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Oval 77"/>
            <p:cNvSpPr>
              <a:spLocks noChangeArrowheads="1"/>
            </p:cNvSpPr>
            <p:nvPr/>
          </p:nvSpPr>
          <p:spPr bwMode="auto">
            <a:xfrm>
              <a:off x="6967538" y="3040063"/>
              <a:ext cx="55562" cy="55562"/>
            </a:xfrm>
            <a:prstGeom prst="ellipse">
              <a:avLst/>
            </a:prstGeom>
            <a:solidFill>
              <a:srgbClr val="99CCFF"/>
            </a:solidFill>
            <a:ln w="9525">
              <a:solidFill>
                <a:schemeClr val="tx1"/>
              </a:solidFill>
              <a:round/>
              <a:headEnd w="sm" len="lg"/>
              <a:tailEnd w="sm" len="lg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8" name="Line 78"/>
            <p:cNvSpPr>
              <a:spLocks noChangeShapeType="1"/>
            </p:cNvSpPr>
            <p:nvPr/>
          </p:nvSpPr>
          <p:spPr bwMode="auto">
            <a:xfrm>
              <a:off x="6530975" y="3070225"/>
              <a:ext cx="457200" cy="15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Oval 82"/>
            <p:cNvSpPr>
              <a:spLocks noChangeArrowheads="1"/>
            </p:cNvSpPr>
            <p:nvPr/>
          </p:nvSpPr>
          <p:spPr bwMode="auto">
            <a:xfrm>
              <a:off x="7434263" y="3040063"/>
              <a:ext cx="55562" cy="55562"/>
            </a:xfrm>
            <a:prstGeom prst="ellipse">
              <a:avLst/>
            </a:prstGeom>
            <a:solidFill>
              <a:srgbClr val="99CCFF"/>
            </a:solidFill>
            <a:ln w="9525">
              <a:solidFill>
                <a:schemeClr val="tx1"/>
              </a:solidFill>
              <a:round/>
              <a:headEnd w="sm" len="lg"/>
              <a:tailEnd w="sm" len="lg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" name="Line 83"/>
            <p:cNvSpPr>
              <a:spLocks noChangeShapeType="1"/>
            </p:cNvSpPr>
            <p:nvPr/>
          </p:nvSpPr>
          <p:spPr bwMode="auto">
            <a:xfrm>
              <a:off x="6999288" y="3070225"/>
              <a:ext cx="457200" cy="15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Line 87"/>
            <p:cNvSpPr>
              <a:spLocks noChangeShapeType="1"/>
            </p:cNvSpPr>
            <p:nvPr/>
          </p:nvSpPr>
          <p:spPr bwMode="auto">
            <a:xfrm>
              <a:off x="7467600" y="3070225"/>
              <a:ext cx="457200" cy="15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Oval 95"/>
            <p:cNvSpPr>
              <a:spLocks noChangeArrowheads="1"/>
            </p:cNvSpPr>
            <p:nvPr/>
          </p:nvSpPr>
          <p:spPr bwMode="auto">
            <a:xfrm>
              <a:off x="6499225" y="3508375"/>
              <a:ext cx="55563" cy="55563"/>
            </a:xfrm>
            <a:prstGeom prst="ellipse">
              <a:avLst/>
            </a:prstGeom>
            <a:solidFill>
              <a:srgbClr val="99CCFF"/>
            </a:solidFill>
            <a:ln w="9525">
              <a:solidFill>
                <a:schemeClr val="tx1"/>
              </a:solidFill>
              <a:round/>
              <a:headEnd w="sm" len="lg"/>
              <a:tailEnd w="sm" len="lg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9" name="Oval 99"/>
            <p:cNvSpPr>
              <a:spLocks noChangeArrowheads="1"/>
            </p:cNvSpPr>
            <p:nvPr/>
          </p:nvSpPr>
          <p:spPr bwMode="auto">
            <a:xfrm>
              <a:off x="6967538" y="3508375"/>
              <a:ext cx="55562" cy="55563"/>
            </a:xfrm>
            <a:prstGeom prst="ellipse">
              <a:avLst/>
            </a:prstGeom>
            <a:solidFill>
              <a:srgbClr val="99CCFF"/>
            </a:solidFill>
            <a:ln w="9525">
              <a:solidFill>
                <a:schemeClr val="tx1"/>
              </a:solidFill>
              <a:round/>
              <a:headEnd w="sm" len="lg"/>
              <a:tailEnd w="sm" len="lg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0" name="Line 100"/>
            <p:cNvSpPr>
              <a:spLocks noChangeShapeType="1"/>
            </p:cNvSpPr>
            <p:nvPr/>
          </p:nvSpPr>
          <p:spPr bwMode="auto">
            <a:xfrm>
              <a:off x="6530975" y="3538538"/>
              <a:ext cx="457200" cy="15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Oval 104"/>
            <p:cNvSpPr>
              <a:spLocks noChangeArrowheads="1"/>
            </p:cNvSpPr>
            <p:nvPr/>
          </p:nvSpPr>
          <p:spPr bwMode="auto">
            <a:xfrm>
              <a:off x="7434263" y="3508375"/>
              <a:ext cx="55562" cy="55563"/>
            </a:xfrm>
            <a:prstGeom prst="ellipse">
              <a:avLst/>
            </a:prstGeom>
            <a:solidFill>
              <a:srgbClr val="99CCFF"/>
            </a:solidFill>
            <a:ln w="9525">
              <a:solidFill>
                <a:schemeClr val="tx1"/>
              </a:solidFill>
              <a:round/>
              <a:headEnd w="sm" len="lg"/>
              <a:tailEnd w="sm" len="lg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5" name="Line 105"/>
            <p:cNvSpPr>
              <a:spLocks noChangeShapeType="1"/>
            </p:cNvSpPr>
            <p:nvPr/>
          </p:nvSpPr>
          <p:spPr bwMode="auto">
            <a:xfrm>
              <a:off x="6999288" y="3536950"/>
              <a:ext cx="457200" cy="15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9" name="Line 109"/>
            <p:cNvSpPr>
              <a:spLocks noChangeShapeType="1"/>
            </p:cNvSpPr>
            <p:nvPr/>
          </p:nvSpPr>
          <p:spPr bwMode="auto">
            <a:xfrm>
              <a:off x="7467600" y="3538538"/>
              <a:ext cx="457200" cy="15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Oval 117"/>
            <p:cNvSpPr>
              <a:spLocks noChangeArrowheads="1"/>
            </p:cNvSpPr>
            <p:nvPr/>
          </p:nvSpPr>
          <p:spPr bwMode="auto">
            <a:xfrm>
              <a:off x="6030913" y="3976688"/>
              <a:ext cx="55562" cy="55562"/>
            </a:xfrm>
            <a:prstGeom prst="ellipse">
              <a:avLst/>
            </a:prstGeom>
            <a:solidFill>
              <a:srgbClr val="99CCFF"/>
            </a:solidFill>
            <a:ln w="9525">
              <a:solidFill>
                <a:schemeClr val="tx1"/>
              </a:solidFill>
              <a:round/>
              <a:headEnd w="sm" len="lg"/>
              <a:tailEnd w="sm" len="lg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9" name="Oval 119"/>
            <p:cNvSpPr>
              <a:spLocks noChangeArrowheads="1"/>
            </p:cNvSpPr>
            <p:nvPr/>
          </p:nvSpPr>
          <p:spPr bwMode="auto">
            <a:xfrm>
              <a:off x="6499225" y="3975100"/>
              <a:ext cx="55563" cy="55563"/>
            </a:xfrm>
            <a:prstGeom prst="ellipse">
              <a:avLst/>
            </a:prstGeom>
            <a:solidFill>
              <a:srgbClr val="99CCFF"/>
            </a:solidFill>
            <a:ln w="9525">
              <a:solidFill>
                <a:schemeClr val="tx1"/>
              </a:solidFill>
              <a:round/>
              <a:headEnd w="sm" len="lg"/>
              <a:tailEnd w="sm" len="lg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0" name="Line 120"/>
            <p:cNvSpPr>
              <a:spLocks noChangeShapeType="1"/>
            </p:cNvSpPr>
            <p:nvPr/>
          </p:nvSpPr>
          <p:spPr bwMode="auto">
            <a:xfrm>
              <a:off x="6062663" y="4005263"/>
              <a:ext cx="457200" cy="15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Oval 123"/>
            <p:cNvSpPr>
              <a:spLocks noChangeArrowheads="1"/>
            </p:cNvSpPr>
            <p:nvPr/>
          </p:nvSpPr>
          <p:spPr bwMode="auto">
            <a:xfrm>
              <a:off x="7434263" y="3975100"/>
              <a:ext cx="55562" cy="55563"/>
            </a:xfrm>
            <a:prstGeom prst="ellipse">
              <a:avLst/>
            </a:prstGeom>
            <a:solidFill>
              <a:srgbClr val="99CCFF"/>
            </a:solidFill>
            <a:ln w="9525">
              <a:solidFill>
                <a:schemeClr val="tx1"/>
              </a:solidFill>
              <a:round/>
              <a:headEnd w="sm" len="lg"/>
              <a:tailEnd w="sm" len="lg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7" name="Line 127"/>
            <p:cNvSpPr>
              <a:spLocks noChangeShapeType="1"/>
            </p:cNvSpPr>
            <p:nvPr/>
          </p:nvSpPr>
          <p:spPr bwMode="auto">
            <a:xfrm>
              <a:off x="7467600" y="4006850"/>
              <a:ext cx="457200" cy="15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25" name="Oval 135"/>
            <p:cNvSpPr>
              <a:spLocks noChangeArrowheads="1"/>
            </p:cNvSpPr>
            <p:nvPr/>
          </p:nvSpPr>
          <p:spPr bwMode="auto">
            <a:xfrm>
              <a:off x="5562600" y="4443413"/>
              <a:ext cx="55563" cy="55562"/>
            </a:xfrm>
            <a:prstGeom prst="ellipse">
              <a:avLst/>
            </a:prstGeom>
            <a:solidFill>
              <a:srgbClr val="99CCFF"/>
            </a:solidFill>
            <a:ln w="9525">
              <a:solidFill>
                <a:schemeClr val="tx1"/>
              </a:solidFill>
              <a:round/>
              <a:headEnd w="sm" len="lg"/>
              <a:tailEnd w="sm" len="lg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7" name="Oval 137"/>
            <p:cNvSpPr>
              <a:spLocks noChangeArrowheads="1"/>
            </p:cNvSpPr>
            <p:nvPr/>
          </p:nvSpPr>
          <p:spPr bwMode="auto">
            <a:xfrm>
              <a:off x="6030913" y="4443413"/>
              <a:ext cx="55562" cy="55562"/>
            </a:xfrm>
            <a:prstGeom prst="ellipse">
              <a:avLst/>
            </a:prstGeom>
            <a:solidFill>
              <a:srgbClr val="99CCFF"/>
            </a:solidFill>
            <a:ln w="9525">
              <a:solidFill>
                <a:schemeClr val="tx1"/>
              </a:solidFill>
              <a:round/>
              <a:headEnd w="sm" len="lg"/>
              <a:tailEnd w="sm" len="lg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8" name="Line 138"/>
            <p:cNvSpPr>
              <a:spLocks noChangeShapeType="1"/>
            </p:cNvSpPr>
            <p:nvPr/>
          </p:nvSpPr>
          <p:spPr bwMode="auto">
            <a:xfrm>
              <a:off x="5594350" y="4473575"/>
              <a:ext cx="457200" cy="15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1" name="Oval 141"/>
            <p:cNvSpPr>
              <a:spLocks noChangeArrowheads="1"/>
            </p:cNvSpPr>
            <p:nvPr/>
          </p:nvSpPr>
          <p:spPr bwMode="auto">
            <a:xfrm>
              <a:off x="7434263" y="4443413"/>
              <a:ext cx="55562" cy="55562"/>
            </a:xfrm>
            <a:prstGeom prst="ellipse">
              <a:avLst/>
            </a:prstGeom>
            <a:solidFill>
              <a:srgbClr val="99CCFF"/>
            </a:solidFill>
            <a:ln w="9525">
              <a:solidFill>
                <a:schemeClr val="tx1"/>
              </a:solidFill>
              <a:round/>
              <a:headEnd w="sm" len="lg"/>
              <a:tailEnd w="sm" len="lg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4" name="Line 144"/>
            <p:cNvSpPr>
              <a:spLocks noChangeShapeType="1"/>
            </p:cNvSpPr>
            <p:nvPr/>
          </p:nvSpPr>
          <p:spPr bwMode="auto">
            <a:xfrm>
              <a:off x="7467600" y="4473575"/>
              <a:ext cx="457200" cy="15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2" name="Oval 152"/>
            <p:cNvSpPr>
              <a:spLocks noChangeArrowheads="1"/>
            </p:cNvSpPr>
            <p:nvPr/>
          </p:nvSpPr>
          <p:spPr bwMode="auto">
            <a:xfrm>
              <a:off x="5094288" y="4911725"/>
              <a:ext cx="55562" cy="55563"/>
            </a:xfrm>
            <a:prstGeom prst="ellipse">
              <a:avLst/>
            </a:prstGeom>
            <a:solidFill>
              <a:srgbClr val="99CCFF"/>
            </a:solidFill>
            <a:ln w="9525">
              <a:solidFill>
                <a:schemeClr val="tx1"/>
              </a:solidFill>
              <a:round/>
              <a:headEnd w="sm" len="lg"/>
              <a:tailEnd w="sm" len="lg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" name="Line 153"/>
            <p:cNvSpPr>
              <a:spLocks noChangeShapeType="1"/>
            </p:cNvSpPr>
            <p:nvPr/>
          </p:nvSpPr>
          <p:spPr bwMode="auto">
            <a:xfrm>
              <a:off x="4659313" y="4941888"/>
              <a:ext cx="457200" cy="15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5" name="Oval 155"/>
            <p:cNvSpPr>
              <a:spLocks noChangeArrowheads="1"/>
            </p:cNvSpPr>
            <p:nvPr/>
          </p:nvSpPr>
          <p:spPr bwMode="auto">
            <a:xfrm>
              <a:off x="5562600" y="4911725"/>
              <a:ext cx="55563" cy="55563"/>
            </a:xfrm>
            <a:prstGeom prst="ellipse">
              <a:avLst/>
            </a:prstGeom>
            <a:solidFill>
              <a:srgbClr val="99CCFF"/>
            </a:solidFill>
            <a:ln w="9525">
              <a:solidFill>
                <a:schemeClr val="tx1"/>
              </a:solidFill>
              <a:round/>
              <a:headEnd w="sm" len="lg"/>
              <a:tailEnd w="sm" len="lg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6" name="Line 156"/>
            <p:cNvSpPr>
              <a:spLocks noChangeShapeType="1"/>
            </p:cNvSpPr>
            <p:nvPr/>
          </p:nvSpPr>
          <p:spPr bwMode="auto">
            <a:xfrm>
              <a:off x="5127625" y="4941888"/>
              <a:ext cx="457200" cy="15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Oval 159"/>
            <p:cNvSpPr>
              <a:spLocks noChangeArrowheads="1"/>
            </p:cNvSpPr>
            <p:nvPr/>
          </p:nvSpPr>
          <p:spPr bwMode="auto">
            <a:xfrm>
              <a:off x="6030913" y="4911725"/>
              <a:ext cx="55562" cy="55563"/>
            </a:xfrm>
            <a:prstGeom prst="ellipse">
              <a:avLst/>
            </a:prstGeom>
            <a:solidFill>
              <a:srgbClr val="99CCFF"/>
            </a:solidFill>
            <a:ln w="9525">
              <a:solidFill>
                <a:schemeClr val="tx1"/>
              </a:solidFill>
              <a:round/>
              <a:headEnd w="sm" len="lg"/>
              <a:tailEnd w="sm" len="lg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0" name="Line 160"/>
            <p:cNvSpPr>
              <a:spLocks noChangeShapeType="1"/>
            </p:cNvSpPr>
            <p:nvPr/>
          </p:nvSpPr>
          <p:spPr bwMode="auto">
            <a:xfrm>
              <a:off x="5594350" y="4941888"/>
              <a:ext cx="457200" cy="15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Oval 163"/>
            <p:cNvSpPr>
              <a:spLocks noChangeArrowheads="1"/>
            </p:cNvSpPr>
            <p:nvPr/>
          </p:nvSpPr>
          <p:spPr bwMode="auto">
            <a:xfrm>
              <a:off x="6499225" y="4911725"/>
              <a:ext cx="55563" cy="55563"/>
            </a:xfrm>
            <a:prstGeom prst="ellipse">
              <a:avLst/>
            </a:prstGeom>
            <a:solidFill>
              <a:srgbClr val="99CCFF"/>
            </a:solidFill>
            <a:ln w="9525">
              <a:solidFill>
                <a:schemeClr val="tx1"/>
              </a:solidFill>
              <a:round/>
              <a:headEnd w="sm" len="lg"/>
              <a:tailEnd w="sm" len="lg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4" name="Line 164"/>
            <p:cNvSpPr>
              <a:spLocks noChangeShapeType="1"/>
            </p:cNvSpPr>
            <p:nvPr/>
          </p:nvSpPr>
          <p:spPr bwMode="auto">
            <a:xfrm>
              <a:off x="6062663" y="4941888"/>
              <a:ext cx="457200" cy="15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6" name="Oval 166"/>
            <p:cNvSpPr>
              <a:spLocks noChangeArrowheads="1"/>
            </p:cNvSpPr>
            <p:nvPr/>
          </p:nvSpPr>
          <p:spPr bwMode="auto">
            <a:xfrm>
              <a:off x="6967538" y="4911725"/>
              <a:ext cx="55562" cy="55563"/>
            </a:xfrm>
            <a:prstGeom prst="ellipse">
              <a:avLst/>
            </a:prstGeom>
            <a:solidFill>
              <a:srgbClr val="99CCFF"/>
            </a:solidFill>
            <a:ln w="9525">
              <a:solidFill>
                <a:schemeClr val="tx1"/>
              </a:solidFill>
              <a:round/>
              <a:headEnd w="sm" len="lg"/>
              <a:tailEnd w="sm" len="lg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7" name="Line 167"/>
            <p:cNvSpPr>
              <a:spLocks noChangeShapeType="1"/>
            </p:cNvSpPr>
            <p:nvPr/>
          </p:nvSpPr>
          <p:spPr bwMode="auto">
            <a:xfrm>
              <a:off x="6530975" y="4941888"/>
              <a:ext cx="457200" cy="15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Oval 169"/>
            <p:cNvSpPr>
              <a:spLocks noChangeArrowheads="1"/>
            </p:cNvSpPr>
            <p:nvPr/>
          </p:nvSpPr>
          <p:spPr bwMode="auto">
            <a:xfrm>
              <a:off x="7434263" y="4911725"/>
              <a:ext cx="55562" cy="55563"/>
            </a:xfrm>
            <a:prstGeom prst="ellipse">
              <a:avLst/>
            </a:prstGeom>
            <a:solidFill>
              <a:srgbClr val="99CCFF"/>
            </a:solidFill>
            <a:ln w="9525">
              <a:solidFill>
                <a:schemeClr val="tx1"/>
              </a:solidFill>
              <a:round/>
              <a:headEnd w="sm" len="lg"/>
              <a:tailEnd w="sm" len="lg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0" name="Line 170"/>
            <p:cNvSpPr>
              <a:spLocks noChangeShapeType="1"/>
            </p:cNvSpPr>
            <p:nvPr/>
          </p:nvSpPr>
          <p:spPr bwMode="auto">
            <a:xfrm>
              <a:off x="6999288" y="4941888"/>
              <a:ext cx="457200" cy="15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Line 173"/>
            <p:cNvSpPr>
              <a:spLocks noChangeShapeType="1"/>
            </p:cNvSpPr>
            <p:nvPr/>
          </p:nvSpPr>
          <p:spPr bwMode="auto">
            <a:xfrm>
              <a:off x="7467600" y="4941888"/>
              <a:ext cx="457200" cy="15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Line 28"/>
            <p:cNvSpPr>
              <a:spLocks noChangeShapeType="1"/>
            </p:cNvSpPr>
            <p:nvPr/>
          </p:nvSpPr>
          <p:spPr bwMode="auto">
            <a:xfrm flipV="1">
              <a:off x="5121275" y="2133600"/>
              <a:ext cx="1588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Line 29"/>
            <p:cNvSpPr>
              <a:spLocks noChangeShapeType="1"/>
            </p:cNvSpPr>
            <p:nvPr/>
          </p:nvSpPr>
          <p:spPr bwMode="auto">
            <a:xfrm flipV="1">
              <a:off x="5127625" y="2143125"/>
              <a:ext cx="457200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Line 30"/>
            <p:cNvSpPr>
              <a:spLocks noChangeShapeType="1"/>
            </p:cNvSpPr>
            <p:nvPr/>
          </p:nvSpPr>
          <p:spPr bwMode="auto">
            <a:xfrm>
              <a:off x="4659313" y="2133600"/>
              <a:ext cx="45720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Line 33"/>
            <p:cNvSpPr>
              <a:spLocks noChangeShapeType="1"/>
            </p:cNvSpPr>
            <p:nvPr/>
          </p:nvSpPr>
          <p:spPr bwMode="auto">
            <a:xfrm flipV="1">
              <a:off x="5589588" y="2133600"/>
              <a:ext cx="1587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Line 34"/>
            <p:cNvSpPr>
              <a:spLocks noChangeShapeType="1"/>
            </p:cNvSpPr>
            <p:nvPr/>
          </p:nvSpPr>
          <p:spPr bwMode="auto">
            <a:xfrm flipV="1">
              <a:off x="5594350" y="2143125"/>
              <a:ext cx="457200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Line 35"/>
            <p:cNvSpPr>
              <a:spLocks noChangeShapeType="1"/>
            </p:cNvSpPr>
            <p:nvPr/>
          </p:nvSpPr>
          <p:spPr bwMode="auto">
            <a:xfrm>
              <a:off x="5127625" y="2133600"/>
              <a:ext cx="45720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Line 38"/>
            <p:cNvSpPr>
              <a:spLocks noChangeShapeType="1"/>
            </p:cNvSpPr>
            <p:nvPr/>
          </p:nvSpPr>
          <p:spPr bwMode="auto">
            <a:xfrm flipV="1">
              <a:off x="6057900" y="2133600"/>
              <a:ext cx="1588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Line 39"/>
            <p:cNvSpPr>
              <a:spLocks noChangeShapeType="1"/>
            </p:cNvSpPr>
            <p:nvPr/>
          </p:nvSpPr>
          <p:spPr bwMode="auto">
            <a:xfrm flipV="1">
              <a:off x="6062663" y="2143125"/>
              <a:ext cx="457200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Line 40"/>
            <p:cNvSpPr>
              <a:spLocks noChangeShapeType="1"/>
            </p:cNvSpPr>
            <p:nvPr/>
          </p:nvSpPr>
          <p:spPr bwMode="auto">
            <a:xfrm>
              <a:off x="5594350" y="2133600"/>
              <a:ext cx="45720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Line 43"/>
            <p:cNvSpPr>
              <a:spLocks noChangeShapeType="1"/>
            </p:cNvSpPr>
            <p:nvPr/>
          </p:nvSpPr>
          <p:spPr bwMode="auto">
            <a:xfrm flipV="1">
              <a:off x="6526213" y="2133600"/>
              <a:ext cx="1587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Line 44"/>
            <p:cNvSpPr>
              <a:spLocks noChangeShapeType="1"/>
            </p:cNvSpPr>
            <p:nvPr/>
          </p:nvSpPr>
          <p:spPr bwMode="auto">
            <a:xfrm flipV="1">
              <a:off x="6530975" y="2143125"/>
              <a:ext cx="457200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Line 45"/>
            <p:cNvSpPr>
              <a:spLocks noChangeShapeType="1"/>
            </p:cNvSpPr>
            <p:nvPr/>
          </p:nvSpPr>
          <p:spPr bwMode="auto">
            <a:xfrm>
              <a:off x="6062663" y="2133600"/>
              <a:ext cx="45720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Line 48"/>
            <p:cNvSpPr>
              <a:spLocks noChangeShapeType="1"/>
            </p:cNvSpPr>
            <p:nvPr/>
          </p:nvSpPr>
          <p:spPr bwMode="auto">
            <a:xfrm flipV="1">
              <a:off x="6992938" y="2133600"/>
              <a:ext cx="1587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Line 49"/>
            <p:cNvSpPr>
              <a:spLocks noChangeShapeType="1"/>
            </p:cNvSpPr>
            <p:nvPr/>
          </p:nvSpPr>
          <p:spPr bwMode="auto">
            <a:xfrm flipV="1">
              <a:off x="6999288" y="2143125"/>
              <a:ext cx="457200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Line 50"/>
            <p:cNvSpPr>
              <a:spLocks noChangeShapeType="1"/>
            </p:cNvSpPr>
            <p:nvPr/>
          </p:nvSpPr>
          <p:spPr bwMode="auto">
            <a:xfrm>
              <a:off x="6530975" y="2133600"/>
              <a:ext cx="45720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Line 53"/>
            <p:cNvSpPr>
              <a:spLocks noChangeShapeType="1"/>
            </p:cNvSpPr>
            <p:nvPr/>
          </p:nvSpPr>
          <p:spPr bwMode="auto">
            <a:xfrm flipV="1">
              <a:off x="7461250" y="2133600"/>
              <a:ext cx="1588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Line 54"/>
            <p:cNvSpPr>
              <a:spLocks noChangeShapeType="1"/>
            </p:cNvSpPr>
            <p:nvPr/>
          </p:nvSpPr>
          <p:spPr bwMode="auto">
            <a:xfrm flipV="1">
              <a:off x="7467600" y="2143125"/>
              <a:ext cx="457200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Line 55"/>
            <p:cNvSpPr>
              <a:spLocks noChangeShapeType="1"/>
            </p:cNvSpPr>
            <p:nvPr/>
          </p:nvSpPr>
          <p:spPr bwMode="auto">
            <a:xfrm>
              <a:off x="6999288" y="2133600"/>
              <a:ext cx="45720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Line 64"/>
            <p:cNvSpPr>
              <a:spLocks noChangeShapeType="1"/>
            </p:cNvSpPr>
            <p:nvPr/>
          </p:nvSpPr>
          <p:spPr bwMode="auto">
            <a:xfrm flipV="1">
              <a:off x="5589588" y="2601913"/>
              <a:ext cx="1587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Line 65"/>
            <p:cNvSpPr>
              <a:spLocks noChangeShapeType="1"/>
            </p:cNvSpPr>
            <p:nvPr/>
          </p:nvSpPr>
          <p:spPr bwMode="auto">
            <a:xfrm flipV="1">
              <a:off x="5594350" y="2611438"/>
              <a:ext cx="457200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Line 66"/>
            <p:cNvSpPr>
              <a:spLocks noChangeShapeType="1"/>
            </p:cNvSpPr>
            <p:nvPr/>
          </p:nvSpPr>
          <p:spPr bwMode="auto">
            <a:xfrm>
              <a:off x="5127625" y="2601913"/>
              <a:ext cx="45720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Line 69"/>
            <p:cNvSpPr>
              <a:spLocks noChangeShapeType="1"/>
            </p:cNvSpPr>
            <p:nvPr/>
          </p:nvSpPr>
          <p:spPr bwMode="auto">
            <a:xfrm flipV="1">
              <a:off x="6057900" y="2601913"/>
              <a:ext cx="1588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Line 70"/>
            <p:cNvSpPr>
              <a:spLocks noChangeShapeType="1"/>
            </p:cNvSpPr>
            <p:nvPr/>
          </p:nvSpPr>
          <p:spPr bwMode="auto">
            <a:xfrm flipV="1">
              <a:off x="6062663" y="2611438"/>
              <a:ext cx="457200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Line 71"/>
            <p:cNvSpPr>
              <a:spLocks noChangeShapeType="1"/>
            </p:cNvSpPr>
            <p:nvPr/>
          </p:nvSpPr>
          <p:spPr bwMode="auto">
            <a:xfrm>
              <a:off x="5594350" y="2601913"/>
              <a:ext cx="45720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Line 74"/>
            <p:cNvSpPr>
              <a:spLocks noChangeShapeType="1"/>
            </p:cNvSpPr>
            <p:nvPr/>
          </p:nvSpPr>
          <p:spPr bwMode="auto">
            <a:xfrm flipV="1">
              <a:off x="6526213" y="2601913"/>
              <a:ext cx="1587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Line 75"/>
            <p:cNvSpPr>
              <a:spLocks noChangeShapeType="1"/>
            </p:cNvSpPr>
            <p:nvPr/>
          </p:nvSpPr>
          <p:spPr bwMode="auto">
            <a:xfrm flipV="1">
              <a:off x="6530975" y="2611438"/>
              <a:ext cx="457200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Line 76"/>
            <p:cNvSpPr>
              <a:spLocks noChangeShapeType="1"/>
            </p:cNvSpPr>
            <p:nvPr/>
          </p:nvSpPr>
          <p:spPr bwMode="auto">
            <a:xfrm>
              <a:off x="6062663" y="2601913"/>
              <a:ext cx="45720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Line 79"/>
            <p:cNvSpPr>
              <a:spLocks noChangeShapeType="1"/>
            </p:cNvSpPr>
            <p:nvPr/>
          </p:nvSpPr>
          <p:spPr bwMode="auto">
            <a:xfrm flipV="1">
              <a:off x="6992938" y="2601913"/>
              <a:ext cx="1587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Line 80"/>
            <p:cNvSpPr>
              <a:spLocks noChangeShapeType="1"/>
            </p:cNvSpPr>
            <p:nvPr/>
          </p:nvSpPr>
          <p:spPr bwMode="auto">
            <a:xfrm flipV="1">
              <a:off x="6999288" y="2611438"/>
              <a:ext cx="457200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Line 81"/>
            <p:cNvSpPr>
              <a:spLocks noChangeShapeType="1"/>
            </p:cNvSpPr>
            <p:nvPr/>
          </p:nvSpPr>
          <p:spPr bwMode="auto">
            <a:xfrm>
              <a:off x="6530975" y="2601913"/>
              <a:ext cx="45720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Line 84"/>
            <p:cNvSpPr>
              <a:spLocks noChangeShapeType="1"/>
            </p:cNvSpPr>
            <p:nvPr/>
          </p:nvSpPr>
          <p:spPr bwMode="auto">
            <a:xfrm flipV="1">
              <a:off x="7461250" y="2601913"/>
              <a:ext cx="1588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Line 85"/>
            <p:cNvSpPr>
              <a:spLocks noChangeShapeType="1"/>
            </p:cNvSpPr>
            <p:nvPr/>
          </p:nvSpPr>
          <p:spPr bwMode="auto">
            <a:xfrm flipV="1">
              <a:off x="7467600" y="2611438"/>
              <a:ext cx="457200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Line 86"/>
            <p:cNvSpPr>
              <a:spLocks noChangeShapeType="1"/>
            </p:cNvSpPr>
            <p:nvPr/>
          </p:nvSpPr>
          <p:spPr bwMode="auto">
            <a:xfrm>
              <a:off x="6999288" y="2601913"/>
              <a:ext cx="45720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Line 88"/>
            <p:cNvSpPr>
              <a:spLocks noChangeShapeType="1"/>
            </p:cNvSpPr>
            <p:nvPr/>
          </p:nvSpPr>
          <p:spPr bwMode="auto">
            <a:xfrm>
              <a:off x="7467600" y="2601913"/>
              <a:ext cx="45720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Line 96"/>
            <p:cNvSpPr>
              <a:spLocks noChangeShapeType="1"/>
            </p:cNvSpPr>
            <p:nvPr/>
          </p:nvSpPr>
          <p:spPr bwMode="auto">
            <a:xfrm flipV="1">
              <a:off x="6526213" y="3068638"/>
              <a:ext cx="1587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Line 97"/>
            <p:cNvSpPr>
              <a:spLocks noChangeShapeType="1"/>
            </p:cNvSpPr>
            <p:nvPr/>
          </p:nvSpPr>
          <p:spPr bwMode="auto">
            <a:xfrm flipV="1">
              <a:off x="6530975" y="3078163"/>
              <a:ext cx="457200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Line 98"/>
            <p:cNvSpPr>
              <a:spLocks noChangeShapeType="1"/>
            </p:cNvSpPr>
            <p:nvPr/>
          </p:nvSpPr>
          <p:spPr bwMode="auto">
            <a:xfrm>
              <a:off x="6062663" y="3070225"/>
              <a:ext cx="45720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Line 101"/>
            <p:cNvSpPr>
              <a:spLocks noChangeShapeType="1"/>
            </p:cNvSpPr>
            <p:nvPr/>
          </p:nvSpPr>
          <p:spPr bwMode="auto">
            <a:xfrm flipV="1">
              <a:off x="6992938" y="3070225"/>
              <a:ext cx="1587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Line 102"/>
            <p:cNvSpPr>
              <a:spLocks noChangeShapeType="1"/>
            </p:cNvSpPr>
            <p:nvPr/>
          </p:nvSpPr>
          <p:spPr bwMode="auto">
            <a:xfrm flipV="1">
              <a:off x="6999288" y="3079750"/>
              <a:ext cx="457200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Line 103"/>
            <p:cNvSpPr>
              <a:spLocks noChangeShapeType="1"/>
            </p:cNvSpPr>
            <p:nvPr/>
          </p:nvSpPr>
          <p:spPr bwMode="auto">
            <a:xfrm>
              <a:off x="6530975" y="3070225"/>
              <a:ext cx="45720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Line 106"/>
            <p:cNvSpPr>
              <a:spLocks noChangeShapeType="1"/>
            </p:cNvSpPr>
            <p:nvPr/>
          </p:nvSpPr>
          <p:spPr bwMode="auto">
            <a:xfrm flipV="1">
              <a:off x="7461250" y="3068638"/>
              <a:ext cx="1588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Line 107"/>
            <p:cNvSpPr>
              <a:spLocks noChangeShapeType="1"/>
            </p:cNvSpPr>
            <p:nvPr/>
          </p:nvSpPr>
          <p:spPr bwMode="auto">
            <a:xfrm flipV="1">
              <a:off x="7467600" y="3078163"/>
              <a:ext cx="457200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Line 108"/>
            <p:cNvSpPr>
              <a:spLocks noChangeShapeType="1"/>
            </p:cNvSpPr>
            <p:nvPr/>
          </p:nvSpPr>
          <p:spPr bwMode="auto">
            <a:xfrm>
              <a:off x="6999288" y="3070225"/>
              <a:ext cx="45720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0" name="Line 110"/>
            <p:cNvSpPr>
              <a:spLocks noChangeShapeType="1"/>
            </p:cNvSpPr>
            <p:nvPr/>
          </p:nvSpPr>
          <p:spPr bwMode="auto">
            <a:xfrm>
              <a:off x="7467600" y="3070225"/>
              <a:ext cx="45720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Line 118"/>
            <p:cNvSpPr>
              <a:spLocks noChangeShapeType="1"/>
            </p:cNvSpPr>
            <p:nvPr/>
          </p:nvSpPr>
          <p:spPr bwMode="auto">
            <a:xfrm flipV="1">
              <a:off x="6062663" y="3548063"/>
              <a:ext cx="457200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Line 121"/>
            <p:cNvSpPr>
              <a:spLocks noChangeShapeType="1"/>
            </p:cNvSpPr>
            <p:nvPr/>
          </p:nvSpPr>
          <p:spPr bwMode="auto">
            <a:xfrm flipV="1">
              <a:off x="6526213" y="3536950"/>
              <a:ext cx="1587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Line 122"/>
            <p:cNvSpPr>
              <a:spLocks noChangeShapeType="1"/>
            </p:cNvSpPr>
            <p:nvPr/>
          </p:nvSpPr>
          <p:spPr bwMode="auto">
            <a:xfrm flipV="1">
              <a:off x="6530975" y="3546475"/>
              <a:ext cx="457200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" name="Line 124"/>
            <p:cNvSpPr>
              <a:spLocks noChangeShapeType="1"/>
            </p:cNvSpPr>
            <p:nvPr/>
          </p:nvSpPr>
          <p:spPr bwMode="auto">
            <a:xfrm flipV="1">
              <a:off x="7461250" y="3536950"/>
              <a:ext cx="1588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5" name="Line 125"/>
            <p:cNvSpPr>
              <a:spLocks noChangeShapeType="1"/>
            </p:cNvSpPr>
            <p:nvPr/>
          </p:nvSpPr>
          <p:spPr bwMode="auto">
            <a:xfrm flipV="1">
              <a:off x="7467600" y="3546475"/>
              <a:ext cx="457200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6" name="Line 126"/>
            <p:cNvSpPr>
              <a:spLocks noChangeShapeType="1"/>
            </p:cNvSpPr>
            <p:nvPr/>
          </p:nvSpPr>
          <p:spPr bwMode="auto">
            <a:xfrm>
              <a:off x="6999288" y="3536950"/>
              <a:ext cx="45720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8" name="Line 128"/>
            <p:cNvSpPr>
              <a:spLocks noChangeShapeType="1"/>
            </p:cNvSpPr>
            <p:nvPr/>
          </p:nvSpPr>
          <p:spPr bwMode="auto">
            <a:xfrm>
              <a:off x="7467600" y="3538538"/>
              <a:ext cx="45720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26" name="Line 136"/>
            <p:cNvSpPr>
              <a:spLocks noChangeShapeType="1"/>
            </p:cNvSpPr>
            <p:nvPr/>
          </p:nvSpPr>
          <p:spPr bwMode="auto">
            <a:xfrm flipV="1">
              <a:off x="5594350" y="4014788"/>
              <a:ext cx="457200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29" name="Line 139"/>
            <p:cNvSpPr>
              <a:spLocks noChangeShapeType="1"/>
            </p:cNvSpPr>
            <p:nvPr/>
          </p:nvSpPr>
          <p:spPr bwMode="auto">
            <a:xfrm flipV="1">
              <a:off x="6057900" y="4005263"/>
              <a:ext cx="1588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0" name="Line 140"/>
            <p:cNvSpPr>
              <a:spLocks noChangeShapeType="1"/>
            </p:cNvSpPr>
            <p:nvPr/>
          </p:nvSpPr>
          <p:spPr bwMode="auto">
            <a:xfrm flipV="1">
              <a:off x="6062663" y="4014788"/>
              <a:ext cx="457200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2" name="Line 142"/>
            <p:cNvSpPr>
              <a:spLocks noChangeShapeType="1"/>
            </p:cNvSpPr>
            <p:nvPr/>
          </p:nvSpPr>
          <p:spPr bwMode="auto">
            <a:xfrm flipV="1">
              <a:off x="7461250" y="4005263"/>
              <a:ext cx="1588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3" name="Line 143"/>
            <p:cNvSpPr>
              <a:spLocks noChangeShapeType="1"/>
            </p:cNvSpPr>
            <p:nvPr/>
          </p:nvSpPr>
          <p:spPr bwMode="auto">
            <a:xfrm flipV="1">
              <a:off x="7467600" y="4014788"/>
              <a:ext cx="457200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5" name="Line 145"/>
            <p:cNvSpPr>
              <a:spLocks noChangeShapeType="1"/>
            </p:cNvSpPr>
            <p:nvPr/>
          </p:nvSpPr>
          <p:spPr bwMode="auto">
            <a:xfrm>
              <a:off x="7467600" y="4006850"/>
              <a:ext cx="45720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4" name="Line 154"/>
            <p:cNvSpPr>
              <a:spLocks noChangeShapeType="1"/>
            </p:cNvSpPr>
            <p:nvPr/>
          </p:nvSpPr>
          <p:spPr bwMode="auto">
            <a:xfrm flipV="1">
              <a:off x="5127625" y="4483100"/>
              <a:ext cx="457200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Line 157"/>
            <p:cNvSpPr>
              <a:spLocks noChangeShapeType="1"/>
            </p:cNvSpPr>
            <p:nvPr/>
          </p:nvSpPr>
          <p:spPr bwMode="auto">
            <a:xfrm flipV="1">
              <a:off x="5589588" y="4473575"/>
              <a:ext cx="1587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Line 158"/>
            <p:cNvSpPr>
              <a:spLocks noChangeShapeType="1"/>
            </p:cNvSpPr>
            <p:nvPr/>
          </p:nvSpPr>
          <p:spPr bwMode="auto">
            <a:xfrm flipV="1">
              <a:off x="5594350" y="4483100"/>
              <a:ext cx="457200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Line 161"/>
            <p:cNvSpPr>
              <a:spLocks noChangeShapeType="1"/>
            </p:cNvSpPr>
            <p:nvPr/>
          </p:nvSpPr>
          <p:spPr bwMode="auto">
            <a:xfrm flipV="1">
              <a:off x="6057900" y="4473575"/>
              <a:ext cx="1588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Line 162"/>
            <p:cNvSpPr>
              <a:spLocks noChangeShapeType="1"/>
            </p:cNvSpPr>
            <p:nvPr/>
          </p:nvSpPr>
          <p:spPr bwMode="auto">
            <a:xfrm>
              <a:off x="5594350" y="4473575"/>
              <a:ext cx="45720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Line 165"/>
            <p:cNvSpPr>
              <a:spLocks noChangeShapeType="1"/>
            </p:cNvSpPr>
            <p:nvPr/>
          </p:nvSpPr>
          <p:spPr bwMode="auto">
            <a:xfrm>
              <a:off x="6062663" y="4473575"/>
              <a:ext cx="45720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Line 168"/>
            <p:cNvSpPr>
              <a:spLocks noChangeShapeType="1"/>
            </p:cNvSpPr>
            <p:nvPr/>
          </p:nvSpPr>
          <p:spPr bwMode="auto">
            <a:xfrm flipV="1">
              <a:off x="6999288" y="4483100"/>
              <a:ext cx="457200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Line 171"/>
            <p:cNvSpPr>
              <a:spLocks noChangeShapeType="1"/>
            </p:cNvSpPr>
            <p:nvPr/>
          </p:nvSpPr>
          <p:spPr bwMode="auto">
            <a:xfrm flipV="1">
              <a:off x="7461250" y="4473575"/>
              <a:ext cx="1588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Line 172"/>
            <p:cNvSpPr>
              <a:spLocks noChangeShapeType="1"/>
            </p:cNvSpPr>
            <p:nvPr/>
          </p:nvSpPr>
          <p:spPr bwMode="auto">
            <a:xfrm flipV="1">
              <a:off x="7467600" y="4483100"/>
              <a:ext cx="457200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Line 174"/>
            <p:cNvSpPr>
              <a:spLocks noChangeShapeType="1"/>
            </p:cNvSpPr>
            <p:nvPr/>
          </p:nvSpPr>
          <p:spPr bwMode="auto">
            <a:xfrm>
              <a:off x="7467600" y="4473575"/>
              <a:ext cx="45720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Line 175"/>
            <p:cNvSpPr>
              <a:spLocks noChangeShapeType="1"/>
            </p:cNvSpPr>
            <p:nvPr/>
          </p:nvSpPr>
          <p:spPr bwMode="auto">
            <a:xfrm flipV="1">
              <a:off x="4659313" y="4951413"/>
              <a:ext cx="457200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Line 176"/>
            <p:cNvSpPr>
              <a:spLocks noChangeShapeType="1"/>
            </p:cNvSpPr>
            <p:nvPr/>
          </p:nvSpPr>
          <p:spPr bwMode="auto">
            <a:xfrm flipV="1">
              <a:off x="5121275" y="4941888"/>
              <a:ext cx="1588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Line 177"/>
            <p:cNvSpPr>
              <a:spLocks noChangeShapeType="1"/>
            </p:cNvSpPr>
            <p:nvPr/>
          </p:nvSpPr>
          <p:spPr bwMode="auto">
            <a:xfrm flipV="1">
              <a:off x="5127625" y="4951413"/>
              <a:ext cx="457200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8" name="Line 178"/>
            <p:cNvSpPr>
              <a:spLocks noChangeShapeType="1"/>
            </p:cNvSpPr>
            <p:nvPr/>
          </p:nvSpPr>
          <p:spPr bwMode="auto">
            <a:xfrm flipV="1">
              <a:off x="5589588" y="4941888"/>
              <a:ext cx="1587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9" name="Line 179"/>
            <p:cNvSpPr>
              <a:spLocks noChangeShapeType="1"/>
            </p:cNvSpPr>
            <p:nvPr/>
          </p:nvSpPr>
          <p:spPr bwMode="auto">
            <a:xfrm flipV="1">
              <a:off x="5594350" y="4951413"/>
              <a:ext cx="457200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70" name="Line 180"/>
            <p:cNvSpPr>
              <a:spLocks noChangeShapeType="1"/>
            </p:cNvSpPr>
            <p:nvPr/>
          </p:nvSpPr>
          <p:spPr bwMode="auto">
            <a:xfrm>
              <a:off x="5127625" y="4941888"/>
              <a:ext cx="45720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71" name="Line 181"/>
            <p:cNvSpPr>
              <a:spLocks noChangeShapeType="1"/>
            </p:cNvSpPr>
            <p:nvPr/>
          </p:nvSpPr>
          <p:spPr bwMode="auto">
            <a:xfrm flipV="1">
              <a:off x="6057900" y="4941888"/>
              <a:ext cx="1588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72" name="Line 182"/>
            <p:cNvSpPr>
              <a:spLocks noChangeShapeType="1"/>
            </p:cNvSpPr>
            <p:nvPr/>
          </p:nvSpPr>
          <p:spPr bwMode="auto">
            <a:xfrm flipV="1">
              <a:off x="6062663" y="4951413"/>
              <a:ext cx="457200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73" name="Line 183"/>
            <p:cNvSpPr>
              <a:spLocks noChangeShapeType="1"/>
            </p:cNvSpPr>
            <p:nvPr/>
          </p:nvSpPr>
          <p:spPr bwMode="auto">
            <a:xfrm>
              <a:off x="5594350" y="4941888"/>
              <a:ext cx="45720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74" name="Line 184"/>
            <p:cNvSpPr>
              <a:spLocks noChangeShapeType="1"/>
            </p:cNvSpPr>
            <p:nvPr/>
          </p:nvSpPr>
          <p:spPr bwMode="auto">
            <a:xfrm flipV="1">
              <a:off x="6526213" y="4941888"/>
              <a:ext cx="1587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75" name="Line 185"/>
            <p:cNvSpPr>
              <a:spLocks noChangeShapeType="1"/>
            </p:cNvSpPr>
            <p:nvPr/>
          </p:nvSpPr>
          <p:spPr bwMode="auto">
            <a:xfrm flipV="1">
              <a:off x="6530975" y="4951413"/>
              <a:ext cx="457200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76" name="Line 186"/>
            <p:cNvSpPr>
              <a:spLocks noChangeShapeType="1"/>
            </p:cNvSpPr>
            <p:nvPr/>
          </p:nvSpPr>
          <p:spPr bwMode="auto">
            <a:xfrm>
              <a:off x="6062663" y="4941888"/>
              <a:ext cx="45720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77" name="Line 187"/>
            <p:cNvSpPr>
              <a:spLocks noChangeShapeType="1"/>
            </p:cNvSpPr>
            <p:nvPr/>
          </p:nvSpPr>
          <p:spPr bwMode="auto">
            <a:xfrm flipV="1">
              <a:off x="6992938" y="4941888"/>
              <a:ext cx="1587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78" name="Line 188"/>
            <p:cNvSpPr>
              <a:spLocks noChangeShapeType="1"/>
            </p:cNvSpPr>
            <p:nvPr/>
          </p:nvSpPr>
          <p:spPr bwMode="auto">
            <a:xfrm flipV="1">
              <a:off x="6999288" y="4951413"/>
              <a:ext cx="457200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Line 189"/>
            <p:cNvSpPr>
              <a:spLocks noChangeShapeType="1"/>
            </p:cNvSpPr>
            <p:nvPr/>
          </p:nvSpPr>
          <p:spPr bwMode="auto">
            <a:xfrm>
              <a:off x="6530975" y="4941888"/>
              <a:ext cx="45720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80" name="Line 190"/>
            <p:cNvSpPr>
              <a:spLocks noChangeShapeType="1"/>
            </p:cNvSpPr>
            <p:nvPr/>
          </p:nvSpPr>
          <p:spPr bwMode="auto">
            <a:xfrm flipV="1">
              <a:off x="7461250" y="4941888"/>
              <a:ext cx="1588" cy="460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w="sm" len="lg"/>
              <a:tailEnd type="triangle"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Line 191"/>
            <p:cNvSpPr>
              <a:spLocks noChangeShapeType="1"/>
            </p:cNvSpPr>
            <p:nvPr/>
          </p:nvSpPr>
          <p:spPr bwMode="auto">
            <a:xfrm>
              <a:off x="6999288" y="4941888"/>
              <a:ext cx="45720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82" name="Line 192"/>
            <p:cNvSpPr>
              <a:spLocks noChangeShapeType="1"/>
            </p:cNvSpPr>
            <p:nvPr/>
          </p:nvSpPr>
          <p:spPr bwMode="auto">
            <a:xfrm>
              <a:off x="7467600" y="4941888"/>
              <a:ext cx="45720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w="sm" len="lg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86" name="TextBox 185"/>
          <p:cNvSpPr txBox="1"/>
          <p:nvPr/>
        </p:nvSpPr>
        <p:spPr>
          <a:xfrm>
            <a:off x="457200" y="1066800"/>
            <a:ext cx="3657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Create a graph  out of it</a:t>
            </a:r>
            <a:endParaRPr lang="en-US" sz="2000" dirty="0"/>
          </a:p>
        </p:txBody>
      </p:sp>
      <p:grpSp>
        <p:nvGrpSpPr>
          <p:cNvPr id="189" name="Group 188"/>
          <p:cNvGrpSpPr/>
          <p:nvPr/>
        </p:nvGrpSpPr>
        <p:grpSpPr>
          <a:xfrm>
            <a:off x="4191000" y="1144061"/>
            <a:ext cx="2672954" cy="1141939"/>
            <a:chOff x="4435606" y="1371600"/>
            <a:chExt cx="2316229" cy="989539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5800" y="1371600"/>
              <a:ext cx="2256035" cy="914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88" name="Rectangle 187"/>
            <p:cNvSpPr/>
            <p:nvPr/>
          </p:nvSpPr>
          <p:spPr>
            <a:xfrm rot="171559">
              <a:off x="4435606" y="2234782"/>
              <a:ext cx="2214651" cy="12635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0" name="TextBox 189"/>
          <p:cNvSpPr txBox="1"/>
          <p:nvPr/>
        </p:nvSpPr>
        <p:spPr>
          <a:xfrm>
            <a:off x="4495800" y="685800"/>
            <a:ext cx="3657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Continuous approaches</a:t>
            </a:r>
          </a:p>
        </p:txBody>
      </p:sp>
      <p:sp>
        <p:nvSpPr>
          <p:cNvPr id="191" name="TextBox 190"/>
          <p:cNvSpPr txBox="1"/>
          <p:nvPr/>
        </p:nvSpPr>
        <p:spPr>
          <a:xfrm>
            <a:off x="4419600" y="2209800"/>
            <a:ext cx="2209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Navigation Function</a:t>
            </a:r>
          </a:p>
          <a:p>
            <a:pPr algn="r"/>
            <a:r>
              <a:rPr lang="en-US" sz="1400" dirty="0" smtClean="0"/>
              <a:t>(</a:t>
            </a:r>
            <a:r>
              <a:rPr lang="en-US" sz="1400" dirty="0" err="1" smtClean="0"/>
              <a:t>Loizou</a:t>
            </a:r>
            <a:r>
              <a:rPr lang="en-US" sz="1400" dirty="0" smtClean="0"/>
              <a:t>, Kumar, CDC’06)</a:t>
            </a:r>
            <a:endParaRPr lang="en-US" sz="14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2800" y="1046202"/>
            <a:ext cx="1673379" cy="1527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3" name="TextBox 192"/>
          <p:cNvSpPr txBox="1"/>
          <p:nvPr/>
        </p:nvSpPr>
        <p:spPr>
          <a:xfrm>
            <a:off x="6781800" y="2494002"/>
            <a:ext cx="2133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Global Vector Field</a:t>
            </a:r>
          </a:p>
          <a:p>
            <a:pPr algn="r"/>
            <a:r>
              <a:rPr lang="en-US" sz="1400" dirty="0" smtClean="0"/>
              <a:t>(A. Hsieh, ’07)</a:t>
            </a:r>
            <a:endParaRPr lang="en-US" sz="1400" dirty="0"/>
          </a:p>
        </p:txBody>
      </p:sp>
      <p:sp>
        <p:nvSpPr>
          <p:cNvPr id="194" name="TextBox 193"/>
          <p:cNvSpPr txBox="1"/>
          <p:nvPr/>
        </p:nvSpPr>
        <p:spPr>
          <a:xfrm>
            <a:off x="4419600" y="3843278"/>
            <a:ext cx="4419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9400" indent="-279400">
              <a:buAutoNum type="romanLcPeriod"/>
            </a:pPr>
            <a:r>
              <a:rPr lang="en-US" sz="2000" dirty="0" smtClean="0"/>
              <a:t> </a:t>
            </a:r>
            <a:r>
              <a:rPr lang="en-US" sz="2000" b="1" i="1" dirty="0" smtClean="0"/>
              <a:t>Difficult constructions</a:t>
            </a:r>
            <a:r>
              <a:rPr lang="en-US" sz="2000" dirty="0" smtClean="0"/>
              <a:t> for general environments.</a:t>
            </a:r>
          </a:p>
          <a:p>
            <a:pPr marL="279400" indent="-279400">
              <a:buAutoNum type="romanLcPeriod"/>
            </a:pPr>
            <a:r>
              <a:rPr lang="en-US" sz="2000" dirty="0" smtClean="0"/>
              <a:t>Susceptible to </a:t>
            </a:r>
            <a:r>
              <a:rPr lang="en-US" sz="2000" b="1" i="1" dirty="0" smtClean="0"/>
              <a:t>non-convergence, slow convergence</a:t>
            </a:r>
            <a:r>
              <a:rPr lang="en-US" sz="2000" dirty="0" smtClean="0"/>
              <a:t> or getting stuck at </a:t>
            </a:r>
            <a:r>
              <a:rPr lang="en-US" sz="2000" b="1" i="1" dirty="0" smtClean="0"/>
              <a:t>local minima </a:t>
            </a:r>
            <a:r>
              <a:rPr lang="en-US" sz="2000" dirty="0" smtClean="0"/>
              <a:t>(due to obstacles/holes).</a:t>
            </a:r>
          </a:p>
          <a:p>
            <a:pPr marL="279400" indent="-279400">
              <a:buAutoNum type="romanLcPeriod"/>
            </a:pPr>
            <a:r>
              <a:rPr lang="en-US" sz="2000" dirty="0" smtClean="0"/>
              <a:t>Difficult to guarantee </a:t>
            </a:r>
            <a:r>
              <a:rPr lang="en-US" sz="2000" b="1" i="1" dirty="0" smtClean="0"/>
              <a:t>optimality</a:t>
            </a:r>
            <a:r>
              <a:rPr lang="en-US" sz="2000" dirty="0" smtClean="0"/>
              <a:t> (geodesic between two points, and with holes in environment, is difficult to find)</a:t>
            </a:r>
          </a:p>
        </p:txBody>
      </p:sp>
      <p:sp>
        <p:nvSpPr>
          <p:cNvPr id="197" name="TextBox 196"/>
          <p:cNvSpPr txBox="1"/>
          <p:nvPr/>
        </p:nvSpPr>
        <p:spPr>
          <a:xfrm>
            <a:off x="6172200" y="3256002"/>
            <a:ext cx="2590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Solve Geodesic Equation</a:t>
            </a:r>
          </a:p>
          <a:p>
            <a:pPr algn="r"/>
            <a:r>
              <a:rPr lang="en-US" sz="1400" dirty="0" smtClean="0"/>
              <a:t>(for optimality)</a:t>
            </a:r>
            <a:endParaRPr lang="en-US" sz="1400" dirty="0"/>
          </a:p>
        </p:txBody>
      </p:sp>
      <p:sp>
        <p:nvSpPr>
          <p:cNvPr id="199" name="TextBox 198"/>
          <p:cNvSpPr txBox="1"/>
          <p:nvPr/>
        </p:nvSpPr>
        <p:spPr>
          <a:xfrm>
            <a:off x="1143000" y="2362200"/>
            <a:ext cx="1066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obstacles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1" name="TextBox 200"/>
          <p:cNvSpPr txBox="1"/>
          <p:nvPr/>
        </p:nvSpPr>
        <p:spPr>
          <a:xfrm>
            <a:off x="1981200" y="1978223"/>
            <a:ext cx="2438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free configuration space</a:t>
            </a: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5" name="Slide Number Placeholder 19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86" grpId="0"/>
      <p:bldP spid="190" grpId="0"/>
      <p:bldP spid="191" grpId="0"/>
      <p:bldP spid="193" grpId="0"/>
      <p:bldP spid="194" grpId="0"/>
      <p:bldP spid="197" grpId="0"/>
      <p:bldP spid="20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706562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Exploration of </a:t>
            </a:r>
            <a:r>
              <a:rPr lang="en-US" sz="4000" dirty="0" err="1" smtClean="0"/>
              <a:t>homotopy</a:t>
            </a:r>
            <a:r>
              <a:rPr lang="en-US" sz="4000" dirty="0" smtClean="0"/>
              <a:t> classes in a </a:t>
            </a:r>
            <a:br>
              <a:rPr lang="en-US" sz="4000" dirty="0" smtClean="0"/>
            </a:br>
            <a:r>
              <a:rPr lang="en-US" sz="4000" b="1" dirty="0" smtClean="0"/>
              <a:t>4-dimensional configuration space </a:t>
            </a:r>
            <a:r>
              <a:rPr lang="en-US" sz="4000" dirty="0" smtClean="0"/>
              <a:t>–</a:t>
            </a:r>
            <a:br>
              <a:rPr lang="en-US" sz="4000" dirty="0" smtClean="0"/>
            </a:br>
            <a:r>
              <a:rPr lang="en-US" dirty="0" smtClean="0"/>
              <a:t>X-Y-Z-Time – Moving obstacles in 3D</a:t>
            </a:r>
            <a:endParaRPr lang="en-US" dirty="0"/>
          </a:p>
        </p:txBody>
      </p:sp>
      <p:pic>
        <p:nvPicPr>
          <p:cNvPr id="8" name="xyzt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962400" y="1981200"/>
            <a:ext cx="4267200" cy="4267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4800" y="2511623"/>
            <a:ext cx="2438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Recall the X-Y-Time example:</a:t>
            </a:r>
            <a:endParaRPr lang="en-US" sz="1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" y="2774743"/>
            <a:ext cx="1600200" cy="1644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40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5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Overview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36637"/>
            <a:ext cx="8686800" cy="5364163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Planning with Topological constraints – </a:t>
            </a: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Homotopy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 &amp; Homology class constraints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sz="22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Incorporating Metric Information using search-based techniques – </a:t>
            </a:r>
            <a:r>
              <a:rPr lang="en-US" dirty="0" err="1" smtClean="0"/>
              <a:t>Voronoi</a:t>
            </a:r>
            <a:r>
              <a:rPr lang="en-US" dirty="0" smtClean="0"/>
              <a:t> Tessellation in Non-convex Environment with Non-uniform metric 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/>
            </a:r>
            <a:br>
              <a:rPr lang="en-US" dirty="0" smtClean="0">
                <a:solidFill>
                  <a:schemeClr val="bg1">
                    <a:lumMod val="75000"/>
                  </a:schemeClr>
                </a:solidFill>
              </a:rPr>
            </a:br>
            <a:endParaRPr lang="en-US" sz="2200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Dimensional Decomposition – Distributed Optimization using Separable Optimal Flow</a:t>
            </a: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/>
            </a:r>
            <a:b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</a:br>
            <a:r>
              <a:rPr lang="en-US" b="1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endParaRPr lang="en-US" sz="2200" b="1" i="1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Transformation for Efficient Optimal Planning in Environments with Non-Euclidean Metric</a:t>
            </a:r>
            <a:endParaRPr lang="en-US" b="1" dirty="0" smtClean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2</a:t>
            </a:r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41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81000" y="3124200"/>
            <a:ext cx="7924800" cy="1219200"/>
          </a:xfrm>
          <a:prstGeom prst="roundRect">
            <a:avLst/>
          </a:prstGeom>
          <a:solidFill>
            <a:schemeClr val="accent2">
              <a:lumMod val="20000"/>
              <a:lumOff val="80000"/>
              <a:alpha val="29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Metric in Search-based </a:t>
            </a:r>
            <a:b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Robot Planning Problems</a:t>
            </a:r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/>
          <a:lstStyle/>
          <a:p>
            <a:r>
              <a:rPr lang="en-US" dirty="0" smtClean="0"/>
              <a:t>Optimal goal-directed path planning</a:t>
            </a:r>
            <a:br>
              <a:rPr lang="en-US" dirty="0" smtClean="0"/>
            </a:br>
            <a:r>
              <a:rPr lang="en-US" dirty="0" smtClean="0"/>
              <a:t>	</a:t>
            </a:r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(A*, </a:t>
            </a:r>
            <a:r>
              <a:rPr lang="en-US" sz="28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Dijkstra’s</a:t>
            </a:r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other search algorithms) </a:t>
            </a:r>
            <a:b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		– well-understood, already discussed.</a:t>
            </a:r>
          </a:p>
          <a:p>
            <a:r>
              <a:rPr lang="en-US" dirty="0" smtClean="0"/>
              <a:t>Coverage problems</a:t>
            </a:r>
          </a:p>
          <a:p>
            <a:r>
              <a:rPr lang="en-US" dirty="0" smtClean="0"/>
              <a:t>Exploration problems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2</a:t>
            </a:r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42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960438"/>
          </a:xfrm>
        </p:spPr>
        <p:txBody>
          <a:bodyPr/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Related Work (coverage)</a:t>
            </a:r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763000" cy="5257800"/>
          </a:xfrm>
        </p:spPr>
        <p:txBody>
          <a:bodyPr>
            <a:normAutofit/>
          </a:bodyPr>
          <a:lstStyle/>
          <a:p>
            <a:pPr marL="742950" indent="-742950">
              <a:buNone/>
            </a:pPr>
            <a:r>
              <a:rPr lang="en-US" sz="2800" dirty="0" smtClean="0"/>
              <a:t>	Coverage problem in robotics: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endParaRPr lang="en-US" sz="2400" b="1" dirty="0" smtClean="0"/>
          </a:p>
          <a:p>
            <a:pPr marL="457200" indent="-457200">
              <a:buFont typeface="+mj-lt"/>
              <a:buAutoNum type="arabicPeriod"/>
              <a:tabLst>
                <a:tab pos="747713" algn="l"/>
              </a:tabLst>
            </a:pPr>
            <a:r>
              <a:rPr lang="en-US" sz="2400" dirty="0" smtClean="0"/>
              <a:t>Lloyd’s Algorithm and its Continuous Time Version</a:t>
            </a:r>
            <a:br>
              <a:rPr lang="en-US" sz="2400" dirty="0" smtClean="0"/>
            </a:br>
            <a:r>
              <a:rPr lang="en-US" sz="2400" dirty="0" smtClean="0"/>
              <a:t>	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S. P. Lloyd, “Least squares quantization in PCM,” IEEE Trans. Inf. Theory, vol. 28, pp. 129–137, 1982.</a:t>
            </a:r>
            <a:b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J. Cortes, S. Martinez, T.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Karatas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and</a:t>
            </a:r>
            <a:b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F.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Bullo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“Coverage control for mobile sensing</a:t>
            </a:r>
            <a:b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networks,” IEEE Trans. Robot.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Autom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., </a:t>
            </a:r>
            <a:b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vol. 20, no. 2, pp. 243–255, Apr. 2004.</a:t>
            </a:r>
            <a:b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en-US" sz="1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Lloyd’s Algorithm in non-convex environments</a:t>
            </a:r>
            <a:br>
              <a:rPr lang="en-US" sz="2400" dirty="0" smtClean="0"/>
            </a:br>
            <a:r>
              <a:rPr lang="en-US" sz="1800" dirty="0" smtClean="0"/>
              <a:t>(With polygonal obstacles:</a:t>
            </a:r>
            <a:br>
              <a:rPr lang="en-US" sz="1800" dirty="0" smtClean="0"/>
            </a:br>
            <a:r>
              <a:rPr lang="en-US" sz="1800" dirty="0" smtClean="0"/>
              <a:t>	Gradient descent approach for moving towards generalized </a:t>
            </a:r>
            <a:r>
              <a:rPr lang="en-US" sz="1800" dirty="0" err="1" smtClean="0"/>
              <a:t>centroid</a:t>
            </a:r>
            <a:r>
              <a:rPr lang="en-US" sz="1800" dirty="0" smtClean="0"/>
              <a:t>)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L. C. A.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Pimenta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V. Kumar, R. C.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Mesquita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and G. A. S. Pereira, “Sensing and coverage for a network of heterogeneous robots,” in Proc. of the IEEE Conf. on Decision and </a:t>
            </a:r>
            <a:r>
              <a:rPr lang="es-E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Control, </a:t>
            </a:r>
            <a:r>
              <a:rPr lang="es-E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Cancun</a:t>
            </a:r>
            <a:r>
              <a:rPr lang="es-E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s-E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Mexico</a:t>
            </a:r>
            <a:r>
              <a:rPr lang="es-E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s-E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Dec</a:t>
            </a:r>
            <a:r>
              <a:rPr lang="es-E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 2008, pp. 3947–3952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3200400"/>
            <a:ext cx="3505200" cy="1177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371600" y="6245423"/>
            <a:ext cx="8077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>
                <a:solidFill>
                  <a:schemeClr val="bg1">
                    <a:lumMod val="50000"/>
                  </a:schemeClr>
                </a:solidFill>
              </a:rPr>
              <a:t>(Geometric, difficult to compute in non-polygonal environment, not suited for exploration.)</a:t>
            </a:r>
            <a:endParaRPr lang="en-US" sz="14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2</a:t>
            </a:r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43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8763000" cy="13716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Part A</a:t>
            </a:r>
            <a:b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en-US" sz="3100" b="1" dirty="0" smtClean="0">
                <a:solidFill>
                  <a:schemeClr val="bg2">
                    <a:lumMod val="50000"/>
                  </a:schemeClr>
                </a:solidFill>
              </a:rPr>
              <a:t>Coverage in Non-convex Environments with non-Euclidean Metric</a:t>
            </a:r>
            <a:endParaRPr lang="en-US" sz="31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981200"/>
            <a:ext cx="8763000" cy="3886200"/>
          </a:xfrm>
        </p:spPr>
        <p:txBody>
          <a:bodyPr/>
          <a:lstStyle/>
          <a:p>
            <a:pPr algn="ctr"/>
            <a:r>
              <a:rPr lang="en-US" sz="3200" dirty="0" err="1" smtClean="0"/>
              <a:t>Voronoi</a:t>
            </a:r>
            <a:r>
              <a:rPr lang="en-US" sz="3200" dirty="0" smtClean="0"/>
              <a:t> Tessellation is a fundamental requirement for Lloyd’s algorithm.</a:t>
            </a:r>
          </a:p>
          <a:p>
            <a:pPr algn="ctr"/>
            <a:endParaRPr lang="en-US" sz="3200" dirty="0" smtClean="0"/>
          </a:p>
          <a:p>
            <a:pPr algn="ctr"/>
            <a:r>
              <a:rPr lang="en-US" sz="3200" b="1" dirty="0" smtClean="0"/>
              <a:t>Question:</a:t>
            </a:r>
            <a:br>
              <a:rPr lang="en-US" sz="3200" b="1" dirty="0" smtClean="0"/>
            </a:br>
            <a:r>
              <a:rPr lang="en-US" sz="3200" dirty="0" smtClean="0"/>
              <a:t>How to construct </a:t>
            </a:r>
            <a:r>
              <a:rPr lang="en-US" sz="3200" dirty="0" err="1" smtClean="0"/>
              <a:t>Voronoi</a:t>
            </a:r>
            <a:r>
              <a:rPr lang="en-US" sz="3200" dirty="0" smtClean="0"/>
              <a:t> Tessellation in </a:t>
            </a:r>
            <a:r>
              <a:rPr lang="en-US" sz="3200" b="1" i="1" dirty="0" smtClean="0"/>
              <a:t>non-convex environments </a:t>
            </a:r>
            <a:r>
              <a:rPr lang="en-US" sz="3200" dirty="0" smtClean="0"/>
              <a:t>with possibly </a:t>
            </a:r>
            <a:r>
              <a:rPr lang="en-US" sz="3200" b="1" i="1" dirty="0" smtClean="0"/>
              <a:t>non-Euclidean metric</a:t>
            </a:r>
            <a:r>
              <a:rPr lang="en-US" sz="3200" dirty="0" smtClean="0"/>
              <a:t>?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44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4"/>
          <p:cNvGrpSpPr/>
          <p:nvPr/>
        </p:nvGrpSpPr>
        <p:grpSpPr>
          <a:xfrm>
            <a:off x="5591175" y="3629025"/>
            <a:ext cx="2867025" cy="2847975"/>
            <a:chOff x="5591175" y="3629025"/>
            <a:chExt cx="2867025" cy="2847975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591175" y="3629025"/>
              <a:ext cx="2867025" cy="284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5" name="Oval 24"/>
            <p:cNvSpPr/>
            <p:nvPr/>
          </p:nvSpPr>
          <p:spPr bwMode="auto">
            <a:xfrm>
              <a:off x="7772400" y="5029200"/>
              <a:ext cx="57150" cy="57150"/>
            </a:xfrm>
            <a:prstGeom prst="ellipse">
              <a:avLst/>
            </a:prstGeom>
            <a:solidFill>
              <a:srgbClr val="FF66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06" charset="0"/>
              </a:endParaRPr>
            </a:p>
          </p:txBody>
        </p:sp>
        <p:sp>
          <p:nvSpPr>
            <p:cNvPr id="26" name="Oval 25"/>
            <p:cNvSpPr/>
            <p:nvPr/>
          </p:nvSpPr>
          <p:spPr bwMode="auto">
            <a:xfrm>
              <a:off x="6831330" y="6096000"/>
              <a:ext cx="57150" cy="57150"/>
            </a:xfrm>
            <a:prstGeom prst="ellipse">
              <a:avLst/>
            </a:prstGeom>
            <a:solidFill>
              <a:srgbClr val="FF66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06" charset="0"/>
              </a:endParaRPr>
            </a:p>
          </p:txBody>
        </p:sp>
        <p:sp>
          <p:nvSpPr>
            <p:cNvPr id="29" name="Oval 28"/>
            <p:cNvSpPr/>
            <p:nvPr/>
          </p:nvSpPr>
          <p:spPr bwMode="auto">
            <a:xfrm>
              <a:off x="6130290" y="5021580"/>
              <a:ext cx="57150" cy="57150"/>
            </a:xfrm>
            <a:prstGeom prst="ellipse">
              <a:avLst/>
            </a:prstGeom>
            <a:solidFill>
              <a:srgbClr val="FF66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06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763000" cy="1219200"/>
          </a:xfrm>
        </p:spPr>
        <p:txBody>
          <a:bodyPr>
            <a:normAutofit fontScale="90000"/>
          </a:bodyPr>
          <a:lstStyle/>
          <a:p>
            <a:r>
              <a:rPr lang="en-US" sz="4000" b="1" dirty="0" smtClean="0">
                <a:solidFill>
                  <a:schemeClr val="accent2">
                    <a:lumMod val="50000"/>
                  </a:schemeClr>
                </a:solidFill>
              </a:rPr>
              <a:t>Assignment for Exploration and Coverage </a:t>
            </a:r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(</a:t>
            </a:r>
            <a:r>
              <a:rPr lang="en-US" b="1" i="1" dirty="0" smtClean="0">
                <a:solidFill>
                  <a:schemeClr val="bg2">
                    <a:lumMod val="50000"/>
                  </a:schemeClr>
                </a:solidFill>
              </a:rPr>
              <a:t>known environment</a:t>
            </a:r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)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685800" y="2286000"/>
            <a:ext cx="2514600" cy="17526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cxnSp>
        <p:nvCxnSpPr>
          <p:cNvPr id="6" name="Straight Connector 5"/>
          <p:cNvCxnSpPr/>
          <p:nvPr/>
        </p:nvCxnSpPr>
        <p:spPr bwMode="auto">
          <a:xfrm>
            <a:off x="1295400" y="2286000"/>
            <a:ext cx="914400" cy="8382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/>
          <p:cNvCxnSpPr/>
          <p:nvPr/>
        </p:nvCxnSpPr>
        <p:spPr bwMode="auto">
          <a:xfrm rot="5400000" flipH="1" flipV="1">
            <a:off x="1295400" y="3124200"/>
            <a:ext cx="914400" cy="9144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/>
          <p:cNvCxnSpPr/>
          <p:nvPr/>
        </p:nvCxnSpPr>
        <p:spPr bwMode="auto">
          <a:xfrm>
            <a:off x="2209800" y="3124200"/>
            <a:ext cx="987795" cy="607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Oval 12"/>
          <p:cNvSpPr/>
          <p:nvPr/>
        </p:nvSpPr>
        <p:spPr bwMode="auto">
          <a:xfrm>
            <a:off x="2209800" y="2895600"/>
            <a:ext cx="76200" cy="76200"/>
          </a:xfrm>
          <a:prstGeom prst="ellipse">
            <a:avLst/>
          </a:prstGeom>
          <a:solidFill>
            <a:schemeClr val="accent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sp>
        <p:nvSpPr>
          <p:cNvPr id="14" name="Oval 13"/>
          <p:cNvSpPr/>
          <p:nvPr/>
        </p:nvSpPr>
        <p:spPr bwMode="auto">
          <a:xfrm>
            <a:off x="2209800" y="3276600"/>
            <a:ext cx="76200" cy="76200"/>
          </a:xfrm>
          <a:prstGeom prst="ellipse">
            <a:avLst/>
          </a:prstGeom>
          <a:solidFill>
            <a:schemeClr val="accent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sp>
        <p:nvSpPr>
          <p:cNvPr id="15" name="Oval 14"/>
          <p:cNvSpPr/>
          <p:nvPr/>
        </p:nvSpPr>
        <p:spPr bwMode="auto">
          <a:xfrm>
            <a:off x="1979578" y="3080426"/>
            <a:ext cx="76200" cy="76200"/>
          </a:xfrm>
          <a:prstGeom prst="ellipse">
            <a:avLst/>
          </a:prstGeom>
          <a:solidFill>
            <a:schemeClr val="accent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9000" y="2438400"/>
            <a:ext cx="5062537" cy="461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TextBox 16"/>
          <p:cNvSpPr txBox="1"/>
          <p:nvPr/>
        </p:nvSpPr>
        <p:spPr>
          <a:xfrm>
            <a:off x="381000" y="3733800"/>
            <a:ext cx="381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>
                <a:latin typeface="Times New Roman"/>
                <a:cs typeface="Times New Roman"/>
              </a:rPr>
              <a:t>Ω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533400" y="1524000"/>
            <a:ext cx="510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/>
              <a:t>Voronoi</a:t>
            </a:r>
            <a:r>
              <a:rPr lang="en-US" sz="3600" dirty="0" smtClean="0"/>
              <a:t> </a:t>
            </a:r>
            <a:r>
              <a:rPr lang="en-US" sz="3600" dirty="0" err="1" smtClean="0"/>
              <a:t>Tesellation</a:t>
            </a:r>
            <a:r>
              <a:rPr lang="en-US" sz="3600" dirty="0" smtClean="0"/>
              <a:t>: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248025" y="4800600"/>
            <a:ext cx="36861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In non-convex environments:</a:t>
            </a:r>
            <a:endParaRPr lang="en-US" sz="2800" dirty="0"/>
          </a:p>
        </p:txBody>
      </p:sp>
      <p:sp>
        <p:nvSpPr>
          <p:cNvPr id="23" name="TextBox 22"/>
          <p:cNvSpPr txBox="1"/>
          <p:nvPr/>
        </p:nvSpPr>
        <p:spPr>
          <a:xfrm>
            <a:off x="3276600" y="5723692"/>
            <a:ext cx="28194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2000" dirty="0" smtClean="0"/>
              <a:t> is the</a:t>
            </a:r>
          </a:p>
          <a:p>
            <a:r>
              <a:rPr lang="en-US" i="1" dirty="0" smtClean="0"/>
              <a:t>Geodesic</a:t>
            </a:r>
            <a:r>
              <a:rPr lang="en-US" dirty="0" smtClean="0"/>
              <a:t> Distance</a:t>
            </a:r>
            <a:endParaRPr lang="en-US" dirty="0"/>
          </a:p>
        </p:txBody>
      </p:sp>
      <p:cxnSp>
        <p:nvCxnSpPr>
          <p:cNvPr id="27" name="Straight Connector 26"/>
          <p:cNvCxnSpPr/>
          <p:nvPr/>
        </p:nvCxnSpPr>
        <p:spPr bwMode="auto">
          <a:xfrm rot="16200000" flipH="1">
            <a:off x="7684860" y="5145314"/>
            <a:ext cx="290286" cy="5805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8" name="Straight Connector 27"/>
          <p:cNvCxnSpPr/>
          <p:nvPr/>
        </p:nvCxnSpPr>
        <p:spPr bwMode="auto">
          <a:xfrm rot="5400000">
            <a:off x="7650390" y="5524500"/>
            <a:ext cx="417285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0" name="Straight Connector 29"/>
          <p:cNvCxnSpPr/>
          <p:nvPr/>
        </p:nvCxnSpPr>
        <p:spPr bwMode="auto">
          <a:xfrm rot="10800000" flipV="1">
            <a:off x="7673975" y="5725886"/>
            <a:ext cx="188688" cy="12699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4" name="Straight Connector 33"/>
          <p:cNvCxnSpPr/>
          <p:nvPr/>
        </p:nvCxnSpPr>
        <p:spPr bwMode="auto">
          <a:xfrm rot="10800000" flipV="1">
            <a:off x="6857550" y="5849257"/>
            <a:ext cx="823683" cy="27940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oval" w="sm" len="sm"/>
            <a:tailEnd type="none" w="med" len="med"/>
          </a:ln>
          <a:effectLst/>
        </p:spPr>
      </p:cxnSp>
      <p:sp>
        <p:nvSpPr>
          <p:cNvPr id="31" name="TextBox 30"/>
          <p:cNvSpPr txBox="1"/>
          <p:nvPr/>
        </p:nvSpPr>
        <p:spPr>
          <a:xfrm>
            <a:off x="2209800" y="2602468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209800" y="3212068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76400" y="2907268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Freeform 37"/>
          <p:cNvSpPr/>
          <p:nvPr/>
        </p:nvSpPr>
        <p:spPr>
          <a:xfrm>
            <a:off x="6770716" y="2819400"/>
            <a:ext cx="698269" cy="349135"/>
          </a:xfrm>
          <a:custGeom>
            <a:avLst/>
            <a:gdLst>
              <a:gd name="connsiteX0" fmla="*/ 0 w 698269"/>
              <a:gd name="connsiteY0" fmla="*/ 0 h 349135"/>
              <a:gd name="connsiteX1" fmla="*/ 182880 w 698269"/>
              <a:gd name="connsiteY1" fmla="*/ 216131 h 349135"/>
              <a:gd name="connsiteX2" fmla="*/ 698269 w 698269"/>
              <a:gd name="connsiteY2" fmla="*/ 349135 h 349135"/>
              <a:gd name="connsiteX3" fmla="*/ 698269 w 698269"/>
              <a:gd name="connsiteY3" fmla="*/ 349135 h 349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8269" h="349135">
                <a:moveTo>
                  <a:pt x="0" y="0"/>
                </a:moveTo>
                <a:cubicBezTo>
                  <a:pt x="33251" y="78971"/>
                  <a:pt x="66502" y="157942"/>
                  <a:pt x="182880" y="216131"/>
                </a:cubicBezTo>
                <a:cubicBezTo>
                  <a:pt x="299258" y="274320"/>
                  <a:pt x="698269" y="349135"/>
                  <a:pt x="698269" y="349135"/>
                </a:cubicBezTo>
                <a:lnTo>
                  <a:pt x="698269" y="349135"/>
                </a:lnTo>
              </a:path>
            </a:pathLst>
          </a:custGeom>
          <a:ln>
            <a:solidFill>
              <a:srgbClr val="C00000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5410200" y="2837411"/>
            <a:ext cx="2069869" cy="349135"/>
          </a:xfrm>
          <a:custGeom>
            <a:avLst/>
            <a:gdLst>
              <a:gd name="connsiteX0" fmla="*/ 0 w 698269"/>
              <a:gd name="connsiteY0" fmla="*/ 0 h 349135"/>
              <a:gd name="connsiteX1" fmla="*/ 182880 w 698269"/>
              <a:gd name="connsiteY1" fmla="*/ 216131 h 349135"/>
              <a:gd name="connsiteX2" fmla="*/ 698269 w 698269"/>
              <a:gd name="connsiteY2" fmla="*/ 349135 h 349135"/>
              <a:gd name="connsiteX3" fmla="*/ 698269 w 698269"/>
              <a:gd name="connsiteY3" fmla="*/ 349135 h 349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8269" h="349135">
                <a:moveTo>
                  <a:pt x="0" y="0"/>
                </a:moveTo>
                <a:cubicBezTo>
                  <a:pt x="33251" y="78971"/>
                  <a:pt x="66502" y="157942"/>
                  <a:pt x="182880" y="216131"/>
                </a:cubicBezTo>
                <a:cubicBezTo>
                  <a:pt x="299258" y="274320"/>
                  <a:pt x="698269" y="349135"/>
                  <a:pt x="698269" y="349135"/>
                </a:cubicBezTo>
                <a:lnTo>
                  <a:pt x="698269" y="349135"/>
                </a:lnTo>
              </a:path>
            </a:pathLst>
          </a:custGeom>
          <a:ln>
            <a:solidFill>
              <a:srgbClr val="C00000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/>
          <p:cNvSpPr txBox="1"/>
          <p:nvPr/>
        </p:nvSpPr>
        <p:spPr>
          <a:xfrm>
            <a:off x="7467600" y="2989811"/>
            <a:ext cx="1066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C00000"/>
                </a:solidFill>
              </a:rPr>
              <a:t>metric</a:t>
            </a:r>
            <a:endParaRPr lang="en-US" b="1" i="1" dirty="0">
              <a:solidFill>
                <a:srgbClr val="C0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33400" y="4075093"/>
            <a:ext cx="3048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4950" indent="-234950"/>
            <a:r>
              <a:rPr lang="en-US" sz="1400" b="1" i="1" dirty="0" smtClean="0"/>
              <a:t>In convex environments and Euclidean metric: </a:t>
            </a:r>
            <a:r>
              <a:rPr lang="en-US" sz="1400" dirty="0" smtClean="0"/>
              <a:t>Tessellation boundaries are perpendicular bisectors of lines joining the robots</a:t>
            </a:r>
            <a:endParaRPr lang="en-US" sz="1400" dirty="0"/>
          </a:p>
        </p:txBody>
      </p:sp>
      <p:sp>
        <p:nvSpPr>
          <p:cNvPr id="42" name="TextBox 41"/>
          <p:cNvSpPr txBox="1"/>
          <p:nvPr/>
        </p:nvSpPr>
        <p:spPr>
          <a:xfrm>
            <a:off x="7848600" y="48006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858000" y="6031468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867400" y="4964668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638800" y="6400800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Due to non-convexity</a:t>
            </a:r>
            <a:endParaRPr lang="en-US" b="1" dirty="0"/>
          </a:p>
        </p:txBody>
      </p:sp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62600" y="4114800"/>
            <a:ext cx="3178212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" name="TextBox 45"/>
          <p:cNvSpPr txBox="1"/>
          <p:nvPr/>
        </p:nvSpPr>
        <p:spPr>
          <a:xfrm>
            <a:off x="5638800" y="4953000"/>
            <a:ext cx="5334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Oval 44"/>
          <p:cNvSpPr/>
          <p:nvPr/>
        </p:nvSpPr>
        <p:spPr bwMode="auto">
          <a:xfrm>
            <a:off x="5638800" y="5246132"/>
            <a:ext cx="76200" cy="76200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8305800" y="4953000"/>
            <a:ext cx="5334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Oval 47"/>
          <p:cNvSpPr/>
          <p:nvPr/>
        </p:nvSpPr>
        <p:spPr bwMode="auto">
          <a:xfrm>
            <a:off x="8305800" y="5246132"/>
            <a:ext cx="76200" cy="76200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5715000" y="5410200"/>
            <a:ext cx="642257" cy="26422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715000" y="5588913"/>
            <a:ext cx="1066800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/>
              <a:t>high metric region</a:t>
            </a:r>
            <a:endParaRPr lang="en-US" sz="1100" b="1" dirty="0"/>
          </a:p>
        </p:txBody>
      </p:sp>
      <p:sp>
        <p:nvSpPr>
          <p:cNvPr id="52" name="Rectangle 51"/>
          <p:cNvSpPr/>
          <p:nvPr/>
        </p:nvSpPr>
        <p:spPr bwMode="auto">
          <a:xfrm>
            <a:off x="5867400" y="4572000"/>
            <a:ext cx="990600" cy="304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715000" y="4495800"/>
            <a:ext cx="129540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/>
              <a:t>perpendicular bisector of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12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12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cxnSp>
        <p:nvCxnSpPr>
          <p:cNvPr id="54" name="Straight Connector 53"/>
          <p:cNvCxnSpPr/>
          <p:nvPr/>
        </p:nvCxnSpPr>
        <p:spPr bwMode="auto">
          <a:xfrm>
            <a:off x="6585285" y="4751136"/>
            <a:ext cx="228600" cy="1588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0" name="Rectangle 59"/>
          <p:cNvSpPr/>
          <p:nvPr/>
        </p:nvSpPr>
        <p:spPr bwMode="auto">
          <a:xfrm>
            <a:off x="7391400" y="5755574"/>
            <a:ext cx="947057" cy="26422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315200" y="5692170"/>
            <a:ext cx="15240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Boundary of </a:t>
            </a:r>
            <a:r>
              <a:rPr lang="en-US" sz="1050" b="1" dirty="0" err="1" smtClean="0"/>
              <a:t>Voronoi</a:t>
            </a:r>
            <a:r>
              <a:rPr lang="en-US" sz="1050" b="1" dirty="0" smtClean="0"/>
              <a:t> tessellation between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12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+mn-lt"/>
                <a:cs typeface="Times New Roman" pitchFamily="18" charset="0"/>
              </a:rPr>
              <a:t> </a:t>
            </a:r>
            <a:r>
              <a:rPr lang="en-US" sz="1050" b="1" dirty="0" smtClean="0">
                <a:latin typeface="Arial" pitchFamily="34" charset="0"/>
                <a:cs typeface="Arial" pitchFamily="34" charset="0"/>
              </a:rPr>
              <a:t>and</a:t>
            </a:r>
            <a:r>
              <a:rPr lang="en-US" sz="1200" b="1" dirty="0" smtClean="0">
                <a:latin typeface="+mn-lt"/>
                <a:cs typeface="Times New Roman" pitchFamily="18" charset="0"/>
              </a:rPr>
              <a:t>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12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5791200" y="6324600"/>
            <a:ext cx="335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Due to non-Euclidean metric</a:t>
            </a:r>
            <a:endParaRPr lang="en-US" b="1" dirty="0"/>
          </a:p>
        </p:txBody>
      </p:sp>
      <p:sp>
        <p:nvSpPr>
          <p:cNvPr id="53" name="TextBox 52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5" name="Slide Number Placeholder 5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45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42" grpId="0"/>
      <p:bldP spid="42" grpId="1"/>
      <p:bldP spid="43" grpId="0"/>
      <p:bldP spid="43" grpId="1"/>
      <p:bldP spid="44" grpId="0"/>
      <p:bldP spid="44" grpId="1"/>
      <p:bldP spid="36" grpId="0"/>
      <p:bldP spid="36" grpId="1"/>
      <p:bldP spid="46" grpId="0" animBg="1"/>
      <p:bldP spid="45" grpId="0" animBg="1"/>
      <p:bldP spid="47" grpId="0" animBg="1"/>
      <p:bldP spid="48" grpId="0" animBg="1"/>
      <p:bldP spid="50" grpId="0" animBg="1"/>
      <p:bldP spid="49" grpId="0" animBg="1"/>
      <p:bldP spid="52" grpId="0" animBg="1"/>
      <p:bldP spid="51" grpId="0"/>
      <p:bldP spid="60" grpId="0" animBg="1"/>
      <p:bldP spid="58" grpId="0"/>
      <p:bldP spid="62" grpId="0"/>
      <p:bldP spid="62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990600"/>
          </a:xfrm>
        </p:spPr>
        <p:txBody>
          <a:bodyPr>
            <a:normAutofit fontScale="90000"/>
          </a:bodyPr>
          <a:lstStyle/>
          <a:p>
            <a:r>
              <a:rPr lang="en-US" sz="4000" b="1" dirty="0" smtClean="0">
                <a:solidFill>
                  <a:schemeClr val="accent2">
                    <a:lumMod val="50000"/>
                  </a:schemeClr>
                </a:solidFill>
              </a:rPr>
              <a:t>Search-based algorithm for Computing Geodesic </a:t>
            </a:r>
            <a:r>
              <a:rPr lang="en-US" sz="4000" b="1" dirty="0" err="1" smtClean="0">
                <a:solidFill>
                  <a:schemeClr val="accent2">
                    <a:lumMod val="50000"/>
                  </a:schemeClr>
                </a:solidFill>
              </a:rPr>
              <a:t>Voronoi</a:t>
            </a:r>
            <a:r>
              <a:rPr lang="en-US" sz="4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4000" b="1" dirty="0" err="1" smtClean="0">
                <a:solidFill>
                  <a:schemeClr val="accent2">
                    <a:lumMod val="50000"/>
                  </a:schemeClr>
                </a:solidFill>
              </a:rPr>
              <a:t>Tesellation</a:t>
            </a:r>
            <a:endParaRPr lang="en-US" sz="4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447800"/>
            <a:ext cx="2677094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276600" y="1600200"/>
            <a:ext cx="5867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Discretize</a:t>
            </a:r>
            <a:r>
              <a:rPr lang="en-US" sz="2800" dirty="0" smtClean="0"/>
              <a:t> the environment,</a:t>
            </a:r>
            <a:br>
              <a:rPr lang="en-US" sz="2800" dirty="0" smtClean="0"/>
            </a:br>
            <a:r>
              <a:rPr lang="en-US" sz="2800" dirty="0" smtClean="0"/>
              <a:t>                      and form a graph, </a:t>
            </a:r>
            <a:r>
              <a:rPr lang="en-US" sz="2800" i="1" dirty="0" smtClean="0">
                <a:latin typeface="Brush Script MT" pitchFamily="66" charset="0"/>
              </a:rPr>
              <a:t>G</a:t>
            </a:r>
            <a:endParaRPr lang="en-US" sz="2800" i="1" dirty="0">
              <a:latin typeface="Brush Script MT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24200" y="2514600"/>
            <a:ext cx="44958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For each agent,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/>
              <a:t>, expand nodes of </a:t>
            </a:r>
            <a:r>
              <a:rPr lang="en-US" i="1" dirty="0" smtClean="0">
                <a:latin typeface="Brush Script MT" pitchFamily="66" charset="0"/>
              </a:rPr>
              <a:t>G</a:t>
            </a:r>
            <a:r>
              <a:rPr lang="en-US" dirty="0" smtClean="0"/>
              <a:t>,</a:t>
            </a:r>
          </a:p>
          <a:p>
            <a:r>
              <a:rPr lang="en-US" dirty="0" smtClean="0"/>
              <a:t>      starting from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i="1" baseline="-25000" dirty="0" smtClean="0">
                <a:latin typeface="Times New Roman" pitchFamily="18" charset="0"/>
                <a:cs typeface="Times New Roman" pitchFamily="18" charset="0"/>
              </a:rPr>
              <a:t>i</a:t>
            </a:r>
            <a:endParaRPr lang="en-US" dirty="0" smtClean="0"/>
          </a:p>
          <a:p>
            <a:r>
              <a:rPr lang="en-US" dirty="0" smtClean="0"/>
              <a:t>          using </a:t>
            </a:r>
            <a:r>
              <a:rPr lang="en-US" dirty="0" err="1" smtClean="0"/>
              <a:t>Dijkstra’s</a:t>
            </a:r>
            <a:r>
              <a:rPr lang="en-US" dirty="0" smtClean="0"/>
              <a:t> Algorithm</a:t>
            </a:r>
          </a:p>
          <a:p>
            <a:endParaRPr lang="en-US" dirty="0" smtClean="0"/>
          </a:p>
          <a:p>
            <a:r>
              <a:rPr lang="en-US" b="1" dirty="0" smtClean="0"/>
              <a:t>Result: </a:t>
            </a:r>
            <a:r>
              <a:rPr lang="en-US" dirty="0" smtClean="0"/>
              <a:t>We obtain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i="1" baseline="-250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 –</a:t>
            </a:r>
            <a:endParaRPr lang="en-US" dirty="0" smtClean="0"/>
          </a:p>
          <a:p>
            <a:r>
              <a:rPr lang="en-US" dirty="0" smtClean="0"/>
              <a:t>      the Geodesic distance of each</a:t>
            </a:r>
          </a:p>
          <a:p>
            <a:r>
              <a:rPr lang="en-US" dirty="0" smtClean="0"/>
              <a:t>      node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dirty="0" smtClean="0"/>
              <a:t> in </a:t>
            </a:r>
            <a:r>
              <a:rPr lang="en-US" i="1" dirty="0" smtClean="0">
                <a:latin typeface="Brush Script MT" pitchFamily="66" charset="0"/>
              </a:rPr>
              <a:t>G</a:t>
            </a:r>
            <a:r>
              <a:rPr lang="en-US" dirty="0" smtClean="0"/>
              <a:t> from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i="1" baseline="-25000" dirty="0" smtClean="0">
                <a:latin typeface="Times New Roman" pitchFamily="18" charset="0"/>
                <a:cs typeface="Times New Roman" pitchFamily="18" charset="0"/>
              </a:rPr>
              <a:t>i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5105400"/>
            <a:ext cx="4979276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TextBox 25"/>
          <p:cNvSpPr txBox="1"/>
          <p:nvPr/>
        </p:nvSpPr>
        <p:spPr>
          <a:xfrm>
            <a:off x="533400" y="4648200"/>
            <a:ext cx="472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Geodesic </a:t>
            </a:r>
            <a:r>
              <a:rPr lang="en-US" sz="2400" dirty="0" err="1" smtClean="0"/>
              <a:t>Voronoi</a:t>
            </a:r>
            <a:r>
              <a:rPr lang="en-US" sz="2400" dirty="0" smtClean="0"/>
              <a:t> </a:t>
            </a:r>
            <a:r>
              <a:rPr lang="en-US" sz="2400" dirty="0" err="1" smtClean="0"/>
              <a:t>Tesellation</a:t>
            </a:r>
            <a:r>
              <a:rPr lang="en-US" sz="2400" dirty="0" smtClean="0"/>
              <a:t>:</a:t>
            </a:r>
            <a:endParaRPr lang="en-US" sz="24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08402" y="4433888"/>
            <a:ext cx="2078398" cy="242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TextBox 24"/>
          <p:cNvSpPr txBox="1"/>
          <p:nvPr/>
        </p:nvSpPr>
        <p:spPr>
          <a:xfrm>
            <a:off x="533400" y="5791200"/>
            <a:ext cx="58674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Easy to incorporate non-Euclidean metric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dirty="0" smtClean="0"/>
              <a:t> – </a:t>
            </a:r>
          </a:p>
          <a:p>
            <a:r>
              <a:rPr lang="en-US" dirty="0" smtClean="0"/>
              <a:t>	weigh the edges of the graph with the metric.</a:t>
            </a:r>
            <a:endParaRPr lang="en-US" dirty="0"/>
          </a:p>
        </p:txBody>
      </p:sp>
      <p:pic>
        <p:nvPicPr>
          <p:cNvPr id="2050" name="Picture 2" descr="X:\My Project works\YAGSBPL\test_yagsbpl\outfiles\Tessellation3b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05600" y="2505075"/>
            <a:ext cx="1914525" cy="1914525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46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6" grpId="0"/>
      <p:bldP spid="2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44562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accent2">
                    <a:lumMod val="50000"/>
                  </a:schemeClr>
                </a:solidFill>
              </a:rPr>
              <a:t>The tessellation algorithm</a:t>
            </a:r>
            <a:endParaRPr lang="en-US" sz="4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" y="914400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/>
              <a:t>Dijkstra’s</a:t>
            </a:r>
            <a:r>
              <a:rPr lang="en-US" b="1" dirty="0" smtClean="0"/>
              <a:t> algorithm</a:t>
            </a:r>
            <a:endParaRPr lang="en-US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371600"/>
            <a:ext cx="3993792" cy="327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524000"/>
            <a:ext cx="3970782" cy="476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4572000" y="914400"/>
            <a:ext cx="335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Tessellation algorithm</a:t>
            </a:r>
            <a:endParaRPr lang="en-US" b="1" dirty="0"/>
          </a:p>
        </p:txBody>
      </p:sp>
      <p:cxnSp>
        <p:nvCxnSpPr>
          <p:cNvPr id="9" name="Straight Connector 8"/>
          <p:cNvCxnSpPr/>
          <p:nvPr/>
        </p:nvCxnSpPr>
        <p:spPr bwMode="auto">
          <a:xfrm rot="5400000">
            <a:off x="1638600" y="3695206"/>
            <a:ext cx="5561806" cy="1783"/>
          </a:xfrm>
          <a:prstGeom prst="line">
            <a:avLst/>
          </a:prstGeom>
          <a:solidFill>
            <a:schemeClr val="accent1"/>
          </a:solidFill>
          <a:ln w="2222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Rectangle 10"/>
          <p:cNvSpPr/>
          <p:nvPr/>
        </p:nvSpPr>
        <p:spPr bwMode="auto">
          <a:xfrm>
            <a:off x="5029200" y="2971800"/>
            <a:ext cx="1828800" cy="645459"/>
          </a:xfrm>
          <a:prstGeom prst="rect">
            <a:avLst/>
          </a:prstGeom>
          <a:solidFill>
            <a:schemeClr val="accent2">
              <a:lumMod val="75000"/>
              <a:alpha val="16000"/>
            </a:schemeClr>
          </a:solidFill>
          <a:ln w="9525" cap="flat" cmpd="sng" algn="ctr">
            <a:solidFill>
              <a:schemeClr val="accent2">
                <a:lumMod val="50000"/>
                <a:alpha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685800" y="2460171"/>
            <a:ext cx="887506" cy="185058"/>
          </a:xfrm>
          <a:prstGeom prst="rect">
            <a:avLst/>
          </a:prstGeom>
          <a:solidFill>
            <a:schemeClr val="accent2">
              <a:lumMod val="75000"/>
              <a:alpha val="16000"/>
            </a:schemeClr>
          </a:solidFill>
          <a:ln w="9525" cap="flat" cmpd="sng" algn="ctr">
            <a:solidFill>
              <a:schemeClr val="accent2">
                <a:lumMod val="50000"/>
                <a:alpha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71800" y="914400"/>
            <a:ext cx="152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2">
                    <a:lumMod val="75000"/>
                  </a:schemeClr>
                </a:solidFill>
              </a:rPr>
              <a:t>Seed open set with one vertex of graph</a:t>
            </a:r>
            <a:endParaRPr lang="en-US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39000" y="914400"/>
            <a:ext cx="1828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2">
                    <a:lumMod val="75000"/>
                  </a:schemeClr>
                </a:solidFill>
              </a:rPr>
              <a:t>Seed open set with multiple vertices of graph</a:t>
            </a:r>
            <a:endParaRPr lang="en-US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15" name="Straight Arrow Connector 14"/>
          <p:cNvCxnSpPr>
            <a:stCxn id="10" idx="1"/>
          </p:cNvCxnSpPr>
          <p:nvPr/>
        </p:nvCxnSpPr>
        <p:spPr bwMode="auto">
          <a:xfrm rot="10800000" flipV="1">
            <a:off x="1371600" y="1283732"/>
            <a:ext cx="1600200" cy="1154668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accent2">
                <a:lumMod val="50000"/>
                <a:alpha val="23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Straight Arrow Connector 16"/>
          <p:cNvCxnSpPr/>
          <p:nvPr/>
        </p:nvCxnSpPr>
        <p:spPr bwMode="auto">
          <a:xfrm rot="5400000">
            <a:off x="5747266" y="1556265"/>
            <a:ext cx="1611869" cy="121920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accent2">
                <a:lumMod val="50000"/>
                <a:alpha val="23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9" name="Rectangle 18"/>
          <p:cNvSpPr/>
          <p:nvPr/>
        </p:nvSpPr>
        <p:spPr bwMode="auto">
          <a:xfrm>
            <a:off x="5715000" y="5791199"/>
            <a:ext cx="914400" cy="228601"/>
          </a:xfrm>
          <a:prstGeom prst="rect">
            <a:avLst/>
          </a:prstGeom>
          <a:solidFill>
            <a:schemeClr val="accent1">
              <a:lumMod val="60000"/>
              <a:lumOff val="40000"/>
              <a:alpha val="16000"/>
            </a:schemeClr>
          </a:solidFill>
          <a:ln w="9525" cap="flat" cmpd="sng" algn="ctr">
            <a:solidFill>
              <a:schemeClr val="accent1">
                <a:lumMod val="75000"/>
                <a:alpha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5257800" y="3429000"/>
            <a:ext cx="914400" cy="228601"/>
          </a:xfrm>
          <a:prstGeom prst="rect">
            <a:avLst/>
          </a:prstGeom>
          <a:solidFill>
            <a:schemeClr val="accent1">
              <a:lumMod val="60000"/>
              <a:lumOff val="40000"/>
              <a:alpha val="16000"/>
            </a:schemeClr>
          </a:solidFill>
          <a:ln w="9525" cap="flat" cmpd="sng" algn="ctr">
            <a:solidFill>
              <a:schemeClr val="accent1">
                <a:lumMod val="75000"/>
                <a:alpha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cxnSp>
        <p:nvCxnSpPr>
          <p:cNvPr id="21" name="Straight Arrow Connector 20"/>
          <p:cNvCxnSpPr/>
          <p:nvPr/>
        </p:nvCxnSpPr>
        <p:spPr bwMode="auto">
          <a:xfrm rot="16200000" flipV="1">
            <a:off x="5949434" y="3739636"/>
            <a:ext cx="1893333" cy="175260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accent1">
                <a:lumMod val="75000"/>
                <a:alpha val="23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3" name="TextBox 22"/>
          <p:cNvSpPr txBox="1"/>
          <p:nvPr/>
        </p:nvSpPr>
        <p:spPr>
          <a:xfrm>
            <a:off x="7239000" y="5572780"/>
            <a:ext cx="182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57441"/>
                </a:solidFill>
              </a:rPr>
              <a:t>Maintain lineage of expanded vertices</a:t>
            </a:r>
            <a:endParaRPr lang="en-US" sz="1400" b="1" dirty="0">
              <a:solidFill>
                <a:srgbClr val="F57441"/>
              </a:solidFill>
            </a:endParaRPr>
          </a:p>
        </p:txBody>
      </p:sp>
      <p:cxnSp>
        <p:nvCxnSpPr>
          <p:cNvPr id="24" name="Straight Arrow Connector 23"/>
          <p:cNvCxnSpPr>
            <a:stCxn id="23" idx="1"/>
            <a:endCxn id="19" idx="3"/>
          </p:cNvCxnSpPr>
          <p:nvPr/>
        </p:nvCxnSpPr>
        <p:spPr bwMode="auto">
          <a:xfrm rot="10800000" flipV="1">
            <a:off x="6629400" y="5834390"/>
            <a:ext cx="609600" cy="7111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accent1">
                <a:lumMod val="75000"/>
                <a:alpha val="23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2" name="TextBox 21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47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0" grpId="0"/>
      <p:bldP spid="12" grpId="0"/>
      <p:bldP spid="19" grpId="0" animBg="1"/>
      <p:bldP spid="20" grpId="0" animBg="1"/>
      <p:bldP spid="2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763000" cy="6858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Part B</a:t>
            </a:r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8763000" cy="4343400"/>
          </a:xfrm>
        </p:spPr>
        <p:txBody>
          <a:bodyPr/>
          <a:lstStyle/>
          <a:p>
            <a:pPr algn="ctr"/>
            <a:r>
              <a:rPr lang="en-US" sz="3200" dirty="0" smtClean="0"/>
              <a:t>Lloyd’s algorithm gives us a control law:</a:t>
            </a:r>
            <a:br>
              <a:rPr lang="en-US" sz="3200" dirty="0" smtClean="0"/>
            </a:br>
            <a:r>
              <a:rPr lang="en-US" sz="3200" b="1" i="1" dirty="0" smtClean="0"/>
              <a:t>Follow </a:t>
            </a:r>
            <a:r>
              <a:rPr lang="en-US" sz="3200" b="1" i="1" dirty="0" err="1" smtClean="0"/>
              <a:t>centroid</a:t>
            </a:r>
            <a:r>
              <a:rPr lang="en-US" sz="3200" b="1" i="1" dirty="0" smtClean="0"/>
              <a:t> </a:t>
            </a:r>
            <a:r>
              <a:rPr lang="en-US" sz="3200" dirty="0" smtClean="0"/>
              <a:t>of each tessellation.</a:t>
            </a:r>
          </a:p>
          <a:p>
            <a:pPr algn="ctr"/>
            <a:endParaRPr lang="en-US" sz="3200" dirty="0" smtClean="0"/>
          </a:p>
          <a:p>
            <a:pPr algn="ctr"/>
            <a:r>
              <a:rPr lang="en-US" sz="3200" b="1" dirty="0" smtClean="0"/>
              <a:t>Question:</a:t>
            </a:r>
            <a:br>
              <a:rPr lang="en-US" sz="3200" b="1" dirty="0" smtClean="0"/>
            </a:br>
            <a:r>
              <a:rPr lang="en-US" sz="3200" dirty="0" smtClean="0"/>
              <a:t>What is a “</a:t>
            </a:r>
            <a:r>
              <a:rPr lang="en-US" sz="3200" dirty="0" err="1" smtClean="0"/>
              <a:t>centroid</a:t>
            </a:r>
            <a:r>
              <a:rPr lang="en-US" sz="3200" dirty="0" smtClean="0"/>
              <a:t>” in non-convex tessellation with non-uniform weight function?</a:t>
            </a:r>
            <a:br>
              <a:rPr lang="en-US" sz="3200" dirty="0" smtClean="0"/>
            </a:br>
            <a:r>
              <a:rPr lang="en-US" sz="3200" dirty="0" smtClean="0"/>
              <a:t>Can we compute it?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48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48401" y="5257800"/>
            <a:ext cx="1828799" cy="352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6702" y="4112821"/>
            <a:ext cx="3812498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0" y="1371600"/>
            <a:ext cx="5071428" cy="1646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228600" y="419100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i="1" baseline="-250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= V</a:t>
            </a:r>
            <a:r>
              <a:rPr lang="en-US" i="1" baseline="-250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" descr="A description..."/>
          <p:cNvPicPr/>
          <p:nvPr/>
        </p:nvPicPr>
        <p:blipFill>
          <a:blip r:embed="rId5"/>
          <a:srcRect r="52410"/>
          <a:stretch>
            <a:fillRect/>
          </a:stretch>
        </p:blipFill>
        <p:spPr bwMode="auto">
          <a:xfrm>
            <a:off x="766762" y="2545272"/>
            <a:ext cx="2427335" cy="655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ounded Rectangular Callout 10"/>
          <p:cNvSpPr/>
          <p:nvPr/>
        </p:nvSpPr>
        <p:spPr bwMode="auto">
          <a:xfrm>
            <a:off x="152400" y="3200400"/>
            <a:ext cx="1371600" cy="685800"/>
          </a:xfrm>
          <a:prstGeom prst="wedgeRoundRectCallout">
            <a:avLst>
              <a:gd name="adj1" fmla="val -3991"/>
              <a:gd name="adj2" fmla="val -73500"/>
              <a:gd name="adj3" fmla="val 16667"/>
            </a:avLst>
          </a:prstGeom>
          <a:solidFill>
            <a:schemeClr val="bg1"/>
          </a:solidFill>
          <a:ln w="952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87630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Mathematical basis for</a:t>
            </a:r>
            <a:b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Lloyd’s Algorithm</a:t>
            </a:r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1447800"/>
            <a:ext cx="3657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Lloyd’s Algorithm for</a:t>
            </a:r>
            <a:br>
              <a:rPr lang="en-US" sz="2400" b="1" dirty="0" smtClean="0"/>
            </a:br>
            <a:r>
              <a:rPr lang="en-US" sz="2400" b="1" dirty="0" smtClean="0"/>
              <a:t>Optimal Coverage:</a:t>
            </a:r>
            <a:endParaRPr lang="en-US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2286000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Minimize</a:t>
            </a:r>
            <a:endParaRPr lang="en-US" i="1" dirty="0"/>
          </a:p>
        </p:txBody>
      </p:sp>
      <p:sp>
        <p:nvSpPr>
          <p:cNvPr id="8" name="TextBox 7"/>
          <p:cNvSpPr txBox="1"/>
          <p:nvPr/>
        </p:nvSpPr>
        <p:spPr>
          <a:xfrm>
            <a:off x="7086600" y="3048000"/>
            <a:ext cx="1905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i="1" dirty="0" smtClean="0"/>
              <a:t>(Cortes, et al., MED ’02)</a:t>
            </a:r>
            <a:endParaRPr lang="en-US" sz="1200" b="1" i="1" dirty="0"/>
          </a:p>
        </p:txBody>
      </p:sp>
      <p:pic>
        <p:nvPicPr>
          <p:cNvPr id="9" name="Picture" descr="A description..."/>
          <p:cNvPicPr/>
          <p:nvPr/>
        </p:nvPicPr>
        <p:blipFill>
          <a:blip r:embed="rId5"/>
          <a:srcRect l="47297"/>
          <a:stretch>
            <a:fillRect/>
          </a:stretch>
        </p:blipFill>
        <p:spPr bwMode="auto">
          <a:xfrm>
            <a:off x="1655286" y="3231072"/>
            <a:ext cx="2688114" cy="655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52400" y="3200400"/>
            <a:ext cx="1447800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Measure of how bad the coverage is</a:t>
            </a: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Rounded Rectangle 15"/>
          <p:cNvSpPr/>
          <p:nvPr/>
        </p:nvSpPr>
        <p:spPr bwMode="auto">
          <a:xfrm>
            <a:off x="228600" y="3927348"/>
            <a:ext cx="4876800" cy="797053"/>
          </a:xfrm>
          <a:prstGeom prst="roundRect">
            <a:avLst/>
          </a:prstGeom>
          <a:noFill/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72000" y="3364468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[where,  </a:t>
            </a:r>
            <a:r>
              <a:rPr lang="en-US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 = </a:t>
            </a:r>
            <a:r>
              <a:rPr lang="en-US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]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Freeform 17"/>
          <p:cNvSpPr/>
          <p:nvPr/>
        </p:nvSpPr>
        <p:spPr bwMode="auto">
          <a:xfrm>
            <a:off x="3764666" y="3232230"/>
            <a:ext cx="731134" cy="196770"/>
          </a:xfrm>
          <a:custGeom>
            <a:avLst/>
            <a:gdLst>
              <a:gd name="connsiteX0" fmla="*/ 25078 w 731134"/>
              <a:gd name="connsiteY0" fmla="*/ 196770 h 196770"/>
              <a:gd name="connsiteX1" fmla="*/ 117676 w 731134"/>
              <a:gd name="connsiteY1" fmla="*/ 46299 h 196770"/>
              <a:gd name="connsiteX2" fmla="*/ 731134 w 731134"/>
              <a:gd name="connsiteY2" fmla="*/ 0 h 196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1134" h="196770">
                <a:moveTo>
                  <a:pt x="25078" y="196770"/>
                </a:moveTo>
                <a:cubicBezTo>
                  <a:pt x="12539" y="137932"/>
                  <a:pt x="0" y="79094"/>
                  <a:pt x="117676" y="46299"/>
                </a:cubicBezTo>
                <a:cubicBezTo>
                  <a:pt x="235352" y="13504"/>
                  <a:pt x="483243" y="6752"/>
                  <a:pt x="731134" y="0"/>
                </a:cubicBezTo>
              </a:path>
            </a:pathLst>
          </a:custGeom>
          <a:noFill/>
          <a:ln w="9525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stealth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62530" y="3045854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weight/density function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Right Arrow 19"/>
          <p:cNvSpPr/>
          <p:nvPr/>
        </p:nvSpPr>
        <p:spPr bwMode="auto">
          <a:xfrm>
            <a:off x="5181600" y="4267200"/>
            <a:ext cx="381000" cy="228600"/>
          </a:xfrm>
          <a:prstGeom prst="rightArrow">
            <a:avLst/>
          </a:prstGeom>
          <a:solidFill>
            <a:srgbClr val="FFFF00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58000" y="4158431"/>
            <a:ext cx="1981200" cy="870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TextBox 21"/>
          <p:cNvSpPr txBox="1"/>
          <p:nvPr/>
        </p:nvSpPr>
        <p:spPr>
          <a:xfrm>
            <a:off x="5562600" y="3886200"/>
            <a:ext cx="335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In convex tessellation with Euclidean metric,</a:t>
            </a:r>
            <a:endParaRPr lang="en-US" sz="1600" dirty="0"/>
          </a:p>
        </p:txBody>
      </p:sp>
      <p:sp>
        <p:nvSpPr>
          <p:cNvPr id="24" name="TextBox 23"/>
          <p:cNvSpPr txBox="1"/>
          <p:nvPr/>
        </p:nvSpPr>
        <p:spPr>
          <a:xfrm>
            <a:off x="5486400" y="4431268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centroid</a:t>
            </a:r>
            <a:r>
              <a:rPr lang="en-US" b="1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b="1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/>
                <a:cs typeface="Times New Roman"/>
              </a:rPr>
              <a:t>→</a:t>
            </a:r>
            <a:endParaRPr lang="en-US" b="1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981200" y="4202668"/>
            <a:ext cx="685800" cy="276999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argmin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Right Arrow 27"/>
          <p:cNvSpPr/>
          <p:nvPr/>
        </p:nvSpPr>
        <p:spPr bwMode="auto">
          <a:xfrm>
            <a:off x="5181600" y="5105400"/>
            <a:ext cx="381000" cy="228600"/>
          </a:xfrm>
          <a:prstGeom prst="rightArrow">
            <a:avLst/>
          </a:prstGeom>
          <a:solidFill>
            <a:srgbClr val="FFFF00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562600" y="5029200"/>
            <a:ext cx="3657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Control law (follow gradient of </a:t>
            </a:r>
            <a:r>
              <a:rPr lang="en-US" sz="1600" dirty="0" smtClean="0">
                <a:latin typeface="Lucida Calligraphy" pitchFamily="66" charset="0"/>
              </a:rPr>
              <a:t>H </a:t>
            </a:r>
            <a:r>
              <a:rPr lang="en-US" sz="1600" dirty="0" smtClean="0"/>
              <a:t>):</a:t>
            </a:r>
            <a:endParaRPr lang="en-US" sz="1600" dirty="0"/>
          </a:p>
        </p:txBody>
      </p:sp>
      <p:sp>
        <p:nvSpPr>
          <p:cNvPr id="31" name="TextBox 30"/>
          <p:cNvSpPr txBox="1"/>
          <p:nvPr/>
        </p:nvSpPr>
        <p:spPr>
          <a:xfrm>
            <a:off x="381000" y="5509736"/>
            <a:ext cx="3352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In non-convex tessellation, non-Euclidean metric (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d </a:t>
            </a:r>
            <a:r>
              <a:rPr lang="en-US" b="1" dirty="0" smtClean="0"/>
              <a:t>).</a:t>
            </a:r>
            <a:endParaRPr lang="en-US" b="1" dirty="0"/>
          </a:p>
        </p:txBody>
      </p:sp>
      <p:sp>
        <p:nvSpPr>
          <p:cNvPr id="32" name="Freeform 31"/>
          <p:cNvSpPr/>
          <p:nvPr/>
        </p:nvSpPr>
        <p:spPr bwMode="auto">
          <a:xfrm>
            <a:off x="2883536" y="3234376"/>
            <a:ext cx="316864" cy="194624"/>
          </a:xfrm>
          <a:custGeom>
            <a:avLst/>
            <a:gdLst>
              <a:gd name="connsiteX0" fmla="*/ 25078 w 731134"/>
              <a:gd name="connsiteY0" fmla="*/ 196770 h 196770"/>
              <a:gd name="connsiteX1" fmla="*/ 117676 w 731134"/>
              <a:gd name="connsiteY1" fmla="*/ 46299 h 196770"/>
              <a:gd name="connsiteX2" fmla="*/ 731134 w 731134"/>
              <a:gd name="connsiteY2" fmla="*/ 0 h 196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1134" h="196770">
                <a:moveTo>
                  <a:pt x="25078" y="196770"/>
                </a:moveTo>
                <a:cubicBezTo>
                  <a:pt x="12539" y="137932"/>
                  <a:pt x="0" y="79094"/>
                  <a:pt x="117676" y="46299"/>
                </a:cubicBezTo>
                <a:cubicBezTo>
                  <a:pt x="235352" y="13504"/>
                  <a:pt x="483243" y="6752"/>
                  <a:pt x="731134" y="0"/>
                </a:cubicBezTo>
              </a:path>
            </a:pathLst>
          </a:custGeom>
          <a:noFill/>
          <a:ln w="9525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stealth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152121" y="3050327"/>
            <a:ext cx="762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metric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35" name="Straight Arrow Connector 34"/>
          <p:cNvCxnSpPr/>
          <p:nvPr/>
        </p:nvCxnSpPr>
        <p:spPr bwMode="auto">
          <a:xfrm rot="5400000" flipH="1" flipV="1">
            <a:off x="1905794" y="5181600"/>
            <a:ext cx="762000" cy="1588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6" name="TextBox 35"/>
          <p:cNvSpPr txBox="1"/>
          <p:nvPr/>
        </p:nvSpPr>
        <p:spPr>
          <a:xfrm>
            <a:off x="2362200" y="4840069"/>
            <a:ext cx="1905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need to solve</a:t>
            </a:r>
            <a:br>
              <a:rPr lang="en-US" sz="1600" dirty="0" smtClean="0"/>
            </a:br>
            <a:r>
              <a:rPr lang="en-US" sz="1600" dirty="0" smtClean="0"/>
              <a:t>this directly</a:t>
            </a:r>
            <a:endParaRPr lang="en-US" sz="1600" dirty="0"/>
          </a:p>
        </p:txBody>
      </p:sp>
      <p:cxnSp>
        <p:nvCxnSpPr>
          <p:cNvPr id="39" name="Straight Connector 38"/>
          <p:cNvCxnSpPr/>
          <p:nvPr/>
        </p:nvCxnSpPr>
        <p:spPr bwMode="auto">
          <a:xfrm>
            <a:off x="5715000" y="3810000"/>
            <a:ext cx="2667000" cy="1981200"/>
          </a:xfrm>
          <a:prstGeom prst="line">
            <a:avLst/>
          </a:prstGeom>
          <a:solidFill>
            <a:schemeClr val="accent1"/>
          </a:solidFill>
          <a:ln w="222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0" name="Straight Connector 39"/>
          <p:cNvCxnSpPr/>
          <p:nvPr/>
        </p:nvCxnSpPr>
        <p:spPr bwMode="auto">
          <a:xfrm flipV="1">
            <a:off x="5791200" y="3811588"/>
            <a:ext cx="2438400" cy="1903412"/>
          </a:xfrm>
          <a:prstGeom prst="line">
            <a:avLst/>
          </a:prstGeom>
          <a:solidFill>
            <a:schemeClr val="accent1"/>
          </a:solidFill>
          <a:ln w="222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4" name="Bent Arrow 43"/>
          <p:cNvSpPr/>
          <p:nvPr/>
        </p:nvSpPr>
        <p:spPr bwMode="auto">
          <a:xfrm rot="5400000">
            <a:off x="3581400" y="5486400"/>
            <a:ext cx="990600" cy="381000"/>
          </a:xfrm>
          <a:prstGeom prst="bentArrow">
            <a:avLst/>
          </a:prstGeom>
          <a:solidFill>
            <a:srgbClr val="FFFF00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581400" y="6096000"/>
            <a:ext cx="5257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Solution is called “generalized </a:t>
            </a:r>
            <a:r>
              <a:rPr lang="en-US" dirty="0" err="1" smtClean="0"/>
              <a:t>centroid</a:t>
            </a:r>
            <a:r>
              <a:rPr lang="en-US" dirty="0" smtClean="0"/>
              <a:t>” -  extremely difficult to solve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228600" y="3886200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bg2">
                    <a:lumMod val="50000"/>
                  </a:schemeClr>
                </a:solidFill>
              </a:rPr>
              <a:t>General solution </a:t>
            </a:r>
            <a:r>
              <a:rPr lang="en-US" sz="1400" b="1" i="1" dirty="0" smtClean="0">
                <a:solidFill>
                  <a:schemeClr val="bg2">
                    <a:lumMod val="75000"/>
                  </a:schemeClr>
                </a:solidFill>
              </a:rPr>
              <a:t>(in any metric, any type of space):</a:t>
            </a:r>
            <a:endParaRPr lang="en-US" sz="1400" b="1" i="1" dirty="0">
              <a:solidFill>
                <a:schemeClr val="bg2">
                  <a:lumMod val="75000"/>
                </a:schemeClr>
              </a:solidFill>
            </a:endParaRPr>
          </a:p>
        </p:txBody>
      </p:sp>
      <p:cxnSp>
        <p:nvCxnSpPr>
          <p:cNvPr id="38" name="Straight Arrow Connector 37"/>
          <p:cNvCxnSpPr/>
          <p:nvPr/>
        </p:nvCxnSpPr>
        <p:spPr bwMode="auto">
          <a:xfrm rot="5400000" flipH="1" flipV="1">
            <a:off x="532606" y="5180806"/>
            <a:ext cx="762000" cy="1588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1" name="TextBox 40"/>
          <p:cNvSpPr txBox="1"/>
          <p:nvPr/>
        </p:nvSpPr>
        <p:spPr>
          <a:xfrm>
            <a:off x="914400" y="4840069"/>
            <a:ext cx="1905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generalized</a:t>
            </a:r>
            <a:br>
              <a:rPr lang="en-US" sz="1600" dirty="0" smtClean="0"/>
            </a:br>
            <a:r>
              <a:rPr lang="en-US" sz="1600" dirty="0" smtClean="0"/>
              <a:t>tessellation</a:t>
            </a:r>
            <a:endParaRPr lang="en-US" sz="1600" dirty="0"/>
          </a:p>
        </p:txBody>
      </p:sp>
      <p:sp>
        <p:nvSpPr>
          <p:cNvPr id="42" name="TextBox 41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3" name="Slide Number Placeholder 4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49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 animBg="1"/>
      <p:bldP spid="20" grpId="0" animBg="1"/>
      <p:bldP spid="22" grpId="0"/>
      <p:bldP spid="24" grpId="0"/>
      <p:bldP spid="27" grpId="0" animBg="1"/>
      <p:bldP spid="28" grpId="0" animBg="1"/>
      <p:bldP spid="29" grpId="0"/>
      <p:bldP spid="31" grpId="0"/>
      <p:bldP spid="36" grpId="0"/>
      <p:bldP spid="44" grpId="0" animBg="1"/>
      <p:bldP spid="45" grpId="0"/>
      <p:bldP spid="37" grpId="0"/>
      <p:bldP spid="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8229600" cy="1020762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/>
              <a:t>Graph search based approach is the preferred, robust solution, </a:t>
            </a:r>
            <a:r>
              <a:rPr lang="en-US" sz="3200" b="1" dirty="0" smtClean="0"/>
              <a:t>but</a:t>
            </a:r>
            <a:r>
              <a:rPr lang="en-US" sz="3200" dirty="0" smtClean="0"/>
              <a:t>….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1"/>
            <a:ext cx="8229600" cy="2971800"/>
          </a:xfrm>
        </p:spPr>
        <p:txBody>
          <a:bodyPr>
            <a:normAutofit/>
          </a:bodyPr>
          <a:lstStyle/>
          <a:p>
            <a:r>
              <a:rPr lang="en-US" sz="2400" dirty="0" err="1" smtClean="0"/>
              <a:t>Discretization</a:t>
            </a:r>
            <a:r>
              <a:rPr lang="en-US" sz="2400" dirty="0" smtClean="0"/>
              <a:t> + graph construction discards all </a:t>
            </a:r>
            <a:r>
              <a:rPr lang="en-US" sz="2400" b="1" i="1" dirty="0" smtClean="0"/>
              <a:t>topological information </a:t>
            </a:r>
            <a:r>
              <a:rPr lang="en-US" sz="2400" dirty="0" smtClean="0"/>
              <a:t>about the environment.</a:t>
            </a:r>
            <a:r>
              <a:rPr lang="en-US" sz="800" dirty="0" smtClean="0"/>
              <a:t/>
            </a:r>
            <a:br>
              <a:rPr lang="en-US" sz="800" dirty="0" smtClean="0"/>
            </a:br>
            <a:r>
              <a:rPr lang="en-US" sz="800" dirty="0" smtClean="0"/>
              <a:t> </a:t>
            </a:r>
          </a:p>
          <a:p>
            <a:r>
              <a:rPr lang="en-US" sz="2400" dirty="0" smtClean="0"/>
              <a:t>By restricting to the graph we also lose a lot of information about the original </a:t>
            </a:r>
            <a:r>
              <a:rPr lang="en-US" sz="2400" b="1" i="1" dirty="0" smtClean="0"/>
              <a:t>metric</a:t>
            </a:r>
            <a:r>
              <a:rPr lang="en-US" sz="2400" dirty="0" smtClean="0"/>
              <a:t> in the underlying space. </a:t>
            </a:r>
            <a:r>
              <a:rPr lang="en-US" sz="800" dirty="0" smtClean="0"/>
              <a:t/>
            </a:r>
            <a:br>
              <a:rPr lang="en-US" sz="800" dirty="0" smtClean="0"/>
            </a:br>
            <a:r>
              <a:rPr lang="en-US" sz="800" dirty="0" smtClean="0"/>
              <a:t> </a:t>
            </a:r>
          </a:p>
          <a:p>
            <a:r>
              <a:rPr lang="en-US" sz="2400" dirty="0" smtClean="0"/>
              <a:t>Size of graph, and complexity of search algorithms increase </a:t>
            </a:r>
            <a:r>
              <a:rPr lang="en-US" sz="2400" b="1" i="1" dirty="0" smtClean="0"/>
              <a:t>exponentially with dimension </a:t>
            </a:r>
            <a:r>
              <a:rPr lang="en-US" sz="2400" dirty="0" smtClean="0"/>
              <a:t>of configuration space.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33400" y="4819471"/>
            <a:ext cx="8153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9113" indent="-519113"/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</a:rPr>
              <a:t>The overall big question:</a:t>
            </a:r>
            <a:br>
              <a:rPr lang="en-US" sz="24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</a:rPr>
              <a:t>Can we use some of the ideas from continuous approaches to make up for the drawbacks of search-based approaches?</a:t>
            </a:r>
            <a:endParaRPr lang="en-US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19551" y="3120788"/>
            <a:ext cx="3524249" cy="84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Freeform 17"/>
          <p:cNvSpPr/>
          <p:nvPr/>
        </p:nvSpPr>
        <p:spPr bwMode="auto">
          <a:xfrm>
            <a:off x="620294" y="3200400"/>
            <a:ext cx="3989137" cy="2152317"/>
          </a:xfrm>
          <a:custGeom>
            <a:avLst/>
            <a:gdLst>
              <a:gd name="connsiteX0" fmla="*/ 438485 w 3989137"/>
              <a:gd name="connsiteY0" fmla="*/ 494632 h 2152317"/>
              <a:gd name="connsiteX1" fmla="*/ 37432 w 3989137"/>
              <a:gd name="connsiteY1" fmla="*/ 1376948 h 2152317"/>
              <a:gd name="connsiteX2" fmla="*/ 213895 w 3989137"/>
              <a:gd name="connsiteY2" fmla="*/ 2066759 h 2152317"/>
              <a:gd name="connsiteX3" fmla="*/ 1288717 w 3989137"/>
              <a:gd name="connsiteY3" fmla="*/ 1890296 h 2152317"/>
              <a:gd name="connsiteX4" fmla="*/ 1625601 w 3989137"/>
              <a:gd name="connsiteY4" fmla="*/ 1344864 h 2152317"/>
              <a:gd name="connsiteX5" fmla="*/ 2459790 w 3989137"/>
              <a:gd name="connsiteY5" fmla="*/ 2018632 h 2152317"/>
              <a:gd name="connsiteX6" fmla="*/ 3871495 w 3989137"/>
              <a:gd name="connsiteY6" fmla="*/ 1344864 h 2152317"/>
              <a:gd name="connsiteX7" fmla="*/ 3165643 w 3989137"/>
              <a:gd name="connsiteY7" fmla="*/ 446506 h 2152317"/>
              <a:gd name="connsiteX8" fmla="*/ 1962485 w 3989137"/>
              <a:gd name="connsiteY8" fmla="*/ 286085 h 2152317"/>
              <a:gd name="connsiteX9" fmla="*/ 470569 w 3989137"/>
              <a:gd name="connsiteY9" fmla="*/ 29411 h 2152317"/>
              <a:gd name="connsiteX10" fmla="*/ 438485 w 3989137"/>
              <a:gd name="connsiteY10" fmla="*/ 494632 h 2152317"/>
              <a:gd name="connsiteX0" fmla="*/ 438485 w 3989137"/>
              <a:gd name="connsiteY0" fmla="*/ 494632 h 2152317"/>
              <a:gd name="connsiteX1" fmla="*/ 37432 w 3989137"/>
              <a:gd name="connsiteY1" fmla="*/ 1376948 h 2152317"/>
              <a:gd name="connsiteX2" fmla="*/ 213895 w 3989137"/>
              <a:gd name="connsiteY2" fmla="*/ 2066759 h 2152317"/>
              <a:gd name="connsiteX3" fmla="*/ 1288717 w 3989137"/>
              <a:gd name="connsiteY3" fmla="*/ 1890296 h 2152317"/>
              <a:gd name="connsiteX4" fmla="*/ 1625601 w 3989137"/>
              <a:gd name="connsiteY4" fmla="*/ 963864 h 2152317"/>
              <a:gd name="connsiteX5" fmla="*/ 2459790 w 3989137"/>
              <a:gd name="connsiteY5" fmla="*/ 2018632 h 2152317"/>
              <a:gd name="connsiteX6" fmla="*/ 3871495 w 3989137"/>
              <a:gd name="connsiteY6" fmla="*/ 1344864 h 2152317"/>
              <a:gd name="connsiteX7" fmla="*/ 3165643 w 3989137"/>
              <a:gd name="connsiteY7" fmla="*/ 446506 h 2152317"/>
              <a:gd name="connsiteX8" fmla="*/ 1962485 w 3989137"/>
              <a:gd name="connsiteY8" fmla="*/ 286085 h 2152317"/>
              <a:gd name="connsiteX9" fmla="*/ 470569 w 3989137"/>
              <a:gd name="connsiteY9" fmla="*/ 29411 h 2152317"/>
              <a:gd name="connsiteX10" fmla="*/ 438485 w 3989137"/>
              <a:gd name="connsiteY10" fmla="*/ 494632 h 2152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989137" h="2152317">
                <a:moveTo>
                  <a:pt x="438485" y="494632"/>
                </a:moveTo>
                <a:cubicBezTo>
                  <a:pt x="366296" y="719221"/>
                  <a:pt x="74864" y="1114927"/>
                  <a:pt x="37432" y="1376948"/>
                </a:cubicBezTo>
                <a:cubicBezTo>
                  <a:pt x="0" y="1638969"/>
                  <a:pt x="5348" y="1981201"/>
                  <a:pt x="213895" y="2066759"/>
                </a:cubicBezTo>
                <a:cubicBezTo>
                  <a:pt x="422443" y="2152317"/>
                  <a:pt x="1053433" y="2074112"/>
                  <a:pt x="1288717" y="1890296"/>
                </a:cubicBezTo>
                <a:cubicBezTo>
                  <a:pt x="1524001" y="1706480"/>
                  <a:pt x="1430422" y="942475"/>
                  <a:pt x="1625601" y="963864"/>
                </a:cubicBezTo>
                <a:cubicBezTo>
                  <a:pt x="1820780" y="985253"/>
                  <a:pt x="2085475" y="1955132"/>
                  <a:pt x="2459790" y="2018632"/>
                </a:cubicBezTo>
                <a:cubicBezTo>
                  <a:pt x="2834105" y="2082132"/>
                  <a:pt x="3753853" y="1606885"/>
                  <a:pt x="3871495" y="1344864"/>
                </a:cubicBezTo>
                <a:cubicBezTo>
                  <a:pt x="3989137" y="1082843"/>
                  <a:pt x="3483811" y="622969"/>
                  <a:pt x="3165643" y="446506"/>
                </a:cubicBezTo>
                <a:cubicBezTo>
                  <a:pt x="2847475" y="270043"/>
                  <a:pt x="2411664" y="355601"/>
                  <a:pt x="1962485" y="286085"/>
                </a:cubicBezTo>
                <a:cubicBezTo>
                  <a:pt x="1513306" y="216569"/>
                  <a:pt x="727243" y="0"/>
                  <a:pt x="470569" y="29411"/>
                </a:cubicBezTo>
                <a:cubicBezTo>
                  <a:pt x="213895" y="58822"/>
                  <a:pt x="510674" y="270043"/>
                  <a:pt x="438485" y="494632"/>
                </a:cubicBezTo>
                <a:close/>
              </a:path>
            </a:pathLst>
          </a:custGeom>
          <a:solidFill>
            <a:schemeClr val="accent1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763000" cy="10668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Lloyd’s Algorithm via </a:t>
            </a:r>
            <a:b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Direct computation of Gradient</a:t>
            </a:r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3400" y="2385201"/>
            <a:ext cx="434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Gradient of </a:t>
            </a:r>
            <a:r>
              <a:rPr lang="en-US" sz="2800" dirty="0" smtClean="0">
                <a:latin typeface="Lucida Calligraphy" pitchFamily="66" charset="0"/>
              </a:rPr>
              <a:t>H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: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9000" y="2232801"/>
            <a:ext cx="4100512" cy="815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381000" y="1501914"/>
            <a:ext cx="822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Instead of finding the minima of </a:t>
            </a:r>
            <a:r>
              <a:rPr lang="en-US" sz="2000" dirty="0" smtClean="0">
                <a:latin typeface="Lucida Calligraphy" pitchFamily="66" charset="0"/>
              </a:rPr>
              <a:t>H</a:t>
            </a:r>
            <a:r>
              <a:rPr lang="en-US" sz="2000" dirty="0" smtClean="0"/>
              <a:t> and hence construct a control law,</a:t>
            </a:r>
          </a:p>
          <a:p>
            <a:r>
              <a:rPr lang="en-US" sz="2000" dirty="0" smtClean="0"/>
              <a:t>	we try to </a:t>
            </a:r>
            <a:r>
              <a:rPr lang="en-US" sz="2000" b="1" dirty="0" smtClean="0"/>
              <a:t>find the gradient of </a:t>
            </a:r>
            <a:r>
              <a:rPr lang="en-US" sz="2000" dirty="0" smtClean="0">
                <a:latin typeface="Lucida Calligraphy" pitchFamily="66" charset="0"/>
              </a:rPr>
              <a:t>H</a:t>
            </a:r>
            <a:r>
              <a:rPr lang="en-US" sz="2000" b="1" dirty="0" smtClean="0"/>
              <a:t> and follow the gradient</a:t>
            </a:r>
            <a:r>
              <a:rPr lang="en-US" sz="2000" dirty="0" smtClean="0"/>
              <a:t>.</a:t>
            </a:r>
            <a:endParaRPr lang="en-US" sz="2000" dirty="0"/>
          </a:p>
        </p:txBody>
      </p:sp>
      <p:sp>
        <p:nvSpPr>
          <p:cNvPr id="10" name="Left Brace 9"/>
          <p:cNvSpPr/>
          <p:nvPr/>
        </p:nvSpPr>
        <p:spPr bwMode="auto">
          <a:xfrm rot="16200000">
            <a:off x="6172201" y="3505199"/>
            <a:ext cx="228599" cy="685801"/>
          </a:xfrm>
          <a:prstGeom prst="leftBrace">
            <a:avLst/>
          </a:prstGeom>
          <a:noFill/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91200" y="3937337"/>
            <a:ext cx="30480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Tangent vector at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2000" b="1" baseline="-250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/>
              <a:t> to the geodesic connecting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2000" b="1" baseline="-250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/>
              <a:t> and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q</a:t>
            </a:r>
            <a:endParaRPr lang="en-US" dirty="0" smtClean="0"/>
          </a:p>
          <a:p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(multiplied by a constant that does not depend on </a:t>
            </a:r>
            <a:r>
              <a:rPr 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).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Freeform 12"/>
          <p:cNvSpPr/>
          <p:nvPr/>
        </p:nvSpPr>
        <p:spPr bwMode="auto">
          <a:xfrm>
            <a:off x="1379621" y="3780598"/>
            <a:ext cx="2069432" cy="791402"/>
          </a:xfrm>
          <a:custGeom>
            <a:avLst/>
            <a:gdLst>
              <a:gd name="connsiteX0" fmla="*/ 0 w 2374232"/>
              <a:gd name="connsiteY0" fmla="*/ 973222 h 973222"/>
              <a:gd name="connsiteX1" fmla="*/ 336884 w 2374232"/>
              <a:gd name="connsiteY1" fmla="*/ 395706 h 973222"/>
              <a:gd name="connsiteX2" fmla="*/ 1155032 w 2374232"/>
              <a:gd name="connsiteY2" fmla="*/ 10695 h 973222"/>
              <a:gd name="connsiteX3" fmla="*/ 2374232 w 2374232"/>
              <a:gd name="connsiteY3" fmla="*/ 331537 h 973222"/>
              <a:gd name="connsiteX0" fmla="*/ 0 w 2374232"/>
              <a:gd name="connsiteY0" fmla="*/ 988765 h 988765"/>
              <a:gd name="connsiteX1" fmla="*/ 565484 w 2374232"/>
              <a:gd name="connsiteY1" fmla="*/ 189650 h 988765"/>
              <a:gd name="connsiteX2" fmla="*/ 1155032 w 2374232"/>
              <a:gd name="connsiteY2" fmla="*/ 26238 h 988765"/>
              <a:gd name="connsiteX3" fmla="*/ 2374232 w 2374232"/>
              <a:gd name="connsiteY3" fmla="*/ 347080 h 988765"/>
              <a:gd name="connsiteX0" fmla="*/ 0 w 2069432"/>
              <a:gd name="connsiteY0" fmla="*/ 767166 h 767166"/>
              <a:gd name="connsiteX1" fmla="*/ 260684 w 2069432"/>
              <a:gd name="connsiteY1" fmla="*/ 189650 h 767166"/>
              <a:gd name="connsiteX2" fmla="*/ 850232 w 2069432"/>
              <a:gd name="connsiteY2" fmla="*/ 26238 h 767166"/>
              <a:gd name="connsiteX3" fmla="*/ 2069432 w 2069432"/>
              <a:gd name="connsiteY3" fmla="*/ 347080 h 767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69432" h="767166">
                <a:moveTo>
                  <a:pt x="0" y="767166"/>
                </a:moveTo>
                <a:cubicBezTo>
                  <a:pt x="72189" y="558618"/>
                  <a:pt x="118979" y="313138"/>
                  <a:pt x="260684" y="189650"/>
                </a:cubicBezTo>
                <a:cubicBezTo>
                  <a:pt x="402389" y="66162"/>
                  <a:pt x="548774" y="0"/>
                  <a:pt x="850232" y="26238"/>
                </a:cubicBezTo>
                <a:cubicBezTo>
                  <a:pt x="1151690" y="52476"/>
                  <a:pt x="1629611" y="181311"/>
                  <a:pt x="2069432" y="347080"/>
                </a:cubicBezTo>
              </a:path>
            </a:pathLst>
          </a:custGeom>
          <a:noFill/>
          <a:ln w="15875" cap="flat" cmpd="sng" algn="ctr">
            <a:solidFill>
              <a:schemeClr val="tx1"/>
            </a:solidFill>
            <a:prstDash val="solid"/>
            <a:round/>
            <a:headEnd type="oval" w="med" len="med"/>
            <a:tailEnd type="oval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47800" y="43434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b="1" baseline="-25000" dirty="0" smtClean="0">
                <a:latin typeface="Times New Roman" pitchFamily="18" charset="0"/>
                <a:cs typeface="Times New Roman" pitchFamily="18" charset="0"/>
              </a:rPr>
              <a:t>i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3505200" y="4003843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q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3048000" y="4689643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2400" i="1" baseline="-25000" dirty="0" smtClean="0">
                <a:latin typeface="Times New Roman" pitchFamily="18" charset="0"/>
                <a:cs typeface="Times New Roman" pitchFamily="18" charset="0"/>
              </a:rPr>
              <a:t>i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1" name="Straight Arrow Connector 20"/>
          <p:cNvCxnSpPr/>
          <p:nvPr/>
        </p:nvCxnSpPr>
        <p:spPr bwMode="auto">
          <a:xfrm rot="5400000">
            <a:off x="1068188" y="4750722"/>
            <a:ext cx="482137" cy="124694"/>
          </a:xfrm>
          <a:prstGeom prst="straightConnector1">
            <a:avLst/>
          </a:prstGeom>
          <a:solidFill>
            <a:schemeClr val="accent1"/>
          </a:solidFill>
          <a:ln w="22225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5" name="TextBox 24"/>
          <p:cNvSpPr txBox="1"/>
          <p:nvPr/>
        </p:nvSpPr>
        <p:spPr>
          <a:xfrm>
            <a:off x="1295400" y="4724400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b="1" baseline="-10000" dirty="0" err="1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b="1" baseline="-250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b="1" baseline="-10000" dirty="0" err="1" smtClean="0">
                <a:latin typeface="Times New Roman" pitchFamily="18" charset="0"/>
                <a:cs typeface="Times New Roman" pitchFamily="18" charset="0"/>
              </a:rPr>
              <a:t>,q</a:t>
            </a:r>
            <a:endParaRPr lang="en-US" baseline="-10000" dirty="0"/>
          </a:p>
        </p:txBody>
      </p:sp>
      <p:sp>
        <p:nvSpPr>
          <p:cNvPr id="26" name="Down Arrow 25"/>
          <p:cNvSpPr/>
          <p:nvPr/>
        </p:nvSpPr>
        <p:spPr bwMode="auto">
          <a:xfrm>
            <a:off x="4800600" y="4114800"/>
            <a:ext cx="228600" cy="1066800"/>
          </a:xfrm>
          <a:prstGeom prst="downArrow">
            <a:avLst/>
          </a:prstGeom>
          <a:solidFill>
            <a:srgbClr val="FFFF00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038600" y="5181362"/>
            <a:ext cx="47244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5425" indent="-225425"/>
            <a:r>
              <a:rPr lang="en-US" sz="1600" dirty="0" smtClean="0"/>
              <a:t>Convenient for the graph-search based</a:t>
            </a:r>
            <a:br>
              <a:rPr lang="en-US" sz="1600" dirty="0" smtClean="0"/>
            </a:br>
            <a:r>
              <a:rPr lang="en-US" sz="1600" dirty="0" smtClean="0"/>
              <a:t>discrete approach:</a:t>
            </a:r>
          </a:p>
          <a:p>
            <a:pPr marL="225425" indent="-225425">
              <a:buFont typeface="Arial" pitchFamily="34" charset="0"/>
              <a:buChar char="•"/>
            </a:pPr>
            <a:r>
              <a:rPr lang="en-US" sz="1600" dirty="0" smtClean="0"/>
              <a:t>Geodesics are </a:t>
            </a:r>
            <a:r>
              <a:rPr lang="en-US" sz="1600" dirty="0" err="1" smtClean="0"/>
              <a:t>compued</a:t>
            </a:r>
            <a:r>
              <a:rPr lang="en-US" sz="1600" dirty="0" smtClean="0"/>
              <a:t> by the </a:t>
            </a:r>
            <a:r>
              <a:rPr lang="en-US" sz="1600" dirty="0" err="1" smtClean="0"/>
              <a:t>Dijkstra’s</a:t>
            </a:r>
            <a:r>
              <a:rPr lang="en-US" sz="1600" dirty="0" smtClean="0"/>
              <a:t> algorithm – gives us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b="1" baseline="-10000" dirty="0" err="1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b="1" baseline="-250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b="1" baseline="-10000" dirty="0" err="1" smtClean="0">
                <a:latin typeface="Times New Roman" pitchFamily="18" charset="0"/>
                <a:cs typeface="Times New Roman" pitchFamily="18" charset="0"/>
              </a:rPr>
              <a:t>,q</a:t>
            </a:r>
            <a:r>
              <a:rPr lang="en-US" sz="1600" dirty="0" smtClean="0"/>
              <a:t>.</a:t>
            </a:r>
          </a:p>
          <a:p>
            <a:pPr marL="225425" indent="-225425">
              <a:buFont typeface="Arial" pitchFamily="34" charset="0"/>
              <a:buChar char="•"/>
            </a:pPr>
            <a:r>
              <a:rPr lang="en-US" sz="1600" dirty="0" smtClean="0"/>
              <a:t>The integration can be computed during the tessellation algorithm – </a:t>
            </a:r>
            <a:r>
              <a:rPr lang="en-US" sz="1600" b="1" dirty="0" smtClean="0"/>
              <a:t>very efficient</a:t>
            </a:r>
            <a:r>
              <a:rPr lang="en-US" sz="1600" dirty="0" smtClean="0"/>
              <a:t>!</a:t>
            </a:r>
            <a:endParaRPr lang="en-US" sz="1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5867400"/>
            <a:ext cx="3809379" cy="544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TextBox 19"/>
          <p:cNvSpPr txBox="1"/>
          <p:nvPr/>
        </p:nvSpPr>
        <p:spPr>
          <a:xfrm>
            <a:off x="152400" y="54864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Control law:</a:t>
            </a:r>
            <a:endParaRPr lang="en-US" dirty="0"/>
          </a:p>
        </p:txBody>
      </p:sp>
      <p:sp>
        <p:nvSpPr>
          <p:cNvPr id="23" name="Left Brace 22"/>
          <p:cNvSpPr/>
          <p:nvPr/>
        </p:nvSpPr>
        <p:spPr bwMode="auto">
          <a:xfrm rot="16200000">
            <a:off x="5600700" y="2247900"/>
            <a:ext cx="228599" cy="1828800"/>
          </a:xfrm>
          <a:prstGeom prst="leftBrace">
            <a:avLst/>
          </a:prstGeom>
          <a:noFill/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50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0" grpId="0" animBg="1"/>
      <p:bldP spid="11" grpId="0"/>
      <p:bldP spid="13" grpId="0" animBg="1"/>
      <p:bldP spid="14" grpId="0"/>
      <p:bldP spid="15" grpId="0"/>
      <p:bldP spid="19" grpId="0"/>
      <p:bldP spid="25" grpId="0"/>
      <p:bldP spid="26" grpId="0" animBg="1"/>
      <p:bldP spid="27" grpId="0"/>
      <p:bldP spid="20" grpId="0"/>
      <p:bldP spid="2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86800" cy="129540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Example: Lloyd’s algorithm in</a:t>
            </a:r>
            <a:b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non-convex environment</a:t>
            </a:r>
            <a:endParaRPr lang="en-US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53000" y="1828800"/>
            <a:ext cx="3886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98463" indent="-398463"/>
            <a:r>
              <a:rPr lang="en-US" sz="2000" b="1" dirty="0" smtClean="0"/>
              <a:t>Notes:</a:t>
            </a:r>
          </a:p>
          <a:p>
            <a:pPr marL="225425" indent="-166688">
              <a:buFont typeface="Arial" pitchFamily="34" charset="0"/>
              <a:buChar char="•"/>
            </a:pPr>
            <a:r>
              <a:rPr lang="en-US" sz="2000" dirty="0" smtClean="0"/>
              <a:t>The metric (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2000" dirty="0" smtClean="0"/>
              <a:t>) is Euclidean.</a:t>
            </a:r>
          </a:p>
          <a:p>
            <a:pPr marL="225425" indent="-166688">
              <a:buFont typeface="Arial" pitchFamily="34" charset="0"/>
              <a:buChar char="•"/>
            </a:pPr>
            <a:r>
              <a:rPr lang="en-US" sz="2000" dirty="0" smtClean="0"/>
              <a:t>Intensity of green is the weight/density function (</a:t>
            </a:r>
            <a:r>
              <a:rPr lang="el-GR" sz="2000" i="1" dirty="0" smtClean="0">
                <a:latin typeface="Times New Roman" pitchFamily="18" charset="0"/>
                <a:cs typeface="Times New Roman" pitchFamily="18" charset="0"/>
              </a:rPr>
              <a:t>φ</a:t>
            </a:r>
            <a:r>
              <a:rPr lang="en-US" sz="2000" dirty="0" smtClean="0">
                <a:latin typeface="Times New Roman"/>
                <a:cs typeface="Times New Roman"/>
              </a:rPr>
              <a:t>)</a:t>
            </a:r>
            <a:endParaRPr lang="en-US" sz="2000" dirty="0" smtClean="0"/>
          </a:p>
          <a:p>
            <a:pPr marL="225425" indent="-166688">
              <a:buFont typeface="Arial" pitchFamily="34" charset="0"/>
              <a:buChar char="•"/>
            </a:pPr>
            <a:r>
              <a:rPr lang="en-US" sz="2000" dirty="0" smtClean="0"/>
              <a:t>We used “Power </a:t>
            </a:r>
            <a:r>
              <a:rPr lang="en-US" sz="2000" dirty="0" err="1" smtClean="0"/>
              <a:t>Voronoi</a:t>
            </a:r>
            <a:r>
              <a:rPr lang="en-US" sz="2000" dirty="0" smtClean="0"/>
              <a:t> Tessellation” in order to incorporate finite robot radii.</a:t>
            </a:r>
            <a:endParaRPr lang="en-US" sz="2000" dirty="0"/>
          </a:p>
        </p:txBody>
      </p:sp>
      <p:pic>
        <p:nvPicPr>
          <p:cNvPr id="7" name="L_shaped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57200" y="1600200"/>
            <a:ext cx="4267200" cy="4267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51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7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763000" cy="6858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Part C</a:t>
            </a:r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209800"/>
            <a:ext cx="8763000" cy="1752600"/>
          </a:xfrm>
        </p:spPr>
        <p:txBody>
          <a:bodyPr/>
          <a:lstStyle/>
          <a:p>
            <a:pPr algn="ctr"/>
            <a:r>
              <a:rPr lang="en-US" sz="3200" dirty="0" smtClean="0"/>
              <a:t>Use the tools developed for </a:t>
            </a:r>
            <a:r>
              <a:rPr lang="en-US" sz="3200" b="1" i="1" dirty="0" smtClean="0">
                <a:solidFill>
                  <a:srgbClr val="003300"/>
                </a:solidFill>
              </a:rPr>
              <a:t>distributed coverage and exploration</a:t>
            </a:r>
            <a:r>
              <a:rPr lang="en-US" sz="3200" dirty="0" smtClean="0"/>
              <a:t> of </a:t>
            </a:r>
            <a:r>
              <a:rPr lang="en-US" sz="3200" b="1" i="1" dirty="0" smtClean="0">
                <a:solidFill>
                  <a:schemeClr val="accent2">
                    <a:lumMod val="25000"/>
                  </a:schemeClr>
                </a:solidFill>
              </a:rPr>
              <a:t>unknown or partially known</a:t>
            </a:r>
            <a:r>
              <a:rPr lang="en-US" sz="3200" dirty="0" smtClean="0">
                <a:solidFill>
                  <a:schemeClr val="accent2">
                    <a:lumMod val="25000"/>
                  </a:schemeClr>
                </a:solidFill>
              </a:rPr>
              <a:t> </a:t>
            </a:r>
            <a:r>
              <a:rPr lang="en-US" sz="3200" b="1" i="1" dirty="0" smtClean="0">
                <a:solidFill>
                  <a:schemeClr val="bg2">
                    <a:lumMod val="50000"/>
                  </a:schemeClr>
                </a:solidFill>
              </a:rPr>
              <a:t>non-convex environments</a:t>
            </a:r>
            <a:r>
              <a:rPr lang="en-US" sz="3200" dirty="0" smtClean="0"/>
              <a:t>.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2C</a:t>
            </a:r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52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8763000" cy="685800"/>
          </a:xfrm>
        </p:spPr>
        <p:txBody>
          <a:bodyPr/>
          <a:lstStyle/>
          <a:p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Unknown/Partially known environment</a:t>
            </a:r>
            <a:endParaRPr lang="en-US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926068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Shannon Entropy assigned to each node,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dirty="0" smtClean="0"/>
              <a:t>, in graph: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1295400"/>
            <a:ext cx="5291137" cy="391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533400" y="2137567"/>
            <a:ext cx="815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Entropy updated with time based on sensor model and sensor reading: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990600" y="2506899"/>
            <a:ext cx="533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Sensor model </a:t>
            </a:r>
            <a:r>
              <a:rPr lang="en-US" sz="1400" b="1" dirty="0" smtClean="0"/>
              <a:t>(confidence as a function of distance):</a:t>
            </a:r>
            <a:endParaRPr lang="en-US" sz="1400" b="1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52817" y="2506899"/>
            <a:ext cx="2738783" cy="167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64170" y="2887899"/>
            <a:ext cx="336503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990600" y="3661567"/>
            <a:ext cx="304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Probability of occupancy:</a:t>
            </a:r>
            <a:endParaRPr lang="en-US" b="1" dirty="0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24000" y="4080624"/>
            <a:ext cx="4610100" cy="26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Box 14"/>
          <p:cNvSpPr txBox="1"/>
          <p:nvPr/>
        </p:nvSpPr>
        <p:spPr>
          <a:xfrm>
            <a:off x="990600" y="4488099"/>
            <a:ext cx="304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Sensor fusion model:</a:t>
            </a:r>
            <a:endParaRPr lang="en-US" b="1" dirty="0"/>
          </a:p>
        </p:txBody>
      </p:sp>
      <p:grpSp>
        <p:nvGrpSpPr>
          <p:cNvPr id="2" name="Group 17"/>
          <p:cNvGrpSpPr/>
          <p:nvPr/>
        </p:nvGrpSpPr>
        <p:grpSpPr>
          <a:xfrm>
            <a:off x="1600200" y="4869099"/>
            <a:ext cx="2362200" cy="464901"/>
            <a:chOff x="1524000" y="4038600"/>
            <a:chExt cx="5372100" cy="1057275"/>
          </a:xfrm>
        </p:grpSpPr>
        <p:pic>
          <p:nvPicPr>
            <p:cNvPr id="4102" name="Picture 6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524000" y="4343400"/>
              <a:ext cx="1609725" cy="600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103" name="Picture 7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276600" y="4038600"/>
              <a:ext cx="3619500" cy="1057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9" name="TextBox 18"/>
          <p:cNvSpPr txBox="1"/>
          <p:nvPr/>
        </p:nvSpPr>
        <p:spPr>
          <a:xfrm>
            <a:off x="4419600" y="4950023"/>
            <a:ext cx="4038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/>
              <a:t>g</a:t>
            </a:r>
            <a:r>
              <a:rPr lang="en-US" sz="1400" dirty="0" smtClean="0"/>
              <a:t> is strictly increasing</a:t>
            </a:r>
            <a:endParaRPr lang="en-US" sz="1400" dirty="0"/>
          </a:p>
        </p:txBody>
      </p:sp>
      <p:sp>
        <p:nvSpPr>
          <p:cNvPr id="16" name="TextBox 408"/>
          <p:cNvSpPr txBox="1">
            <a:spLocks noChangeArrowheads="1"/>
          </p:cNvSpPr>
          <p:nvPr/>
        </p:nvSpPr>
        <p:spPr bwMode="auto">
          <a:xfrm>
            <a:off x="762000" y="5638800"/>
            <a:ext cx="8382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b="1" dirty="0" smtClean="0"/>
              <a:t>We want to maximize information gain – use of entropy:</a:t>
            </a:r>
          </a:p>
          <a:p>
            <a:r>
              <a:rPr lang="en-US" sz="2000" dirty="0" smtClean="0"/>
              <a:t>  We </a:t>
            </a:r>
            <a:r>
              <a:rPr lang="en-US" sz="2000" dirty="0"/>
              <a:t>exploit the flexibility in choosing 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2000" dirty="0"/>
              <a:t> and </a:t>
            </a:r>
            <a:r>
              <a:rPr lang="el-GR" sz="2000" i="1" dirty="0">
                <a:latin typeface="Times New Roman" pitchFamily="18" charset="0"/>
                <a:cs typeface="Times New Roman" pitchFamily="18" charset="0"/>
              </a:rPr>
              <a:t>φ</a:t>
            </a:r>
            <a:r>
              <a:rPr lang="en-US" sz="2000" dirty="0"/>
              <a:t> in the Lloyd’s Algorithm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191000" y="1688068"/>
            <a:ext cx="502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/>
                <a:cs typeface="Times New Roman"/>
              </a:rPr>
              <a:t>→</a:t>
            </a:r>
            <a:r>
              <a:rPr 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a </a:t>
            </a:r>
            <a:r>
              <a:rPr 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measure of uncertainty/lack of knowledge.</a:t>
            </a:r>
            <a:endParaRPr lang="en-US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2C</a:t>
            </a:r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53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3" grpId="0"/>
      <p:bldP spid="15" grpId="0"/>
      <p:bldP spid="19" grpId="0"/>
      <p:bldP spid="16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68362"/>
          </a:xfrm>
        </p:spPr>
        <p:txBody>
          <a:bodyPr/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Entropy-based metric</a:t>
            </a:r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3400" y="914400"/>
            <a:ext cx="510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Recall the definition of </a:t>
            </a:r>
            <a:r>
              <a:rPr lang="en-US" dirty="0" err="1" smtClean="0"/>
              <a:t>Voronoi</a:t>
            </a:r>
            <a:r>
              <a:rPr lang="en-US" dirty="0" smtClean="0"/>
              <a:t> tessellation: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1219200"/>
            <a:ext cx="5062537" cy="461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609600" y="1905000"/>
            <a:ext cx="731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We want equal splitting of entropy rather than area: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2393171"/>
            <a:ext cx="4267200" cy="2966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5334000" y="2362200"/>
            <a:ext cx="36576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Redefine metric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i="1" dirty="0" smtClean="0"/>
              <a:t> – </a:t>
            </a:r>
          </a:p>
          <a:p>
            <a:r>
              <a:rPr lang="en-US" i="1" dirty="0" smtClean="0"/>
              <a:t>    </a:t>
            </a:r>
            <a:r>
              <a:rPr lang="en-US" dirty="0" smtClean="0"/>
              <a:t>by weighting it by entropy:</a:t>
            </a:r>
            <a:endParaRPr lang="en-US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5539" y="3031750"/>
            <a:ext cx="2842661" cy="77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4953000" y="3962400"/>
            <a:ext cx="3962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6688" indent="-166688"/>
            <a:r>
              <a:rPr lang="en-US" dirty="0" smtClean="0"/>
              <a:t>Recall: In our search-based algorithm for </a:t>
            </a:r>
            <a:r>
              <a:rPr lang="en-US" dirty="0" err="1" smtClean="0"/>
              <a:t>Voronoi</a:t>
            </a:r>
            <a:r>
              <a:rPr lang="en-US" dirty="0" smtClean="0"/>
              <a:t> </a:t>
            </a:r>
            <a:r>
              <a:rPr lang="en-US" dirty="0" err="1" smtClean="0"/>
              <a:t>tesselation</a:t>
            </a:r>
            <a:r>
              <a:rPr lang="en-US" dirty="0" smtClean="0"/>
              <a:t>, all we need to do is a </a:t>
            </a:r>
            <a:r>
              <a:rPr lang="en-US" b="1" dirty="0" smtClean="0"/>
              <a:t>weighted </a:t>
            </a:r>
            <a:r>
              <a:rPr lang="en-US" b="1" dirty="0" err="1" smtClean="0"/>
              <a:t>Dijkstra’s</a:t>
            </a:r>
            <a:r>
              <a:rPr lang="en-US" b="1" dirty="0" smtClean="0"/>
              <a:t> search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48096" y="5181600"/>
            <a:ext cx="4457704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304800" y="5334000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Cost of an edge, </a:t>
            </a:r>
            <a:r>
              <a:rPr lang="el-GR" i="1" dirty="0" smtClean="0">
                <a:latin typeface="Times New Roman"/>
                <a:cs typeface="Times New Roman"/>
              </a:rPr>
              <a:t>ε</a:t>
            </a:r>
            <a:r>
              <a:rPr lang="en-US" dirty="0" smtClean="0"/>
              <a:t>, in the graph:</a:t>
            </a:r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 bwMode="auto">
          <a:xfrm flipV="1">
            <a:off x="4572000" y="6172200"/>
            <a:ext cx="1905000" cy="45720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oval" w="med" len="med"/>
            <a:tailEnd type="oval" w="med" len="med"/>
          </a:ln>
          <a:effectLst/>
        </p:spPr>
      </p:cxnSp>
      <p:sp>
        <p:nvSpPr>
          <p:cNvPr id="16" name="TextBox 15"/>
          <p:cNvSpPr txBox="1"/>
          <p:nvPr/>
        </p:nvSpPr>
        <p:spPr>
          <a:xfrm>
            <a:off x="5334000" y="6096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i="1" dirty="0" smtClean="0">
                <a:latin typeface="Times New Roman"/>
                <a:cs typeface="Times New Roman"/>
              </a:rPr>
              <a:t>ε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962400" y="632460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i="1" baseline="-25000" dirty="0" err="1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l-GR" i="1" dirty="0" smtClean="0">
                <a:latin typeface="Times New Roman" pitchFamily="18" charset="0"/>
                <a:cs typeface="Times New Roman" pitchFamily="18" charset="0"/>
              </a:rPr>
              <a:t>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00800" y="6183868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i="1" baseline="-25000" dirty="0" err="1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l-GR" i="1" dirty="0" smtClean="0">
                <a:latin typeface="Times New Roman" pitchFamily="18" charset="0"/>
                <a:cs typeface="Times New Roman" pitchFamily="18" charset="0"/>
              </a:rPr>
              <a:t>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2C</a:t>
            </a:r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54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1" grpId="0"/>
      <p:bldP spid="13" grpId="0"/>
      <p:bldP spid="16" grpId="0"/>
      <p:bldP spid="17" grpId="0"/>
      <p:bldP spid="18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8305800" cy="792162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Entropy as density/weight function</a:t>
            </a:r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1383268"/>
            <a:ext cx="624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Recall Control law for Lloyd’s algorithm in non-convex, non-Euclidean metric: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57200" y="3160693"/>
            <a:ext cx="7772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We also identify the weight/density function, </a:t>
            </a:r>
            <a:r>
              <a:rPr lang="el-GR" sz="2800" i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φ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,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with the Shannon Entropy, </a:t>
            </a:r>
            <a:r>
              <a:rPr lang="en-US" sz="28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endParaRPr lang="en-US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0400" y="1905000"/>
            <a:ext cx="4794979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2C</a:t>
            </a:r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55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4000" b="1" dirty="0" smtClean="0">
                <a:solidFill>
                  <a:schemeClr val="accent2">
                    <a:lumMod val="50000"/>
                  </a:schemeClr>
                </a:solidFill>
              </a:rPr>
              <a:t>The overall Algorithm for each Robot</a:t>
            </a:r>
            <a:endParaRPr lang="en-US" sz="4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763000" cy="4495800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Each robot maintains its own probability, entropy and obstacle maps.</a:t>
            </a:r>
            <a:r>
              <a:rPr lang="en-US" sz="1100" dirty="0" smtClean="0"/>
              <a:t/>
            </a:r>
            <a:br>
              <a:rPr lang="en-US" sz="1100" dirty="0" smtClean="0"/>
            </a:br>
            <a:r>
              <a:rPr lang="en-US" sz="1100" dirty="0" smtClean="0"/>
              <a:t>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Each robot use sensor data as well as communicate with its neighbors to update the maps. They also communicate their locations.</a:t>
            </a:r>
            <a:r>
              <a:rPr lang="en-US" sz="1100" dirty="0" smtClean="0"/>
              <a:t>  </a:t>
            </a:r>
            <a:br>
              <a:rPr lang="en-US" sz="1100" dirty="0" smtClean="0"/>
            </a:br>
            <a:r>
              <a:rPr lang="en-US" sz="1100" dirty="0" smtClean="0"/>
              <a:t>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Each robot computes its own </a:t>
            </a:r>
            <a:r>
              <a:rPr lang="en-US" sz="2800" b="1" i="1" dirty="0" smtClean="0"/>
              <a:t>entropy-weighted </a:t>
            </a:r>
            <a:r>
              <a:rPr lang="en-US" sz="2800" b="1" i="1" dirty="0" err="1" smtClean="0"/>
              <a:t>Voronoi</a:t>
            </a:r>
            <a:r>
              <a:rPr lang="en-US" sz="2800" b="1" i="1" dirty="0" smtClean="0"/>
              <a:t> </a:t>
            </a:r>
            <a:r>
              <a:rPr lang="en-US" sz="2800" b="1" i="1" dirty="0" err="1" smtClean="0"/>
              <a:t>tesellation</a:t>
            </a:r>
            <a:r>
              <a:rPr lang="en-US" sz="2800" dirty="0" smtClean="0"/>
              <a:t> and hence the </a:t>
            </a:r>
            <a:r>
              <a:rPr lang="en-US" sz="2800" b="1" i="1" dirty="0" smtClean="0"/>
              <a:t>control vector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sz="3200" i="1" baseline="-250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800" dirty="0" smtClean="0"/>
              <a:t>, and take a step in that direction.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2C</a:t>
            </a:r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56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Result</a:t>
            </a:r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10200" y="1295400"/>
            <a:ext cx="3200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 robots in a 170 x 200 </a:t>
            </a:r>
            <a:r>
              <a:rPr lang="en-US" dirty="0" err="1" smtClean="0"/>
              <a:t>discretized</a:t>
            </a:r>
            <a:r>
              <a:rPr lang="en-US" dirty="0" smtClean="0"/>
              <a:t> environment.</a:t>
            </a:r>
          </a:p>
          <a:p>
            <a:endParaRPr lang="en-US" dirty="0" smtClean="0"/>
          </a:p>
          <a:p>
            <a:r>
              <a:rPr lang="en-US" dirty="0" smtClean="0"/>
              <a:t>Each iteration (time-step) takes about 0.3 s.</a:t>
            </a:r>
          </a:p>
          <a:p>
            <a:endParaRPr lang="en-US" dirty="0" smtClean="0"/>
          </a:p>
          <a:p>
            <a:r>
              <a:rPr lang="en-US" dirty="0" smtClean="0"/>
              <a:t>(C++ implementation running on a single processor)</a:t>
            </a:r>
            <a:endParaRPr lang="en-US" dirty="0"/>
          </a:p>
        </p:txBody>
      </p:sp>
      <p:pic>
        <p:nvPicPr>
          <p:cNvPr id="7" name="output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609600" y="1181100"/>
            <a:ext cx="4057650" cy="47625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352800" y="6019800"/>
            <a:ext cx="487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Results use a slightly different version of the control law than what described earlier.</a:t>
            </a:r>
            <a:endParaRPr lang="en-US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2C</a:t>
            </a:r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57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84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763000" cy="6858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Result</a:t>
            </a:r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477000" y="1501676"/>
            <a:ext cx="2590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4 robots in a 1000 x 783 uniformly </a:t>
            </a:r>
            <a:r>
              <a:rPr lang="en-US" sz="1600" dirty="0" err="1" smtClean="0"/>
              <a:t>discretized</a:t>
            </a:r>
            <a:r>
              <a:rPr lang="en-US" sz="1600" dirty="0" smtClean="0"/>
              <a:t> environment.</a:t>
            </a:r>
          </a:p>
          <a:p>
            <a:endParaRPr lang="en-US" sz="1600" dirty="0" smtClean="0"/>
          </a:p>
          <a:p>
            <a:r>
              <a:rPr lang="en-US" sz="1600" dirty="0" smtClean="0"/>
              <a:t>Each iteration (time-step) takes about 1.7 s.</a:t>
            </a:r>
          </a:p>
          <a:p>
            <a:endParaRPr lang="en-US" sz="1600" dirty="0" smtClean="0"/>
          </a:p>
          <a:p>
            <a:r>
              <a:rPr lang="en-US" sz="1600" dirty="0" smtClean="0"/>
              <a:t>(C++ implementation running on a single processor)</a:t>
            </a:r>
            <a:endParaRPr lang="en-US" sz="1600" dirty="0"/>
          </a:p>
        </p:txBody>
      </p:sp>
      <p:pic>
        <p:nvPicPr>
          <p:cNvPr id="38" name="L4th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914400" y="1143000"/>
            <a:ext cx="5181600" cy="406237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2C</a:t>
            </a:r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58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67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763000" cy="1752600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solidFill>
                  <a:schemeClr val="accent2">
                    <a:lumMod val="50000"/>
                  </a:schemeClr>
                </a:solidFill>
              </a:rPr>
              <a:t>ROS implementation –</a:t>
            </a:r>
            <a:br>
              <a:rPr lang="en-US" sz="40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en-US" sz="4000" b="1" dirty="0" smtClean="0">
                <a:solidFill>
                  <a:schemeClr val="accent2">
                    <a:lumMod val="50000"/>
                  </a:schemeClr>
                </a:solidFill>
              </a:rPr>
              <a:t>truly distributed (multi-thread) implementation</a:t>
            </a:r>
            <a:endParaRPr lang="en-US" sz="4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48400" y="2246055"/>
            <a:ext cx="28956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1" dirty="0" smtClean="0"/>
              <a:t>Realistic simulation of sensors, robot kinematics, communication.</a:t>
            </a:r>
          </a:p>
          <a:p>
            <a:endParaRPr lang="en-US" sz="1600" dirty="0" smtClean="0"/>
          </a:p>
          <a:p>
            <a:r>
              <a:rPr lang="en-US" sz="1600" dirty="0" smtClean="0"/>
              <a:t>4 robots in a 1000 x 783 uniformly </a:t>
            </a:r>
            <a:r>
              <a:rPr lang="en-US" sz="1600" dirty="0" err="1" smtClean="0"/>
              <a:t>discretized</a:t>
            </a:r>
            <a:r>
              <a:rPr lang="en-US" sz="1600" dirty="0" smtClean="0"/>
              <a:t> environment.</a:t>
            </a:r>
          </a:p>
          <a:p>
            <a:endParaRPr lang="en-US" sz="1600" dirty="0" smtClean="0"/>
          </a:p>
          <a:p>
            <a:r>
              <a:rPr lang="en-US" sz="1600" dirty="0" smtClean="0"/>
              <a:t>Parallel (multi-thread) computation wherever possible.</a:t>
            </a:r>
          </a:p>
          <a:p>
            <a:endParaRPr lang="en-US" sz="1600" dirty="0" smtClean="0"/>
          </a:p>
          <a:p>
            <a:r>
              <a:rPr lang="en-US" sz="1600" dirty="0" smtClean="0"/>
              <a:t>Main thread runs at ~1Hz for each robot (note: all threads run on a single processor).</a:t>
            </a:r>
          </a:p>
        </p:txBody>
      </p:sp>
      <p:pic>
        <p:nvPicPr>
          <p:cNvPr id="5" name="ros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25234" y="2057400"/>
            <a:ext cx="5670766" cy="443298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2C</a:t>
            </a:r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59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76999" y="2490733"/>
            <a:ext cx="1757795" cy="849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Background: Quick overview of A* search</a:t>
            </a:r>
            <a:endParaRPr lang="en-US" sz="3600" b="1" dirty="0"/>
          </a:p>
        </p:txBody>
      </p:sp>
      <p:grpSp>
        <p:nvGrpSpPr>
          <p:cNvPr id="8" name="Group 7"/>
          <p:cNvGrpSpPr/>
          <p:nvPr/>
        </p:nvGrpSpPr>
        <p:grpSpPr>
          <a:xfrm>
            <a:off x="457200" y="1981200"/>
            <a:ext cx="3505200" cy="3352800"/>
            <a:chOff x="457200" y="1752600"/>
            <a:chExt cx="3505200" cy="3352800"/>
          </a:xfrm>
        </p:grpSpPr>
        <p:pic>
          <p:nvPicPr>
            <p:cNvPr id="5" name="Picture 4" descr="Astar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7200" y="1752600"/>
              <a:ext cx="3352800" cy="3352800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sp>
          <p:nvSpPr>
            <p:cNvPr id="6" name="TextBox 5"/>
            <p:cNvSpPr txBox="1"/>
            <p:nvPr/>
          </p:nvSpPr>
          <p:spPr>
            <a:xfrm>
              <a:off x="838200" y="4572000"/>
              <a:ext cx="685800" cy="381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start</a:t>
              </a:r>
              <a:endParaRPr lang="en-US" b="1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276600" y="1828800"/>
              <a:ext cx="685800" cy="381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goal</a:t>
              </a:r>
              <a:endParaRPr lang="en-US" b="1" dirty="0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381000" y="5410200"/>
            <a:ext cx="8534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5888" indent="-115888"/>
            <a:r>
              <a:rPr lang="en-US" sz="2400" b="1" dirty="0" smtClean="0"/>
              <a:t>Important features: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Times New Roman"/>
                <a:cs typeface="Times New Roman"/>
              </a:rPr>
              <a:t>- </a:t>
            </a:r>
            <a:r>
              <a:rPr lang="en-US" sz="2400" dirty="0" smtClean="0"/>
              <a:t>nodes and edges are “created/generated on the fly”, as required.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b="1" dirty="0" smtClean="0"/>
              <a:t>-</a:t>
            </a:r>
            <a:r>
              <a:rPr lang="en-US" sz="2400" dirty="0" smtClean="0"/>
              <a:t> Cost function is additive: Due to property of integration.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62000" y="914400"/>
            <a:ext cx="7848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Algorithm to find least cost path in a graph (e.g. graph created by </a:t>
            </a:r>
            <a:r>
              <a:rPr lang="en-US" sz="2800" dirty="0" err="1" smtClean="0"/>
              <a:t>discretization</a:t>
            </a:r>
            <a:r>
              <a:rPr lang="en-US" sz="2800" dirty="0" smtClean="0"/>
              <a:t> of an environment)</a:t>
            </a:r>
            <a:endParaRPr lang="en-US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3886200" y="2121456"/>
            <a:ext cx="502920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98513" indent="-798513"/>
            <a:r>
              <a:rPr lang="en-US" sz="2400" b="1" u="sng" dirty="0" smtClean="0"/>
              <a:t>Input</a:t>
            </a:r>
            <a:r>
              <a:rPr lang="en-US" sz="2400" dirty="0" smtClean="0"/>
              <a:t>: </a:t>
            </a:r>
            <a:r>
              <a:rPr lang="en-US" sz="2400" i="1" dirty="0" smtClean="0"/>
              <a:t>Graph</a:t>
            </a:r>
            <a:r>
              <a:rPr lang="en-US" sz="2400" dirty="0" smtClean="0"/>
              <a:t>: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= {</a:t>
            </a:r>
            <a:r>
              <a:rPr lang="en-US" sz="2400" i="1" dirty="0" smtClean="0">
                <a:latin typeface="Lucida Calligraphy" pitchFamily="66" charset="0"/>
                <a:cs typeface="Times New Roman" pitchFamily="18" charset="0"/>
              </a:rPr>
              <a:t>V</a:t>
            </a:r>
            <a:r>
              <a:rPr lang="en-US" i="1" dirty="0" smtClean="0">
                <a:latin typeface="Lucida Calligraphy" pitchFamily="66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en-US" sz="2400" i="1" dirty="0" smtClean="0">
                <a:latin typeface="Lucida Calligraphy" pitchFamily="66" charset="0"/>
                <a:cs typeface="Times New Roman" pitchFamily="18" charset="0"/>
              </a:rPr>
              <a:t>E</a:t>
            </a:r>
            <a:r>
              <a:rPr lang="en-US" i="1" dirty="0" smtClean="0">
                <a:latin typeface="Lucida Calligraphy" pitchFamily="66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 }</a:t>
            </a:r>
            <a:r>
              <a:rPr lang="en-US" sz="1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0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1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i="1" dirty="0" smtClean="0"/>
              <a:t>Cost of edges</a:t>
            </a:r>
            <a:r>
              <a:rPr lang="en-US" sz="2400" dirty="0" smtClean="0"/>
              <a:t>: </a:t>
            </a:r>
          </a:p>
          <a:p>
            <a:pPr marL="798513" indent="-798513"/>
            <a:endParaRPr lang="en-US" sz="2400" dirty="0" smtClean="0"/>
          </a:p>
          <a:p>
            <a:pPr marL="1030288" indent="-1030288"/>
            <a:r>
              <a:rPr lang="en-US" sz="2400" b="1" u="sng" dirty="0" smtClean="0"/>
              <a:t>Output</a:t>
            </a:r>
            <a:r>
              <a:rPr lang="en-US" sz="2400" dirty="0" smtClean="0"/>
              <a:t>: Least cost paths from start vertex to goal vertex (vertices) in the graph.</a:t>
            </a:r>
            <a:endParaRPr lang="en-US" sz="2400" dirty="0" smtClean="0">
              <a:latin typeface="Castellar" pitchFamily="18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6550429" y="2543695"/>
            <a:ext cx="1612669" cy="748145"/>
          </a:xfrm>
          <a:prstGeom prst="roundRect">
            <a:avLst/>
          </a:prstGeom>
          <a:solidFill>
            <a:schemeClr val="accent2">
              <a:lumMod val="75000"/>
              <a:alpha val="3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886200" y="4876800"/>
            <a:ext cx="502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Other graph-search based algorithms:</a:t>
            </a:r>
          </a:p>
          <a:p>
            <a:r>
              <a:rPr lang="en-US" dirty="0" smtClean="0"/>
              <a:t>     </a:t>
            </a:r>
            <a:r>
              <a:rPr lang="en-US" dirty="0" err="1" smtClean="0"/>
              <a:t>Dijkstra’s</a:t>
            </a:r>
            <a:r>
              <a:rPr lang="en-US" dirty="0" smtClean="0"/>
              <a:t>, Weighted A*, D*, ARA*, D* </a:t>
            </a:r>
            <a:r>
              <a:rPr lang="en-US" dirty="0" err="1" smtClean="0"/>
              <a:t>Lite</a:t>
            </a:r>
            <a:r>
              <a:rPr lang="en-US" dirty="0" smtClean="0"/>
              <a:t>, etc.</a:t>
            </a:r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Overview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36637"/>
            <a:ext cx="8686800" cy="5364163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Planning with Topological constraints – </a:t>
            </a: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Homotopy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 &amp; Homology class constraints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sz="22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Incorporating Metric Information using search-based techniques – </a:t>
            </a: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Voronoi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 Tessellation in Non-convex Environment with Non-uniform metric </a:t>
            </a:r>
            <a:br>
              <a:rPr lang="en-US" dirty="0" smtClean="0">
                <a:solidFill>
                  <a:schemeClr val="bg1">
                    <a:lumMod val="75000"/>
                  </a:schemeClr>
                </a:solidFill>
              </a:rPr>
            </a:br>
            <a:endParaRPr lang="en-US" sz="2200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Dimensional Decomposition – Distributed Optimization using Separable Optimal Flow</a:t>
            </a: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/>
            </a:r>
            <a:b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</a:br>
            <a:r>
              <a:rPr lang="en-US" b="1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endParaRPr lang="en-US" sz="2200" b="1" i="1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Transformation for Efficient Optimal Planning in Environments with Non-Euclidean Metric</a:t>
            </a:r>
            <a:endParaRPr lang="en-US" b="1" dirty="0" smtClean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</a:t>
            </a:r>
            <a:r>
              <a:rPr lang="en-US" sz="1400" b="1" dirty="0" smtClean="0">
                <a:solidFill>
                  <a:srgbClr val="FF0000"/>
                </a:solidFill>
              </a:rPr>
              <a:t>3</a:t>
            </a:r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60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-263232"/>
            <a:ext cx="8229600" cy="1143000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Motivation (and basic notations)</a:t>
            </a:r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659218" y="2920555"/>
            <a:ext cx="602974" cy="8613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486939" y="3049763"/>
            <a:ext cx="172278" cy="861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486939" y="3566598"/>
            <a:ext cx="172278" cy="861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099313" y="3049763"/>
            <a:ext cx="86139" cy="2153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185452" y="3049763"/>
            <a:ext cx="172278" cy="861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185452" y="3566598"/>
            <a:ext cx="172278" cy="861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927035" y="3049763"/>
            <a:ext cx="172278" cy="861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5927035" y="3566598"/>
            <a:ext cx="172278" cy="861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539409" y="3049763"/>
            <a:ext cx="86139" cy="6029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5625548" y="3049763"/>
            <a:ext cx="172278" cy="861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5625548" y="3566598"/>
            <a:ext cx="172278" cy="861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123583" y="3049763"/>
            <a:ext cx="172278" cy="861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8123583" y="3566598"/>
            <a:ext cx="172278" cy="861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7822096" y="3049763"/>
            <a:ext cx="172278" cy="861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7822096" y="3566598"/>
            <a:ext cx="172278" cy="861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7563678" y="3049763"/>
            <a:ext cx="172278" cy="861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7563678" y="3566598"/>
            <a:ext cx="172278" cy="861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7262191" y="3049763"/>
            <a:ext cx="172278" cy="861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7262191" y="3566598"/>
            <a:ext cx="172278" cy="861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8295861" y="3049763"/>
            <a:ext cx="86139" cy="6029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6659218" y="1714607"/>
            <a:ext cx="602974" cy="8613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6486939" y="1843816"/>
            <a:ext cx="172278" cy="861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6486939" y="2360650"/>
            <a:ext cx="172278" cy="861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6185452" y="1843816"/>
            <a:ext cx="172278" cy="861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6185452" y="2360650"/>
            <a:ext cx="172278" cy="861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5927035" y="1843816"/>
            <a:ext cx="172278" cy="861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5927035" y="2360650"/>
            <a:ext cx="172278" cy="861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5539409" y="1843816"/>
            <a:ext cx="86139" cy="6029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5625548" y="1843816"/>
            <a:ext cx="172278" cy="861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5625548" y="2360650"/>
            <a:ext cx="172278" cy="861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8123583" y="1843816"/>
            <a:ext cx="172278" cy="861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8123583" y="2360650"/>
            <a:ext cx="172278" cy="861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7822096" y="1843816"/>
            <a:ext cx="172278" cy="861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7822096" y="2360650"/>
            <a:ext cx="172278" cy="861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7563678" y="1843816"/>
            <a:ext cx="172278" cy="861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7563678" y="2360650"/>
            <a:ext cx="172278" cy="861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7262191" y="1843816"/>
            <a:ext cx="172278" cy="861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7262191" y="2360650"/>
            <a:ext cx="172278" cy="861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/>
        </p:nvSpPr>
        <p:spPr>
          <a:xfrm>
            <a:off x="8295861" y="1843816"/>
            <a:ext cx="86139" cy="6029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/>
        </p:nvSpPr>
        <p:spPr>
          <a:xfrm>
            <a:off x="6099313" y="3437390"/>
            <a:ext cx="86139" cy="2153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7735957" y="3049763"/>
            <a:ext cx="86139" cy="2153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7735957" y="3437390"/>
            <a:ext cx="86139" cy="2153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6099313" y="1843816"/>
            <a:ext cx="86139" cy="2153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6099313" y="2231442"/>
            <a:ext cx="86139" cy="2153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7735957" y="1843816"/>
            <a:ext cx="86139" cy="2153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7735957" y="2231442"/>
            <a:ext cx="86139" cy="2153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5840896" y="3351250"/>
            <a:ext cx="43070" cy="4307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/>
          <p:cNvSpPr/>
          <p:nvPr/>
        </p:nvSpPr>
        <p:spPr>
          <a:xfrm>
            <a:off x="6400800" y="3351250"/>
            <a:ext cx="43070" cy="4307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/>
          <p:cNvSpPr/>
          <p:nvPr/>
        </p:nvSpPr>
        <p:spPr>
          <a:xfrm>
            <a:off x="5840896" y="2145303"/>
            <a:ext cx="43070" cy="4307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/>
          <p:cNvSpPr/>
          <p:nvPr/>
        </p:nvSpPr>
        <p:spPr>
          <a:xfrm>
            <a:off x="6400800" y="2145303"/>
            <a:ext cx="43070" cy="4307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/>
          <p:cNvSpPr/>
          <p:nvPr/>
        </p:nvSpPr>
        <p:spPr>
          <a:xfrm>
            <a:off x="7477539" y="3351250"/>
            <a:ext cx="43070" cy="43070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/>
          <p:cNvSpPr/>
          <p:nvPr/>
        </p:nvSpPr>
        <p:spPr>
          <a:xfrm>
            <a:off x="8037444" y="3351250"/>
            <a:ext cx="43070" cy="43070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7477539" y="2145303"/>
            <a:ext cx="43070" cy="43070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8037444" y="2145303"/>
            <a:ext cx="43070" cy="43070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9" name="Straight Connector 58"/>
          <p:cNvCxnSpPr/>
          <p:nvPr/>
        </p:nvCxnSpPr>
        <p:spPr>
          <a:xfrm rot="16200000" flipV="1">
            <a:off x="5840896" y="3781946"/>
            <a:ext cx="344557" cy="258417"/>
          </a:xfrm>
          <a:prstGeom prst="line">
            <a:avLst/>
          </a:prstGeom>
          <a:ln w="158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>
            <a:endCxn id="51" idx="2"/>
          </p:cNvCxnSpPr>
          <p:nvPr/>
        </p:nvCxnSpPr>
        <p:spPr>
          <a:xfrm rot="16200000" flipV="1">
            <a:off x="5700920" y="3555831"/>
            <a:ext cx="344557" cy="21535"/>
          </a:xfrm>
          <a:prstGeom prst="line">
            <a:avLst/>
          </a:prstGeom>
          <a:ln w="158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>
            <a:stCxn id="52" idx="1"/>
            <a:endCxn id="51" idx="3"/>
          </p:cNvCxnSpPr>
          <p:nvPr/>
        </p:nvCxnSpPr>
        <p:spPr>
          <a:xfrm rot="10800000">
            <a:off x="5883965" y="3372785"/>
            <a:ext cx="516835" cy="898"/>
          </a:xfrm>
          <a:prstGeom prst="line">
            <a:avLst/>
          </a:prstGeom>
          <a:ln w="158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>
            <a:endCxn id="52" idx="0"/>
          </p:cNvCxnSpPr>
          <p:nvPr/>
        </p:nvCxnSpPr>
        <p:spPr>
          <a:xfrm rot="5400000">
            <a:off x="6217755" y="3125135"/>
            <a:ext cx="430696" cy="21535"/>
          </a:xfrm>
          <a:prstGeom prst="line">
            <a:avLst/>
          </a:prstGeom>
          <a:ln w="158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rot="10800000" flipV="1">
            <a:off x="6443870" y="2748276"/>
            <a:ext cx="473765" cy="172278"/>
          </a:xfrm>
          <a:prstGeom prst="line">
            <a:avLst/>
          </a:prstGeom>
          <a:ln w="158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rot="10800000">
            <a:off x="6443870" y="2575998"/>
            <a:ext cx="473765" cy="172278"/>
          </a:xfrm>
          <a:prstGeom prst="line">
            <a:avLst/>
          </a:prstGeom>
          <a:ln w="158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>
            <a:endCxn id="54" idx="2"/>
          </p:cNvCxnSpPr>
          <p:nvPr/>
        </p:nvCxnSpPr>
        <p:spPr>
          <a:xfrm rot="16200000" flipV="1">
            <a:off x="6239289" y="2371418"/>
            <a:ext cx="387626" cy="21535"/>
          </a:xfrm>
          <a:prstGeom prst="line">
            <a:avLst/>
          </a:prstGeom>
          <a:ln w="158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>
            <a:stCxn id="53" idx="3"/>
            <a:endCxn id="54" idx="1"/>
          </p:cNvCxnSpPr>
          <p:nvPr/>
        </p:nvCxnSpPr>
        <p:spPr>
          <a:xfrm>
            <a:off x="5883965" y="2166837"/>
            <a:ext cx="516835" cy="898"/>
          </a:xfrm>
          <a:prstGeom prst="line">
            <a:avLst/>
          </a:prstGeom>
          <a:ln w="158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>
            <a:stCxn id="53" idx="0"/>
          </p:cNvCxnSpPr>
          <p:nvPr/>
        </p:nvCxnSpPr>
        <p:spPr>
          <a:xfrm rot="16200000" flipV="1">
            <a:off x="5657850" y="1940722"/>
            <a:ext cx="387626" cy="21535"/>
          </a:xfrm>
          <a:prstGeom prst="line">
            <a:avLst/>
          </a:prstGeom>
          <a:ln w="158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rot="5400000" flipH="1" flipV="1">
            <a:off x="5776292" y="1176237"/>
            <a:ext cx="646043" cy="516835"/>
          </a:xfrm>
          <a:prstGeom prst="line">
            <a:avLst/>
          </a:prstGeom>
          <a:ln w="158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rot="5400000" flipH="1" flipV="1">
            <a:off x="7722174" y="3771609"/>
            <a:ext cx="344557" cy="279091"/>
          </a:xfrm>
          <a:prstGeom prst="line">
            <a:avLst/>
          </a:prstGeom>
          <a:ln w="15875">
            <a:solidFill>
              <a:srgbClr val="19A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rot="5400000" flipH="1" flipV="1">
            <a:off x="7873348" y="3554969"/>
            <a:ext cx="344557" cy="23258"/>
          </a:xfrm>
          <a:prstGeom prst="line">
            <a:avLst/>
          </a:prstGeom>
          <a:ln w="15875">
            <a:solidFill>
              <a:srgbClr val="19A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rot="10800000" flipH="1">
            <a:off x="7475816" y="3372785"/>
            <a:ext cx="558182" cy="898"/>
          </a:xfrm>
          <a:prstGeom prst="line">
            <a:avLst/>
          </a:prstGeom>
          <a:ln w="15875">
            <a:solidFill>
              <a:srgbClr val="19A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rot="16200000" flipH="1">
            <a:off x="7268652" y="3124274"/>
            <a:ext cx="430696" cy="23258"/>
          </a:xfrm>
          <a:prstGeom prst="line">
            <a:avLst/>
          </a:prstGeom>
          <a:ln w="15875">
            <a:solidFill>
              <a:srgbClr val="19A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rot="10800000" flipH="1" flipV="1">
            <a:off x="6960705" y="2748276"/>
            <a:ext cx="511666" cy="172278"/>
          </a:xfrm>
          <a:prstGeom prst="line">
            <a:avLst/>
          </a:prstGeom>
          <a:ln w="15875">
            <a:solidFill>
              <a:srgbClr val="19A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rot="10800000" flipH="1">
            <a:off x="6960705" y="2575998"/>
            <a:ext cx="511666" cy="172278"/>
          </a:xfrm>
          <a:prstGeom prst="line">
            <a:avLst/>
          </a:prstGeom>
          <a:ln w="15875">
            <a:solidFill>
              <a:srgbClr val="19A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rot="5400000" flipH="1" flipV="1">
            <a:off x="7290187" y="2370556"/>
            <a:ext cx="387626" cy="23258"/>
          </a:xfrm>
          <a:prstGeom prst="line">
            <a:avLst/>
          </a:prstGeom>
          <a:ln w="15875">
            <a:solidFill>
              <a:srgbClr val="19A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 flipH="1">
            <a:off x="7475816" y="2166837"/>
            <a:ext cx="558182" cy="898"/>
          </a:xfrm>
          <a:prstGeom prst="line">
            <a:avLst/>
          </a:prstGeom>
          <a:ln w="15875">
            <a:solidFill>
              <a:srgbClr val="19A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rot="5400000" flipH="1" flipV="1">
            <a:off x="7875071" y="1939861"/>
            <a:ext cx="387626" cy="23258"/>
          </a:xfrm>
          <a:prstGeom prst="line">
            <a:avLst/>
          </a:prstGeom>
          <a:ln w="15875">
            <a:solidFill>
              <a:srgbClr val="19A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 rot="16200000" flipV="1">
            <a:off x="7478401" y="1155564"/>
            <a:ext cx="646043" cy="558182"/>
          </a:xfrm>
          <a:prstGeom prst="line">
            <a:avLst/>
          </a:prstGeom>
          <a:ln w="15875">
            <a:solidFill>
              <a:srgbClr val="19A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Rectangle 78"/>
          <p:cNvSpPr/>
          <p:nvPr/>
        </p:nvSpPr>
        <p:spPr>
          <a:xfrm>
            <a:off x="5257800" y="883033"/>
            <a:ext cx="3429000" cy="3429000"/>
          </a:xfrm>
          <a:prstGeom prst="rect">
            <a:avLst/>
          </a:prstGeom>
          <a:noFill/>
          <a:ln w="1079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Oval 79"/>
          <p:cNvSpPr/>
          <p:nvPr/>
        </p:nvSpPr>
        <p:spPr>
          <a:xfrm>
            <a:off x="6629400" y="2559433"/>
            <a:ext cx="685800" cy="381000"/>
          </a:xfrm>
          <a:prstGeom prst="ellipse">
            <a:avLst/>
          </a:prstGeom>
          <a:solidFill>
            <a:srgbClr val="FFFF00">
              <a:alpha val="29000"/>
            </a:srgbClr>
          </a:solidFill>
          <a:ln>
            <a:solidFill>
              <a:srgbClr val="FFC000">
                <a:alpha val="4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TextBox 80"/>
          <p:cNvSpPr txBox="1"/>
          <p:nvPr/>
        </p:nvSpPr>
        <p:spPr>
          <a:xfrm>
            <a:off x="6096000" y="3931033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</a:t>
            </a:r>
            <a:r>
              <a:rPr lang="en-US" b="1" baseline="-25000" dirty="0" smtClean="0">
                <a:solidFill>
                  <a:srgbClr val="FF0000"/>
                </a:solidFill>
              </a:rPr>
              <a:t>1</a:t>
            </a:r>
            <a:endParaRPr lang="en-US" b="1" baseline="-25000" dirty="0">
              <a:solidFill>
                <a:srgbClr val="FF0000"/>
              </a:solidFill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6324600" y="883033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G</a:t>
            </a:r>
            <a:r>
              <a:rPr lang="en-US" b="1" baseline="-25000" dirty="0" smtClean="0">
                <a:solidFill>
                  <a:srgbClr val="FF0000"/>
                </a:solidFill>
              </a:rPr>
              <a:t>1</a:t>
            </a:r>
            <a:endParaRPr lang="en-US" b="1" baseline="-25000" dirty="0">
              <a:solidFill>
                <a:srgbClr val="FF0000"/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7467600" y="3931033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S</a:t>
            </a:r>
            <a:r>
              <a:rPr lang="en-US" b="1" baseline="-25000" dirty="0" smtClean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en-US" b="1" baseline="-25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7162800" y="883033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G</a:t>
            </a:r>
            <a:r>
              <a:rPr lang="en-US" b="1" baseline="-25000" dirty="0" smtClean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en-US" b="1" baseline="-25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5" name="Oval 84"/>
          <p:cNvSpPr/>
          <p:nvPr/>
        </p:nvSpPr>
        <p:spPr>
          <a:xfrm>
            <a:off x="6105421" y="4043255"/>
            <a:ext cx="76200" cy="76200"/>
          </a:xfrm>
          <a:prstGeom prst="ellipse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Oval 85"/>
          <p:cNvSpPr/>
          <p:nvPr/>
        </p:nvSpPr>
        <p:spPr>
          <a:xfrm>
            <a:off x="6324600" y="1077551"/>
            <a:ext cx="76200" cy="76200"/>
          </a:xfrm>
          <a:prstGeom prst="ellipse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Oval 86"/>
          <p:cNvSpPr/>
          <p:nvPr/>
        </p:nvSpPr>
        <p:spPr>
          <a:xfrm>
            <a:off x="7488382" y="1077274"/>
            <a:ext cx="76200" cy="76200"/>
          </a:xfrm>
          <a:prstGeom prst="ellipse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Oval 87"/>
          <p:cNvSpPr/>
          <p:nvPr/>
        </p:nvSpPr>
        <p:spPr>
          <a:xfrm>
            <a:off x="7721415" y="4043255"/>
            <a:ext cx="76200" cy="76200"/>
          </a:xfrm>
          <a:prstGeom prst="ellipse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TextBox 88"/>
          <p:cNvSpPr txBox="1"/>
          <p:nvPr/>
        </p:nvSpPr>
        <p:spPr>
          <a:xfrm>
            <a:off x="609600" y="721672"/>
            <a:ext cx="4495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4950" indent="-234950">
              <a:buFont typeface="Arial" pitchFamily="34" charset="0"/>
              <a:buChar char="•"/>
            </a:pPr>
            <a:r>
              <a:rPr lang="en-US" sz="3200" dirty="0" smtClean="0"/>
              <a:t>Goal directed navigation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     – N heterogeneous robots</a:t>
            </a:r>
            <a:br>
              <a:rPr lang="en-US" sz="2400" dirty="0" smtClean="0"/>
            </a:br>
            <a:r>
              <a:rPr lang="en-US" sz="2400" dirty="0" smtClean="0"/>
              <a:t>      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  Trajectory if </a:t>
            </a:r>
            <a:r>
              <a:rPr lang="en-US" sz="2400" i="1" dirty="0" err="1" smtClean="0">
                <a:solidFill>
                  <a:schemeClr val="bg1">
                    <a:lumMod val="50000"/>
                  </a:schemeClr>
                </a:solidFill>
              </a:rPr>
              <a:t>i</a:t>
            </a:r>
            <a:r>
              <a:rPr lang="en-US" sz="2400" baseline="30000" dirty="0" err="1" smtClean="0">
                <a:solidFill>
                  <a:schemeClr val="bg1">
                    <a:lumMod val="50000"/>
                  </a:schemeClr>
                </a:solidFill>
              </a:rPr>
              <a:t>th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 robot: </a:t>
            </a:r>
            <a:r>
              <a:rPr lang="el-GR" sz="2400" i="1" dirty="0" smtClean="0">
                <a:solidFill>
                  <a:schemeClr val="bg1">
                    <a:lumMod val="50000"/>
                  </a:schemeClr>
                </a:solidFill>
                <a:latin typeface="Times New Roman"/>
                <a:cs typeface="Times New Roman"/>
              </a:rPr>
              <a:t>π</a:t>
            </a:r>
            <a:r>
              <a:rPr lang="en-US" sz="2400" i="1" baseline="-25000" dirty="0" err="1" smtClean="0">
                <a:solidFill>
                  <a:schemeClr val="bg1">
                    <a:lumMod val="50000"/>
                  </a:schemeClr>
                </a:solidFill>
                <a:latin typeface="Times New Roman"/>
                <a:cs typeface="Times New Roman"/>
              </a:rPr>
              <a:t>i</a:t>
            </a:r>
            <a:r>
              <a:rPr lang="en-US" sz="2400" dirty="0" smtClean="0"/>
              <a:t> </a:t>
            </a:r>
            <a:endParaRPr lang="en-US" sz="2400" dirty="0"/>
          </a:p>
        </p:txBody>
      </p:sp>
      <p:sp>
        <p:nvSpPr>
          <p:cNvPr id="90" name="TextBox 89"/>
          <p:cNvSpPr txBox="1"/>
          <p:nvPr/>
        </p:nvSpPr>
        <p:spPr>
          <a:xfrm>
            <a:off x="609600" y="2006039"/>
            <a:ext cx="4495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4950" indent="-234950">
              <a:buFont typeface="Arial" pitchFamily="34" charset="0"/>
              <a:buChar char="•"/>
            </a:pPr>
            <a:r>
              <a:rPr lang="en-US" sz="3200" dirty="0" smtClean="0"/>
              <a:t>Intermediate </a:t>
            </a:r>
            <a:r>
              <a:rPr lang="en-US" sz="3200" b="1" dirty="0" smtClean="0"/>
              <a:t>tasks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b="1" dirty="0" smtClean="0"/>
              <a:t>           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(exploration of rooms)</a:t>
            </a:r>
            <a:endParaRPr lang="en-US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609600" y="2867575"/>
            <a:ext cx="4495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4950" indent="-234950">
              <a:buFont typeface="Arial" pitchFamily="34" charset="0"/>
              <a:buChar char="•"/>
            </a:pPr>
            <a:r>
              <a:rPr lang="en-US" sz="3200" b="1" dirty="0" smtClean="0"/>
              <a:t>Constraints</a:t>
            </a:r>
            <a:r>
              <a:rPr lang="en-US" sz="3200" dirty="0" smtClean="0"/>
              <a:t>, </a:t>
            </a:r>
            <a:r>
              <a:rPr lang="el-GR" sz="2800" dirty="0" smtClean="0">
                <a:solidFill>
                  <a:schemeClr val="bg1">
                    <a:lumMod val="50000"/>
                  </a:schemeClr>
                </a:solidFill>
                <a:latin typeface="Times New Roman"/>
                <a:cs typeface="Times New Roman"/>
              </a:rPr>
              <a:t>Ω</a:t>
            </a:r>
            <a:r>
              <a:rPr lang="en-US" sz="2800" i="1" baseline="-25000" dirty="0" err="1" smtClean="0">
                <a:solidFill>
                  <a:schemeClr val="bg1">
                    <a:lumMod val="50000"/>
                  </a:schemeClr>
                </a:solidFill>
                <a:latin typeface="Times New Roman"/>
                <a:cs typeface="Times New Roman"/>
              </a:rPr>
              <a:t>ij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latin typeface="Times New Roman"/>
                <a:cs typeface="Times New Roman"/>
              </a:rPr>
              <a:t>(</a:t>
            </a:r>
            <a:r>
              <a:rPr lang="el-GR" sz="2800" i="1" dirty="0" smtClean="0">
                <a:solidFill>
                  <a:schemeClr val="bg1">
                    <a:lumMod val="50000"/>
                  </a:schemeClr>
                </a:solidFill>
                <a:latin typeface="Times New Roman"/>
                <a:cs typeface="Times New Roman"/>
              </a:rPr>
              <a:t>π</a:t>
            </a:r>
            <a:r>
              <a:rPr lang="en-US" sz="2800" i="1" baseline="-25000" dirty="0" err="1" smtClean="0">
                <a:solidFill>
                  <a:schemeClr val="bg1">
                    <a:lumMod val="50000"/>
                  </a:schemeClr>
                </a:solidFill>
                <a:latin typeface="Times New Roman"/>
                <a:cs typeface="Times New Roman"/>
              </a:rPr>
              <a:t>i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latin typeface="Times New Roman"/>
                <a:cs typeface="Times New Roman"/>
              </a:rPr>
              <a:t>, </a:t>
            </a:r>
            <a:r>
              <a:rPr lang="el-GR" sz="2800" i="1" dirty="0" smtClean="0">
                <a:solidFill>
                  <a:schemeClr val="bg1">
                    <a:lumMod val="50000"/>
                  </a:schemeClr>
                </a:solidFill>
                <a:latin typeface="Times New Roman"/>
                <a:cs typeface="Times New Roman"/>
              </a:rPr>
              <a:t>π</a:t>
            </a:r>
            <a:r>
              <a:rPr lang="en-US" sz="2800" i="1" baseline="-25000" dirty="0" smtClean="0">
                <a:solidFill>
                  <a:schemeClr val="bg1">
                    <a:lumMod val="50000"/>
                  </a:schemeClr>
                </a:solidFill>
                <a:latin typeface="Times New Roman"/>
                <a:cs typeface="Times New Roman"/>
              </a:rPr>
              <a:t>j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latin typeface="Times New Roman"/>
                <a:cs typeface="Times New Roman"/>
              </a:rPr>
              <a:t>) ≤ 0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(on distance between planned</a:t>
            </a:r>
            <a:b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                                   trajectories)</a:t>
            </a:r>
            <a:endParaRPr lang="en-US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609600" y="3856090"/>
            <a:ext cx="8153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4950" indent="-234950">
              <a:buFont typeface="Arial" pitchFamily="34" charset="0"/>
              <a:buChar char="•"/>
            </a:pPr>
            <a:r>
              <a:rPr lang="en-US" sz="3200" dirty="0" smtClean="0"/>
              <a:t>Optimal plan</a:t>
            </a:r>
            <a:br>
              <a:rPr lang="en-US" sz="3200" dirty="0" smtClean="0"/>
            </a:br>
            <a:r>
              <a:rPr lang="en-US" sz="2400" dirty="0" smtClean="0"/>
              <a:t>(least cost + optimal sequence of task execution)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   Satisfying constraints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 </a:t>
            </a:r>
            <a:br>
              <a:rPr lang="en-US" sz="2800" dirty="0" smtClean="0"/>
            </a:br>
            <a:r>
              <a:rPr lang="en-US" sz="2800" dirty="0" smtClean="0">
                <a:latin typeface="Times New Roman"/>
                <a:cs typeface="Times New Roman"/>
              </a:rPr>
              <a:t>                </a:t>
            </a:r>
            <a:r>
              <a:rPr lang="en-US" sz="2800" dirty="0" err="1" smtClean="0">
                <a:solidFill>
                  <a:schemeClr val="bg1">
                    <a:lumMod val="50000"/>
                  </a:schemeClr>
                </a:solidFill>
                <a:latin typeface="Times New Roman"/>
                <a:cs typeface="Times New Roman"/>
              </a:rPr>
              <a:t>s.t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latin typeface="Times New Roman"/>
                <a:cs typeface="Times New Roman"/>
              </a:rPr>
              <a:t>.  </a:t>
            </a:r>
            <a:r>
              <a:rPr lang="el-GR" sz="2800" dirty="0" smtClean="0">
                <a:solidFill>
                  <a:schemeClr val="bg1">
                    <a:lumMod val="50000"/>
                  </a:schemeClr>
                </a:solidFill>
                <a:latin typeface="Times New Roman"/>
                <a:cs typeface="Times New Roman"/>
              </a:rPr>
              <a:t>Ω</a:t>
            </a:r>
            <a:r>
              <a:rPr lang="en-US" sz="2800" i="1" baseline="-25000" dirty="0" err="1" smtClean="0">
                <a:solidFill>
                  <a:schemeClr val="bg1">
                    <a:lumMod val="50000"/>
                  </a:schemeClr>
                </a:solidFill>
                <a:latin typeface="Times New Roman"/>
                <a:cs typeface="Times New Roman"/>
              </a:rPr>
              <a:t>ij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latin typeface="Times New Roman"/>
                <a:cs typeface="Times New Roman"/>
              </a:rPr>
              <a:t>(</a:t>
            </a:r>
            <a:r>
              <a:rPr lang="el-GR" sz="2800" i="1" dirty="0" smtClean="0">
                <a:solidFill>
                  <a:schemeClr val="bg1">
                    <a:lumMod val="50000"/>
                  </a:schemeClr>
                </a:solidFill>
                <a:latin typeface="Times New Roman"/>
                <a:cs typeface="Times New Roman"/>
              </a:rPr>
              <a:t>π</a:t>
            </a:r>
            <a:r>
              <a:rPr lang="en-US" sz="2800" i="1" baseline="-25000" dirty="0" err="1" smtClean="0">
                <a:solidFill>
                  <a:schemeClr val="bg1">
                    <a:lumMod val="50000"/>
                  </a:schemeClr>
                </a:solidFill>
                <a:latin typeface="Times New Roman"/>
                <a:cs typeface="Times New Roman"/>
              </a:rPr>
              <a:t>i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latin typeface="Times New Roman"/>
                <a:cs typeface="Times New Roman"/>
              </a:rPr>
              <a:t>, </a:t>
            </a:r>
            <a:r>
              <a:rPr lang="el-GR" sz="2800" i="1" dirty="0" smtClean="0">
                <a:solidFill>
                  <a:schemeClr val="bg1">
                    <a:lumMod val="50000"/>
                  </a:schemeClr>
                </a:solidFill>
                <a:latin typeface="Times New Roman"/>
                <a:cs typeface="Times New Roman"/>
              </a:rPr>
              <a:t>π</a:t>
            </a:r>
            <a:r>
              <a:rPr lang="en-US" sz="2800" i="1" baseline="-25000" dirty="0" smtClean="0">
                <a:solidFill>
                  <a:schemeClr val="bg1">
                    <a:lumMod val="50000"/>
                  </a:schemeClr>
                </a:solidFill>
                <a:latin typeface="Times New Roman"/>
                <a:cs typeface="Times New Roman"/>
              </a:rPr>
              <a:t>j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latin typeface="Times New Roman"/>
                <a:cs typeface="Times New Roman"/>
              </a:rPr>
              <a:t>) ≤ 0</a:t>
            </a:r>
            <a:endParaRPr lang="en-US" sz="28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93" name="Picture 2"/>
          <p:cNvPicPr>
            <a:picLocks noChangeAspect="1" noChangeArrowheads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auto">
          <a:xfrm>
            <a:off x="2286000" y="5302640"/>
            <a:ext cx="5638800" cy="351553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</p:pic>
      <p:sp>
        <p:nvSpPr>
          <p:cNvPr id="94" name="Rectangle 93"/>
          <p:cNvSpPr/>
          <p:nvPr/>
        </p:nvSpPr>
        <p:spPr>
          <a:xfrm>
            <a:off x="2209800" y="5226440"/>
            <a:ext cx="5867400" cy="457200"/>
          </a:xfrm>
          <a:prstGeom prst="rec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TextBox 94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</a:t>
            </a:r>
            <a:r>
              <a:rPr lang="en-US" sz="1400" b="1" dirty="0" smtClean="0">
                <a:solidFill>
                  <a:srgbClr val="FF0000"/>
                </a:solidFill>
              </a:rPr>
              <a:t>3</a:t>
            </a:r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6" name="Slide Number Placeholder 9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61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80" grpId="0" animBg="1"/>
      <p:bldP spid="81" grpId="0"/>
      <p:bldP spid="82" grpId="0"/>
      <p:bldP spid="83" grpId="0"/>
      <p:bldP spid="84" grpId="0"/>
      <p:bldP spid="85" grpId="0" animBg="1"/>
      <p:bldP spid="86" grpId="0" animBg="1"/>
      <p:bldP spid="87" grpId="0" animBg="1"/>
      <p:bldP spid="88" grpId="0" animBg="1"/>
      <p:bldP spid="89" grpId="0"/>
      <p:bldP spid="90" grpId="0"/>
      <p:bldP spid="91" grpId="0"/>
      <p:bldP spid="92" grpId="0"/>
      <p:bldP spid="9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accent2">
                    <a:lumMod val="50000"/>
                  </a:schemeClr>
                </a:solidFill>
              </a:rPr>
              <a:t>Part A</a:t>
            </a:r>
            <a:endParaRPr lang="en-US" sz="4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Address the curse of dimensionality in graph search-based planning problems.</a:t>
            </a:r>
          </a:p>
          <a:p>
            <a:r>
              <a:rPr lang="en-US" dirty="0" smtClean="0"/>
              <a:t>Develop a general framework for distributed optimization in coupled multi-robot planning problems.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</a:t>
            </a:r>
            <a:r>
              <a:rPr lang="en-US" sz="1400" b="1" dirty="0" smtClean="0">
                <a:solidFill>
                  <a:srgbClr val="FF0000"/>
                </a:solidFill>
              </a:rPr>
              <a:t>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62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477962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Distributed Optimization with </a:t>
            </a:r>
            <a:r>
              <a:rPr lang="en-US" sz="3600" b="1" dirty="0" err="1" smtClean="0">
                <a:solidFill>
                  <a:schemeClr val="accent2">
                    <a:lumMod val="50000"/>
                  </a:schemeClr>
                </a:solidFill>
              </a:rPr>
              <a:t>Pairwise</a:t>
            </a:r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 Constraints and its Application to Multi-robot Path Planning</a:t>
            </a:r>
            <a:endParaRPr lang="en-US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5359" y="4262735"/>
            <a:ext cx="37352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232C12"/>
                </a:solidFill>
              </a:rPr>
              <a:t>Planning with extended rendezvous</a:t>
            </a:r>
            <a:br>
              <a:rPr lang="en-US" sz="1200" b="1" dirty="0" smtClean="0">
                <a:solidFill>
                  <a:srgbClr val="232C12"/>
                </a:solidFill>
              </a:rPr>
            </a:br>
            <a:r>
              <a:rPr lang="en-US" sz="1200" b="1" dirty="0" smtClean="0">
                <a:solidFill>
                  <a:srgbClr val="9E7800"/>
                </a:solidFill>
              </a:rPr>
              <a:t>(constraints marked by yellow)</a:t>
            </a:r>
            <a:endParaRPr lang="en-US" sz="1200" b="1" dirty="0">
              <a:solidFill>
                <a:srgbClr val="9E7800"/>
              </a:solidFill>
            </a:endParaRPr>
          </a:p>
        </p:txBody>
      </p:sp>
      <p:grpSp>
        <p:nvGrpSpPr>
          <p:cNvPr id="3" name="Group 934"/>
          <p:cNvGrpSpPr/>
          <p:nvPr/>
        </p:nvGrpSpPr>
        <p:grpSpPr>
          <a:xfrm>
            <a:off x="36760" y="2433935"/>
            <a:ext cx="4459040" cy="2600817"/>
            <a:chOff x="192664" y="568964"/>
            <a:chExt cx="4462912" cy="2718301"/>
          </a:xfrm>
        </p:grpSpPr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92664" y="568964"/>
              <a:ext cx="4267200" cy="23129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Box 15"/>
            <p:cNvSpPr txBox="1">
              <a:spLocks noChangeArrowheads="1"/>
            </p:cNvSpPr>
            <p:nvPr/>
          </p:nvSpPr>
          <p:spPr bwMode="auto">
            <a:xfrm>
              <a:off x="517820" y="2837836"/>
              <a:ext cx="1676400" cy="289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200" b="1" dirty="0"/>
                <a:t>Unconstrained solution</a:t>
              </a:r>
            </a:p>
          </p:txBody>
        </p:sp>
        <p:sp>
          <p:nvSpPr>
            <p:cNvPr id="10" name="TextBox 16"/>
            <p:cNvSpPr txBox="1">
              <a:spLocks noChangeArrowheads="1"/>
            </p:cNvSpPr>
            <p:nvPr/>
          </p:nvSpPr>
          <p:spPr bwMode="auto">
            <a:xfrm>
              <a:off x="2140975" y="2804746"/>
              <a:ext cx="2514601" cy="482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200" b="1" dirty="0"/>
                <a:t>Optimal plan satisfying</a:t>
              </a:r>
            </a:p>
            <a:p>
              <a:pPr algn="ctr"/>
              <a:r>
                <a:rPr lang="en-US" sz="1200" b="1" dirty="0"/>
                <a:t>communication constraints</a:t>
              </a:r>
            </a:p>
          </p:txBody>
        </p:sp>
        <p:sp>
          <p:nvSpPr>
            <p:cNvPr id="11" name="Oval 17"/>
            <p:cNvSpPr>
              <a:spLocks noChangeArrowheads="1"/>
            </p:cNvSpPr>
            <p:nvPr/>
          </p:nvSpPr>
          <p:spPr bwMode="auto">
            <a:xfrm rot="963413">
              <a:off x="2867098" y="1547814"/>
              <a:ext cx="290513" cy="838200"/>
            </a:xfrm>
            <a:prstGeom prst="ellipse">
              <a:avLst/>
            </a:prstGeom>
            <a:solidFill>
              <a:srgbClr val="FFC000">
                <a:alpha val="32156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Oval 18"/>
            <p:cNvSpPr>
              <a:spLocks noChangeArrowheads="1"/>
            </p:cNvSpPr>
            <p:nvPr/>
          </p:nvSpPr>
          <p:spPr bwMode="auto">
            <a:xfrm rot="427173">
              <a:off x="3478983" y="642939"/>
              <a:ext cx="273050" cy="838200"/>
            </a:xfrm>
            <a:prstGeom prst="ellipse">
              <a:avLst/>
            </a:prstGeom>
            <a:solidFill>
              <a:srgbClr val="FFC000">
                <a:alpha val="32156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341560" y="1992868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A motivational example:</a:t>
            </a:r>
            <a:endParaRPr 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267200" y="1981200"/>
            <a:ext cx="4876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Cluttered, non-convex environment</a:t>
            </a:r>
          </a:p>
          <a:p>
            <a:pPr marL="519113" indent="-228600"/>
            <a:r>
              <a:rPr lang="en-US" sz="2400" dirty="0" smtClean="0"/>
              <a:t>– </a:t>
            </a:r>
            <a:r>
              <a:rPr lang="en-US" sz="2400" dirty="0" err="1" smtClean="0"/>
              <a:t>discretization</a:t>
            </a:r>
            <a:r>
              <a:rPr lang="en-US" sz="2400" dirty="0" smtClean="0"/>
              <a:t> and graph-search based techniques desired for fast, optimal planning.</a:t>
            </a:r>
            <a:endParaRPr lang="en-US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4267200" y="3928408"/>
            <a:ext cx="4876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Robot configuration spaces coupled by constraints</a:t>
            </a:r>
          </a:p>
          <a:p>
            <a:pPr marL="519113" indent="-228600"/>
            <a:r>
              <a:rPr lang="en-US" sz="2400" dirty="0" smtClean="0"/>
              <a:t>– size of joint </a:t>
            </a:r>
            <a:r>
              <a:rPr lang="en-US" sz="2400" dirty="0" err="1" smtClean="0"/>
              <a:t>statespace</a:t>
            </a:r>
            <a:r>
              <a:rPr lang="en-US" sz="2400" dirty="0" smtClean="0"/>
              <a:t> increases exponentially with N (number of robots).</a:t>
            </a:r>
            <a:endParaRPr lang="en-US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</a:t>
            </a:r>
            <a:r>
              <a:rPr lang="en-US" sz="1400" b="1" dirty="0" smtClean="0">
                <a:solidFill>
                  <a:srgbClr val="FF0000"/>
                </a:solidFill>
              </a:rPr>
              <a:t>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63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14" grpId="0"/>
      <p:bldP spid="15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88"/>
          <p:cNvGrpSpPr/>
          <p:nvPr/>
        </p:nvGrpSpPr>
        <p:grpSpPr>
          <a:xfrm>
            <a:off x="457200" y="3706917"/>
            <a:ext cx="5203878" cy="276999"/>
            <a:chOff x="9127572" y="19955100"/>
            <a:chExt cx="12686269" cy="675283"/>
          </a:xfrm>
        </p:grpSpPr>
        <p:grpSp>
          <p:nvGrpSpPr>
            <p:cNvPr id="4" name="Group 79"/>
            <p:cNvGrpSpPr/>
            <p:nvPr/>
          </p:nvGrpSpPr>
          <p:grpSpPr>
            <a:xfrm>
              <a:off x="18353949" y="19955100"/>
              <a:ext cx="3459892" cy="675283"/>
              <a:chOff x="21031200" y="10270628"/>
              <a:chExt cx="4572000" cy="887029"/>
            </a:xfrm>
          </p:grpSpPr>
          <p:pic>
            <p:nvPicPr>
              <p:cNvPr id="81" name="Picture 8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1031200" y="10287000"/>
                <a:ext cx="2476046" cy="762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82" name="Picture 9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3559006" y="10363200"/>
                <a:ext cx="443994" cy="6731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83" name="TextBox 82"/>
              <p:cNvSpPr txBox="1"/>
              <p:nvPr/>
            </p:nvSpPr>
            <p:spPr>
              <a:xfrm>
                <a:off x="24079200" y="10270628"/>
                <a:ext cx="1524000" cy="8870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i="1" dirty="0" smtClean="0">
                    <a:latin typeface="Times New Roman" pitchFamily="18" charset="0"/>
                    <a:cs typeface="Times New Roman" pitchFamily="18" charset="0"/>
                  </a:rPr>
                  <a:t>j ≠ r</a:t>
                </a:r>
                <a:endParaRPr lang="en-US" sz="1200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6" name="Group 83"/>
            <p:cNvGrpSpPr/>
            <p:nvPr/>
          </p:nvGrpSpPr>
          <p:grpSpPr>
            <a:xfrm>
              <a:off x="9127572" y="20034913"/>
              <a:ext cx="8746585" cy="506628"/>
              <a:chOff x="8991600" y="10353609"/>
              <a:chExt cx="11557987" cy="665489"/>
            </a:xfrm>
          </p:grpSpPr>
          <p:grpSp>
            <p:nvGrpSpPr>
              <p:cNvPr id="13" name="Group 52"/>
              <p:cNvGrpSpPr>
                <a:grpSpLocks noChangeAspect="1"/>
              </p:cNvGrpSpPr>
              <p:nvPr/>
            </p:nvGrpSpPr>
            <p:grpSpPr>
              <a:xfrm>
                <a:off x="8991600" y="10353609"/>
                <a:ext cx="11557987" cy="661284"/>
                <a:chOff x="10161588" y="5115692"/>
                <a:chExt cx="42634599" cy="2439317"/>
              </a:xfrm>
            </p:grpSpPr>
            <p:pic>
              <p:nvPicPr>
                <p:cNvPr id="87" name="Picture 6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10161588" y="5115692"/>
                  <a:ext cx="13508038" cy="22034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88" name="Picture 7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23846535" y="5351559"/>
                  <a:ext cx="28949652" cy="22034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</p:grpSp>
          <p:sp>
            <p:nvSpPr>
              <p:cNvPr id="86" name="Rounded Rectangle 85"/>
              <p:cNvSpPr/>
              <p:nvPr/>
            </p:nvSpPr>
            <p:spPr>
              <a:xfrm>
                <a:off x="12725400" y="10363199"/>
                <a:ext cx="5007015" cy="655899"/>
              </a:xfrm>
              <a:prstGeom prst="roundRect">
                <a:avLst/>
              </a:prstGeom>
              <a:solidFill>
                <a:schemeClr val="accent1">
                  <a:alpha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</p:grpSp>
      <p:sp>
        <p:nvSpPr>
          <p:cNvPr id="63" name="Rounded Rectangular Callout 62"/>
          <p:cNvSpPr/>
          <p:nvPr/>
        </p:nvSpPr>
        <p:spPr>
          <a:xfrm>
            <a:off x="381000" y="3173517"/>
            <a:ext cx="5486400" cy="838200"/>
          </a:xfrm>
          <a:prstGeom prst="wedgeRoundRectCallout">
            <a:avLst>
              <a:gd name="adj1" fmla="val 33812"/>
              <a:gd name="adj2" fmla="val -77690"/>
              <a:gd name="adj3" fmla="val 16667"/>
            </a:avLst>
          </a:prstGeom>
          <a:solidFill>
            <a:schemeClr val="accent1">
              <a:lumMod val="75000"/>
              <a:alpha val="9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75"/>
          <p:cNvGrpSpPr/>
          <p:nvPr/>
        </p:nvGrpSpPr>
        <p:grpSpPr>
          <a:xfrm>
            <a:off x="1066800" y="2640117"/>
            <a:ext cx="5029200" cy="357155"/>
            <a:chOff x="5638800" y="8334375"/>
            <a:chExt cx="19364325" cy="1367004"/>
          </a:xfrm>
        </p:grpSpPr>
        <p:pic>
          <p:nvPicPr>
            <p:cNvPr id="77" name="Picture 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638800" y="8334375"/>
              <a:ext cx="84201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8" name="Picture 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4173200" y="8477250"/>
              <a:ext cx="10829925" cy="1123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79" name="TextBox 78"/>
            <p:cNvSpPr txBox="1"/>
            <p:nvPr/>
          </p:nvSpPr>
          <p:spPr>
            <a:xfrm>
              <a:off x="15925801" y="8856585"/>
              <a:ext cx="3004360" cy="84479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800" i="1" dirty="0" err="1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sz="800" i="1" dirty="0" smtClean="0">
                  <a:latin typeface="Times New Roman" pitchFamily="18" charset="0"/>
                  <a:cs typeface="Times New Roman" pitchFamily="18" charset="0"/>
                </a:rPr>
                <a:t>=1…N, </a:t>
              </a:r>
              <a:r>
                <a:rPr lang="en-US" sz="800" i="1" dirty="0" err="1" smtClean="0">
                  <a:latin typeface="Times New Roman" pitchFamily="18" charset="0"/>
                  <a:cs typeface="Times New Roman" pitchFamily="18" charset="0"/>
                </a:rPr>
                <a:t>i≠r</a:t>
              </a:r>
              <a:endParaRPr lang="en-US" sz="800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7" name="Rounded Rectangle 301"/>
          <p:cNvSpPr>
            <a:spLocks noChangeArrowheads="1"/>
          </p:cNvSpPr>
          <p:nvPr/>
        </p:nvSpPr>
        <p:spPr bwMode="auto">
          <a:xfrm>
            <a:off x="347240" y="2602017"/>
            <a:ext cx="5824959" cy="419100"/>
          </a:xfrm>
          <a:prstGeom prst="roundRect">
            <a:avLst>
              <a:gd name="adj" fmla="val 16667"/>
            </a:avLst>
          </a:prstGeom>
          <a:solidFill>
            <a:srgbClr val="92D050">
              <a:alpha val="10196"/>
            </a:srgbClr>
          </a:solidFill>
          <a:ln w="9525" algn="ctr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30155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How to efficiently and optimally solve this huge problem?</a:t>
            </a:r>
            <a:endParaRPr lang="en-US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0" y="1039917"/>
            <a:ext cx="586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</a:rPr>
              <a:t>Dimensional decomposition!</a:t>
            </a:r>
            <a:endParaRPr lang="en-US" sz="2800" b="1" dirty="0">
              <a:solidFill>
                <a:schemeClr val="bg2">
                  <a:lumMod val="50000"/>
                </a:schemeClr>
              </a:solidFill>
            </a:endParaRPr>
          </a:p>
        </p:txBody>
      </p:sp>
      <p:grpSp>
        <p:nvGrpSpPr>
          <p:cNvPr id="18" name="Group 97"/>
          <p:cNvGrpSpPr>
            <a:grpSpLocks/>
          </p:cNvGrpSpPr>
          <p:nvPr/>
        </p:nvGrpSpPr>
        <p:grpSpPr bwMode="auto">
          <a:xfrm>
            <a:off x="2895600" y="1684760"/>
            <a:ext cx="5486400" cy="718045"/>
            <a:chOff x="3124200" y="1553447"/>
            <a:chExt cx="5791200" cy="758677"/>
          </a:xfrm>
        </p:grpSpPr>
        <p:sp>
          <p:nvSpPr>
            <p:cNvPr id="7" name="TextBox 92"/>
            <p:cNvSpPr txBox="1">
              <a:spLocks noChangeArrowheads="1"/>
            </p:cNvSpPr>
            <p:nvPr/>
          </p:nvSpPr>
          <p:spPr bwMode="auto">
            <a:xfrm>
              <a:off x="3124200" y="1824335"/>
              <a:ext cx="5486400" cy="4877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400" dirty="0"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en-US" sz="2400" dirty="0" err="1">
                  <a:latin typeface="Times New Roman" pitchFamily="18" charset="0"/>
                  <a:cs typeface="Times New Roman" pitchFamily="18" charset="0"/>
                </a:rPr>
                <a:t>s.t</a:t>
              </a:r>
              <a:r>
                <a:rPr lang="en-US" sz="2400" dirty="0">
                  <a:latin typeface="Times New Roman" pitchFamily="18" charset="0"/>
                  <a:cs typeface="Times New Roman" pitchFamily="18" charset="0"/>
                </a:rPr>
                <a:t>.  </a:t>
              </a:r>
              <a:r>
                <a:rPr lang="el-GR" sz="2400" dirty="0">
                  <a:latin typeface="Times New Roman" pitchFamily="18" charset="0"/>
                  <a:cs typeface="Times New Roman" pitchFamily="18" charset="0"/>
                </a:rPr>
                <a:t>Ω</a:t>
              </a:r>
              <a:r>
                <a:rPr lang="en-US" sz="2400" i="1" baseline="-25000" dirty="0" err="1">
                  <a:latin typeface="Times New Roman" pitchFamily="18" charset="0"/>
                  <a:cs typeface="Times New Roman" pitchFamily="18" charset="0"/>
                </a:rPr>
                <a:t>ij</a:t>
              </a:r>
              <a:r>
                <a:rPr lang="en-US" sz="2400" dirty="0">
                  <a:latin typeface="Times New Roman" pitchFamily="18" charset="0"/>
                  <a:cs typeface="Times New Roman" pitchFamily="18" charset="0"/>
                </a:rPr>
                <a:t>(</a:t>
              </a:r>
              <a:r>
                <a:rPr lang="el-GR" sz="2400" i="1" dirty="0">
                  <a:latin typeface="Times New Roman" pitchFamily="18" charset="0"/>
                  <a:cs typeface="Times New Roman" pitchFamily="18" charset="0"/>
                </a:rPr>
                <a:t>π</a:t>
              </a:r>
              <a:r>
                <a:rPr lang="en-US" sz="2400" i="1" baseline="-25000" dirty="0" err="1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sz="2400" dirty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el-GR" sz="2400" i="1" dirty="0">
                  <a:latin typeface="Times New Roman" pitchFamily="18" charset="0"/>
                  <a:cs typeface="Times New Roman" pitchFamily="18" charset="0"/>
                </a:rPr>
                <a:t>π</a:t>
              </a:r>
              <a:r>
                <a:rPr lang="en-US" sz="2400" i="1" baseline="-25000" dirty="0">
                  <a:latin typeface="Times New Roman" pitchFamily="18" charset="0"/>
                  <a:cs typeface="Times New Roman" pitchFamily="18" charset="0"/>
                </a:rPr>
                <a:t>j</a:t>
              </a:r>
              <a:r>
                <a:rPr lang="en-US" sz="2400" dirty="0">
                  <a:latin typeface="Times New Roman" pitchFamily="18" charset="0"/>
                  <a:cs typeface="Times New Roman" pitchFamily="18" charset="0"/>
                </a:rPr>
                <a:t>) 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= </a:t>
              </a:r>
              <a:r>
                <a:rPr lang="en-US" sz="2400" dirty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en-US" sz="2400" b="1" dirty="0"/>
            </a:p>
          </p:txBody>
        </p: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276600" y="1553447"/>
              <a:ext cx="5638800" cy="351553"/>
            </a:xfrm>
            <a:prstGeom prst="rect">
              <a:avLst/>
            </a:prstGeom>
            <a:noFill/>
            <a:ln w="12700" cap="sq">
              <a:noFill/>
              <a:miter lim="800000"/>
              <a:headEnd/>
              <a:tailEnd/>
            </a:ln>
          </p:spPr>
        </p:pic>
      </p:grpSp>
      <p:sp>
        <p:nvSpPr>
          <p:cNvPr id="9" name="TextBox 95"/>
          <p:cNvSpPr txBox="1">
            <a:spLocks noChangeArrowheads="1"/>
          </p:cNvSpPr>
          <p:nvPr/>
        </p:nvSpPr>
        <p:spPr bwMode="auto">
          <a:xfrm>
            <a:off x="228600" y="1573317"/>
            <a:ext cx="2438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b="1" dirty="0"/>
              <a:t>Problem definition</a:t>
            </a:r>
            <a:r>
              <a:rPr lang="en-US" sz="2000" b="1" dirty="0" smtClean="0"/>
              <a:t>:</a:t>
            </a:r>
            <a:endParaRPr lang="en-US" sz="2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57800" y="2065760"/>
            <a:ext cx="3581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(e.g., time-</a:t>
            </a:r>
            <a:r>
              <a:rPr lang="en-US" sz="1400" dirty="0" err="1" smtClean="0">
                <a:solidFill>
                  <a:schemeClr val="bg1">
                    <a:lumMod val="50000"/>
                  </a:schemeClr>
                </a:solidFill>
              </a:rPr>
              <a:t>parametrized</a:t>
            </a:r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 distance constraint)</a:t>
            </a:r>
            <a:endParaRPr lang="en-US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304800" y="1913360"/>
            <a:ext cx="41148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(Goal directed navigation of</a:t>
            </a:r>
            <a:b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N </a:t>
            </a:r>
            <a:r>
              <a:rPr lang="en-US" sz="13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heterogeneous robots)</a:t>
            </a:r>
            <a:endParaRPr lang="en-US" sz="13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228600" y="1577184"/>
            <a:ext cx="8534400" cy="869576"/>
          </a:xfrm>
          <a:prstGeom prst="roundRect">
            <a:avLst/>
          </a:prstGeom>
          <a:solidFill>
            <a:schemeClr val="accent4">
              <a:alpha val="5000"/>
            </a:schemeClr>
          </a:solidFill>
          <a:ln w="127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 bwMode="auto">
          <a:xfrm>
            <a:off x="4440238" y="2608367"/>
            <a:ext cx="665162" cy="374650"/>
          </a:xfrm>
          <a:prstGeom prst="ellipse">
            <a:avLst/>
          </a:prstGeom>
          <a:noFill/>
          <a:ln>
            <a:solidFill>
              <a:srgbClr val="FF0000">
                <a:alpha val="5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TextBox 298"/>
          <p:cNvSpPr txBox="1">
            <a:spLocks noChangeArrowheads="1"/>
          </p:cNvSpPr>
          <p:nvPr/>
        </p:nvSpPr>
        <p:spPr bwMode="auto">
          <a:xfrm>
            <a:off x="304800" y="2657579"/>
            <a:ext cx="27432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1" dirty="0" err="1"/>
              <a:t>Subproblem</a:t>
            </a:r>
            <a:r>
              <a:rPr lang="en-US" sz="1000" b="1" dirty="0"/>
              <a:t>:</a:t>
            </a:r>
          </a:p>
        </p:txBody>
      </p:sp>
      <p:sp>
        <p:nvSpPr>
          <p:cNvPr id="19" name="Right Arrow 18"/>
          <p:cNvSpPr/>
          <p:nvPr/>
        </p:nvSpPr>
        <p:spPr>
          <a:xfrm>
            <a:off x="5505899" y="5122239"/>
            <a:ext cx="320627" cy="215031"/>
          </a:xfrm>
          <a:prstGeom prst="rightArrow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636" tIns="36320" rIns="72636" bIns="36320" rtlCol="0" anchor="ctr"/>
          <a:lstStyle/>
          <a:p>
            <a:pPr algn="ctr"/>
            <a:endParaRPr lang="en-US" sz="800"/>
          </a:p>
        </p:txBody>
      </p:sp>
      <p:grpSp>
        <p:nvGrpSpPr>
          <p:cNvPr id="20" name="Group 20"/>
          <p:cNvGrpSpPr/>
          <p:nvPr/>
        </p:nvGrpSpPr>
        <p:grpSpPr>
          <a:xfrm>
            <a:off x="609600" y="4545117"/>
            <a:ext cx="1385913" cy="1320977"/>
            <a:chOff x="152400" y="1397742"/>
            <a:chExt cx="2335213" cy="2212549"/>
          </a:xfrm>
        </p:grpSpPr>
        <p:pic>
          <p:nvPicPr>
            <p:cNvPr id="33" name="Picture 2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52400" y="1616075"/>
              <a:ext cx="2335213" cy="1828800"/>
            </a:xfrm>
            <a:prstGeom prst="rect">
              <a:avLst/>
            </a:prstGeom>
            <a:noFill/>
            <a:ln w="12700" cap="sq">
              <a:noFill/>
              <a:miter lim="800000"/>
              <a:headEnd/>
              <a:tailEnd/>
            </a:ln>
          </p:spPr>
        </p:pic>
        <p:grpSp>
          <p:nvGrpSpPr>
            <p:cNvPr id="34" name="Group 185"/>
            <p:cNvGrpSpPr/>
            <p:nvPr/>
          </p:nvGrpSpPr>
          <p:grpSpPr>
            <a:xfrm>
              <a:off x="411170" y="1397742"/>
              <a:ext cx="2040916" cy="2212549"/>
              <a:chOff x="411170" y="1397742"/>
              <a:chExt cx="2040916" cy="2212549"/>
            </a:xfrm>
          </p:grpSpPr>
          <p:grpSp>
            <p:nvGrpSpPr>
              <p:cNvPr id="35" name="Group 33"/>
              <p:cNvGrpSpPr/>
              <p:nvPr/>
            </p:nvGrpSpPr>
            <p:grpSpPr>
              <a:xfrm>
                <a:off x="411170" y="3233487"/>
                <a:ext cx="2040916" cy="376804"/>
                <a:chOff x="411170" y="3233487"/>
                <a:chExt cx="2040916" cy="376804"/>
              </a:xfrm>
            </p:grpSpPr>
            <p:sp>
              <p:nvSpPr>
                <p:cNvPr id="49" name="Oval 48"/>
                <p:cNvSpPr/>
                <p:nvPr/>
              </p:nvSpPr>
              <p:spPr>
                <a:xfrm>
                  <a:off x="438150" y="3253740"/>
                  <a:ext cx="152400" cy="152400"/>
                </a:xfrm>
                <a:prstGeom prst="ellipse">
                  <a:avLst/>
                </a:prstGeom>
                <a:noFill/>
                <a:ln w="15875">
                  <a:solidFill>
                    <a:srgbClr val="19AC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800"/>
                </a:p>
              </p:txBody>
            </p:sp>
            <p:sp>
              <p:nvSpPr>
                <p:cNvPr id="50" name="TextBox 49"/>
                <p:cNvSpPr txBox="1"/>
                <p:nvPr/>
              </p:nvSpPr>
              <p:spPr>
                <a:xfrm>
                  <a:off x="411170" y="3404088"/>
                  <a:ext cx="304800" cy="20620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800" b="1" dirty="0" smtClean="0"/>
                    <a:t>S1</a:t>
                  </a:r>
                  <a:endParaRPr lang="en-US" sz="800" b="1" dirty="0"/>
                </a:p>
              </p:txBody>
            </p:sp>
            <p:sp>
              <p:nvSpPr>
                <p:cNvPr id="51" name="Oval 50"/>
                <p:cNvSpPr/>
                <p:nvPr/>
              </p:nvSpPr>
              <p:spPr>
                <a:xfrm>
                  <a:off x="775284" y="3248179"/>
                  <a:ext cx="152400" cy="152400"/>
                </a:xfrm>
                <a:prstGeom prst="ellipse">
                  <a:avLst/>
                </a:prstGeom>
                <a:noFill/>
                <a:ln w="15875">
                  <a:solidFill>
                    <a:srgbClr val="19AC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800"/>
                </a:p>
              </p:txBody>
            </p:sp>
            <p:sp>
              <p:nvSpPr>
                <p:cNvPr id="52" name="TextBox 51"/>
                <p:cNvSpPr txBox="1"/>
                <p:nvPr/>
              </p:nvSpPr>
              <p:spPr>
                <a:xfrm>
                  <a:off x="726828" y="3404086"/>
                  <a:ext cx="304800" cy="20620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800" b="1" dirty="0" smtClean="0"/>
                    <a:t>S2</a:t>
                  </a:r>
                  <a:endParaRPr lang="en-US" sz="800" b="1" dirty="0"/>
                </a:p>
              </p:txBody>
            </p:sp>
            <p:sp>
              <p:nvSpPr>
                <p:cNvPr id="53" name="Oval 52"/>
                <p:cNvSpPr/>
                <p:nvPr/>
              </p:nvSpPr>
              <p:spPr>
                <a:xfrm>
                  <a:off x="1070610" y="3245226"/>
                  <a:ext cx="152400" cy="152400"/>
                </a:xfrm>
                <a:prstGeom prst="ellipse">
                  <a:avLst/>
                </a:prstGeom>
                <a:noFill/>
                <a:ln w="15875">
                  <a:solidFill>
                    <a:srgbClr val="19AC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800"/>
                </a:p>
              </p:txBody>
            </p:sp>
            <p:sp>
              <p:nvSpPr>
                <p:cNvPr id="54" name="TextBox 53"/>
                <p:cNvSpPr txBox="1"/>
                <p:nvPr/>
              </p:nvSpPr>
              <p:spPr>
                <a:xfrm>
                  <a:off x="1042486" y="3404086"/>
                  <a:ext cx="304800" cy="20620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800" b="1" dirty="0" smtClean="0"/>
                    <a:t>S3</a:t>
                  </a:r>
                  <a:endParaRPr lang="en-US" sz="800" b="1" dirty="0"/>
                </a:p>
              </p:txBody>
            </p:sp>
            <p:sp>
              <p:nvSpPr>
                <p:cNvPr id="55" name="Oval 54"/>
                <p:cNvSpPr/>
                <p:nvPr/>
              </p:nvSpPr>
              <p:spPr>
                <a:xfrm>
                  <a:off x="1497330" y="3233796"/>
                  <a:ext cx="152400" cy="152400"/>
                </a:xfrm>
                <a:prstGeom prst="ellipse">
                  <a:avLst/>
                </a:prstGeom>
                <a:noFill/>
                <a:ln w="15875">
                  <a:solidFill>
                    <a:srgbClr val="19AC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800"/>
                </a:p>
              </p:txBody>
            </p:sp>
            <p:sp>
              <p:nvSpPr>
                <p:cNvPr id="56" name="TextBox 55"/>
                <p:cNvSpPr txBox="1"/>
                <p:nvPr/>
              </p:nvSpPr>
              <p:spPr>
                <a:xfrm>
                  <a:off x="1515971" y="3404086"/>
                  <a:ext cx="304800" cy="20620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800" b="1" dirty="0" smtClean="0"/>
                    <a:t>S4</a:t>
                  </a:r>
                  <a:endParaRPr lang="en-US" sz="800" b="1" dirty="0"/>
                </a:p>
              </p:txBody>
            </p:sp>
            <p:sp>
              <p:nvSpPr>
                <p:cNvPr id="57" name="Oval 56"/>
                <p:cNvSpPr/>
                <p:nvPr/>
              </p:nvSpPr>
              <p:spPr>
                <a:xfrm>
                  <a:off x="1809750" y="3237606"/>
                  <a:ext cx="152400" cy="152400"/>
                </a:xfrm>
                <a:prstGeom prst="ellipse">
                  <a:avLst/>
                </a:prstGeom>
                <a:noFill/>
                <a:ln w="15875">
                  <a:solidFill>
                    <a:srgbClr val="19AC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800"/>
                </a:p>
              </p:txBody>
            </p:sp>
            <p:sp>
              <p:nvSpPr>
                <p:cNvPr id="58" name="TextBox 57"/>
                <p:cNvSpPr txBox="1"/>
                <p:nvPr/>
              </p:nvSpPr>
              <p:spPr>
                <a:xfrm>
                  <a:off x="1831628" y="3404086"/>
                  <a:ext cx="304800" cy="20620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800" b="1" dirty="0" smtClean="0"/>
                    <a:t>S5</a:t>
                  </a:r>
                  <a:endParaRPr lang="en-US" sz="800" b="1" dirty="0"/>
                </a:p>
              </p:txBody>
            </p:sp>
            <p:sp>
              <p:nvSpPr>
                <p:cNvPr id="59" name="Oval 58"/>
                <p:cNvSpPr/>
                <p:nvPr/>
              </p:nvSpPr>
              <p:spPr>
                <a:xfrm>
                  <a:off x="2110431" y="3233487"/>
                  <a:ext cx="152400" cy="152400"/>
                </a:xfrm>
                <a:prstGeom prst="ellipse">
                  <a:avLst/>
                </a:prstGeom>
                <a:noFill/>
                <a:ln w="15875">
                  <a:solidFill>
                    <a:srgbClr val="19AC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800"/>
                </a:p>
              </p:txBody>
            </p:sp>
            <p:sp>
              <p:nvSpPr>
                <p:cNvPr id="60" name="TextBox 59"/>
                <p:cNvSpPr txBox="1"/>
                <p:nvPr/>
              </p:nvSpPr>
              <p:spPr>
                <a:xfrm>
                  <a:off x="2147286" y="3404086"/>
                  <a:ext cx="304800" cy="20620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800" b="1" dirty="0" smtClean="0"/>
                    <a:t>S6</a:t>
                  </a:r>
                  <a:endParaRPr lang="en-US" sz="800" b="1" dirty="0"/>
                </a:p>
              </p:txBody>
            </p:sp>
          </p:grpSp>
          <p:grpSp>
            <p:nvGrpSpPr>
              <p:cNvPr id="36" name="Group 34"/>
              <p:cNvGrpSpPr/>
              <p:nvPr/>
            </p:nvGrpSpPr>
            <p:grpSpPr>
              <a:xfrm>
                <a:off x="411170" y="1397742"/>
                <a:ext cx="2001793" cy="342637"/>
                <a:chOff x="411170" y="3063503"/>
                <a:chExt cx="2001793" cy="342637"/>
              </a:xfrm>
            </p:grpSpPr>
            <p:sp>
              <p:nvSpPr>
                <p:cNvPr id="37" name="Oval 36"/>
                <p:cNvSpPr/>
                <p:nvPr/>
              </p:nvSpPr>
              <p:spPr>
                <a:xfrm>
                  <a:off x="438150" y="3253740"/>
                  <a:ext cx="152400" cy="152400"/>
                </a:xfrm>
                <a:prstGeom prst="ellipse">
                  <a:avLst/>
                </a:prstGeom>
                <a:noFill/>
                <a:ln w="15875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800"/>
                </a:p>
              </p:txBody>
            </p:sp>
            <p:sp>
              <p:nvSpPr>
                <p:cNvPr id="38" name="TextBox 37"/>
                <p:cNvSpPr txBox="1"/>
                <p:nvPr/>
              </p:nvSpPr>
              <p:spPr>
                <a:xfrm>
                  <a:off x="411170" y="3069178"/>
                  <a:ext cx="304800" cy="20620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800" b="1" dirty="0" smtClean="0"/>
                    <a:t>G1</a:t>
                  </a:r>
                  <a:endParaRPr lang="en-US" sz="800" b="1" dirty="0"/>
                </a:p>
              </p:txBody>
            </p:sp>
            <p:sp>
              <p:nvSpPr>
                <p:cNvPr id="39" name="Oval 38"/>
                <p:cNvSpPr/>
                <p:nvPr/>
              </p:nvSpPr>
              <p:spPr>
                <a:xfrm>
                  <a:off x="775284" y="3248179"/>
                  <a:ext cx="152400" cy="152400"/>
                </a:xfrm>
                <a:prstGeom prst="ellipse">
                  <a:avLst/>
                </a:prstGeom>
                <a:noFill/>
                <a:ln w="15875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800"/>
                </a:p>
              </p:txBody>
            </p:sp>
            <p:sp>
              <p:nvSpPr>
                <p:cNvPr id="40" name="TextBox 39"/>
                <p:cNvSpPr txBox="1"/>
                <p:nvPr/>
              </p:nvSpPr>
              <p:spPr>
                <a:xfrm>
                  <a:off x="720088" y="3069178"/>
                  <a:ext cx="304800" cy="20620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800" b="1" dirty="0" smtClean="0"/>
                    <a:t>G2</a:t>
                  </a:r>
                  <a:endParaRPr lang="en-US" sz="800" b="1" dirty="0"/>
                </a:p>
              </p:txBody>
            </p:sp>
            <p:sp>
              <p:nvSpPr>
                <p:cNvPr id="41" name="Oval 40"/>
                <p:cNvSpPr/>
                <p:nvPr/>
              </p:nvSpPr>
              <p:spPr>
                <a:xfrm>
                  <a:off x="1070610" y="3245226"/>
                  <a:ext cx="152400" cy="152400"/>
                </a:xfrm>
                <a:prstGeom prst="ellipse">
                  <a:avLst/>
                </a:prstGeom>
                <a:noFill/>
                <a:ln w="15875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800"/>
                </a:p>
              </p:txBody>
            </p:sp>
            <p:sp>
              <p:nvSpPr>
                <p:cNvPr id="42" name="TextBox 41"/>
                <p:cNvSpPr txBox="1"/>
                <p:nvPr/>
              </p:nvSpPr>
              <p:spPr>
                <a:xfrm>
                  <a:off x="1041365" y="3063503"/>
                  <a:ext cx="304800" cy="20620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800" b="1" dirty="0" smtClean="0"/>
                    <a:t>G3</a:t>
                  </a:r>
                  <a:endParaRPr lang="en-US" sz="800" b="1" dirty="0"/>
                </a:p>
              </p:txBody>
            </p:sp>
            <p:sp>
              <p:nvSpPr>
                <p:cNvPr id="43" name="Oval 42"/>
                <p:cNvSpPr/>
                <p:nvPr/>
              </p:nvSpPr>
              <p:spPr>
                <a:xfrm>
                  <a:off x="1497330" y="3233796"/>
                  <a:ext cx="152400" cy="152400"/>
                </a:xfrm>
                <a:prstGeom prst="ellipse">
                  <a:avLst/>
                </a:prstGeom>
                <a:noFill/>
                <a:ln w="15875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800"/>
                </a:p>
              </p:txBody>
            </p:sp>
            <p:sp>
              <p:nvSpPr>
                <p:cNvPr id="44" name="TextBox 43"/>
                <p:cNvSpPr txBox="1"/>
                <p:nvPr/>
              </p:nvSpPr>
              <p:spPr>
                <a:xfrm>
                  <a:off x="1455930" y="3063503"/>
                  <a:ext cx="304800" cy="20620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800" b="1" dirty="0" smtClean="0"/>
                    <a:t>G4</a:t>
                  </a:r>
                  <a:endParaRPr lang="en-US" sz="800" b="1" dirty="0"/>
                </a:p>
              </p:txBody>
            </p:sp>
            <p:sp>
              <p:nvSpPr>
                <p:cNvPr id="45" name="Oval 44"/>
                <p:cNvSpPr/>
                <p:nvPr/>
              </p:nvSpPr>
              <p:spPr>
                <a:xfrm>
                  <a:off x="1809750" y="3237606"/>
                  <a:ext cx="152400" cy="152400"/>
                </a:xfrm>
                <a:prstGeom prst="ellipse">
                  <a:avLst/>
                </a:prstGeom>
                <a:noFill/>
                <a:ln w="15875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800"/>
                </a:p>
              </p:txBody>
            </p:sp>
            <p:sp>
              <p:nvSpPr>
                <p:cNvPr id="46" name="TextBox 45"/>
                <p:cNvSpPr txBox="1"/>
                <p:nvPr/>
              </p:nvSpPr>
              <p:spPr>
                <a:xfrm>
                  <a:off x="1788947" y="3063503"/>
                  <a:ext cx="304800" cy="20620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800" b="1" dirty="0" smtClean="0"/>
                    <a:t>G5</a:t>
                  </a:r>
                  <a:endParaRPr lang="en-US" sz="800" b="1" dirty="0"/>
                </a:p>
              </p:txBody>
            </p:sp>
            <p:sp>
              <p:nvSpPr>
                <p:cNvPr id="47" name="Oval 46"/>
                <p:cNvSpPr/>
                <p:nvPr/>
              </p:nvSpPr>
              <p:spPr>
                <a:xfrm>
                  <a:off x="2110431" y="3233487"/>
                  <a:ext cx="152400" cy="152400"/>
                </a:xfrm>
                <a:prstGeom prst="ellipse">
                  <a:avLst/>
                </a:prstGeom>
                <a:noFill/>
                <a:ln w="15875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800"/>
                </a:p>
              </p:txBody>
            </p:sp>
            <p:sp>
              <p:nvSpPr>
                <p:cNvPr id="48" name="TextBox 47"/>
                <p:cNvSpPr txBox="1"/>
                <p:nvPr/>
              </p:nvSpPr>
              <p:spPr>
                <a:xfrm>
                  <a:off x="2108163" y="3063503"/>
                  <a:ext cx="304800" cy="20620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800" b="1" dirty="0" smtClean="0"/>
                    <a:t>G6</a:t>
                  </a:r>
                  <a:endParaRPr lang="en-US" sz="800" b="1" dirty="0"/>
                </a:p>
              </p:txBody>
            </p:sp>
          </p:grpSp>
        </p:grpSp>
      </p:grpSp>
      <p:sp>
        <p:nvSpPr>
          <p:cNvPr id="21" name="TextBox 20"/>
          <p:cNvSpPr txBox="1"/>
          <p:nvPr/>
        </p:nvSpPr>
        <p:spPr>
          <a:xfrm>
            <a:off x="763176" y="5819157"/>
            <a:ext cx="1124027" cy="242626"/>
          </a:xfrm>
          <a:prstGeom prst="rect">
            <a:avLst/>
          </a:prstGeom>
          <a:noFill/>
        </p:spPr>
        <p:txBody>
          <a:bodyPr wrap="square" lIns="72636" tIns="36320" rIns="72636" bIns="36320" rtlCol="0">
            <a:spAutoFit/>
          </a:bodyPr>
          <a:lstStyle/>
          <a:p>
            <a:pPr algn="ctr"/>
            <a:r>
              <a:rPr lang="en-US" sz="1100" dirty="0" smtClean="0"/>
              <a:t>Iteration (</a:t>
            </a:r>
            <a:r>
              <a:rPr lang="en-US" sz="1100" b="1" i="1" dirty="0" smtClean="0"/>
              <a:t>k</a:t>
            </a:r>
            <a:r>
              <a:rPr lang="en-US" sz="1100" dirty="0" smtClean="0"/>
              <a:t>) =  </a:t>
            </a:r>
            <a:r>
              <a:rPr lang="en-US" sz="1100" b="1" i="1" dirty="0" smtClean="0"/>
              <a:t>0</a:t>
            </a:r>
            <a:endParaRPr lang="en-US" sz="1100" b="1" i="1" dirty="0"/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346886" y="4661458"/>
            <a:ext cx="1435188" cy="1119272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</p:pic>
      <p:sp>
        <p:nvSpPr>
          <p:cNvPr id="23" name="TextBox 22"/>
          <p:cNvSpPr txBox="1"/>
          <p:nvPr/>
        </p:nvSpPr>
        <p:spPr>
          <a:xfrm>
            <a:off x="2355548" y="5798051"/>
            <a:ext cx="1405033" cy="411904"/>
          </a:xfrm>
          <a:prstGeom prst="rect">
            <a:avLst/>
          </a:prstGeom>
          <a:noFill/>
        </p:spPr>
        <p:txBody>
          <a:bodyPr wrap="square" lIns="72636" tIns="36320" rIns="72636" bIns="36320" rtlCol="0">
            <a:spAutoFit/>
          </a:bodyPr>
          <a:lstStyle/>
          <a:p>
            <a:pPr algn="ctr"/>
            <a:r>
              <a:rPr lang="en-US" sz="1100" dirty="0" smtClean="0"/>
              <a:t>Iteration (</a:t>
            </a:r>
            <a:r>
              <a:rPr lang="en-US" sz="1100" b="1" i="1" dirty="0" smtClean="0"/>
              <a:t>k</a:t>
            </a:r>
            <a:r>
              <a:rPr lang="en-US" sz="1100" dirty="0" smtClean="0"/>
              <a:t>) = </a:t>
            </a:r>
            <a:r>
              <a:rPr lang="en-US" sz="1100" b="1" i="1" dirty="0" smtClean="0"/>
              <a:t>1</a:t>
            </a:r>
          </a:p>
          <a:p>
            <a:pPr algn="ctr"/>
            <a:r>
              <a:rPr lang="en-US" sz="1100" dirty="0" smtClean="0"/>
              <a:t>Planning robot (</a:t>
            </a:r>
            <a:r>
              <a:rPr lang="en-US" sz="1100" b="1" i="1" dirty="0" smtClean="0"/>
              <a:t>r</a:t>
            </a:r>
            <a:r>
              <a:rPr lang="en-US" sz="1100" dirty="0" smtClean="0"/>
              <a:t>)</a:t>
            </a:r>
            <a:r>
              <a:rPr lang="en-US" sz="1100" b="1" i="1" dirty="0" smtClean="0"/>
              <a:t> = 1</a:t>
            </a:r>
            <a:endParaRPr lang="en-US" sz="1100" b="1" i="1" dirty="0"/>
          </a:p>
        </p:txBody>
      </p: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000233" y="4676816"/>
            <a:ext cx="1422784" cy="1105877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</p:pic>
      <p:sp>
        <p:nvSpPr>
          <p:cNvPr id="25" name="TextBox 24"/>
          <p:cNvSpPr txBox="1"/>
          <p:nvPr/>
        </p:nvSpPr>
        <p:spPr>
          <a:xfrm>
            <a:off x="3965388" y="5795951"/>
            <a:ext cx="1444812" cy="411904"/>
          </a:xfrm>
          <a:prstGeom prst="rect">
            <a:avLst/>
          </a:prstGeom>
          <a:noFill/>
        </p:spPr>
        <p:txBody>
          <a:bodyPr wrap="square" lIns="72636" tIns="36320" rIns="72636" bIns="36320" rtlCol="0">
            <a:spAutoFit/>
          </a:bodyPr>
          <a:lstStyle/>
          <a:p>
            <a:pPr algn="ctr"/>
            <a:r>
              <a:rPr lang="en-US" sz="1100" dirty="0" smtClean="0"/>
              <a:t>Iteration (</a:t>
            </a:r>
            <a:r>
              <a:rPr lang="en-US" sz="1100" b="1" i="1" dirty="0" smtClean="0"/>
              <a:t>k</a:t>
            </a:r>
            <a:r>
              <a:rPr lang="en-US" sz="1100" dirty="0" smtClean="0"/>
              <a:t>) = </a:t>
            </a:r>
            <a:r>
              <a:rPr lang="en-US" sz="1100" b="1" i="1" dirty="0" smtClean="0"/>
              <a:t>2</a:t>
            </a:r>
          </a:p>
          <a:p>
            <a:pPr algn="ctr"/>
            <a:r>
              <a:rPr lang="en-US" sz="1100" dirty="0" smtClean="0"/>
              <a:t>Planning robot (</a:t>
            </a:r>
            <a:r>
              <a:rPr lang="en-US" sz="1100" b="1" i="1" dirty="0" smtClean="0"/>
              <a:t>r</a:t>
            </a:r>
            <a:r>
              <a:rPr lang="en-US" sz="1100" dirty="0" smtClean="0"/>
              <a:t>)</a:t>
            </a:r>
            <a:r>
              <a:rPr lang="en-US" sz="1100" b="1" i="1" dirty="0" smtClean="0"/>
              <a:t> = 2</a:t>
            </a:r>
            <a:endParaRPr lang="en-US" sz="1100" b="1" i="1" dirty="0"/>
          </a:p>
        </p:txBody>
      </p:sp>
      <p:sp>
        <p:nvSpPr>
          <p:cNvPr id="26" name="TextBox 25"/>
          <p:cNvSpPr txBox="1"/>
          <p:nvPr/>
        </p:nvSpPr>
        <p:spPr>
          <a:xfrm>
            <a:off x="5486400" y="5026724"/>
            <a:ext cx="439230" cy="319571"/>
          </a:xfrm>
          <a:prstGeom prst="rect">
            <a:avLst/>
          </a:prstGeom>
          <a:noFill/>
        </p:spPr>
        <p:txBody>
          <a:bodyPr wrap="square" lIns="72636" tIns="36320" rIns="72636" bIns="36320" rtlCol="0">
            <a:spAutoFit/>
          </a:bodyPr>
          <a:lstStyle/>
          <a:p>
            <a:r>
              <a:rPr lang="en-US" sz="1600" b="1" dirty="0" smtClean="0">
                <a:solidFill>
                  <a:schemeClr val="accent6">
                    <a:lumMod val="50000"/>
                  </a:schemeClr>
                </a:solidFill>
              </a:rPr>
              <a:t>. . .</a:t>
            </a:r>
            <a:endParaRPr lang="en-US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963211" y="4641978"/>
            <a:ext cx="1450457" cy="1156074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/>
        </p:nvSpPr>
        <p:spPr>
          <a:xfrm>
            <a:off x="5867400" y="5784289"/>
            <a:ext cx="1600200" cy="581181"/>
          </a:xfrm>
          <a:prstGeom prst="rect">
            <a:avLst/>
          </a:prstGeom>
          <a:noFill/>
        </p:spPr>
        <p:txBody>
          <a:bodyPr wrap="square" lIns="72636" tIns="36320" rIns="72636" bIns="36320" rtlCol="0">
            <a:spAutoFit/>
          </a:bodyPr>
          <a:lstStyle/>
          <a:p>
            <a:pPr algn="ctr"/>
            <a:r>
              <a:rPr lang="en-US" sz="1100" dirty="0" smtClean="0"/>
              <a:t>Iteration (</a:t>
            </a:r>
            <a:r>
              <a:rPr lang="en-US" sz="1100" b="1" i="1" dirty="0" smtClean="0"/>
              <a:t>k</a:t>
            </a:r>
            <a:r>
              <a:rPr lang="en-US" sz="1100" dirty="0" smtClean="0"/>
              <a:t>) = </a:t>
            </a:r>
            <a:r>
              <a:rPr lang="en-US" sz="1100" b="1" i="1" dirty="0" smtClean="0"/>
              <a:t>12</a:t>
            </a:r>
          </a:p>
          <a:p>
            <a:pPr algn="ctr"/>
            <a:r>
              <a:rPr lang="en-US" sz="1100" b="1" i="1" dirty="0"/>
              <a:t> </a:t>
            </a:r>
            <a:r>
              <a:rPr lang="en-US" sz="1100" dirty="0" smtClean="0"/>
              <a:t>Final  converged solution</a:t>
            </a:r>
            <a:br>
              <a:rPr lang="en-US" sz="1100" dirty="0" smtClean="0"/>
            </a:br>
            <a:r>
              <a:rPr lang="en-US" sz="1100" dirty="0" smtClean="0"/>
              <a:t>satisfying constraints</a:t>
            </a:r>
            <a:endParaRPr lang="en-US" sz="1100" dirty="0"/>
          </a:p>
        </p:txBody>
      </p:sp>
      <p:sp>
        <p:nvSpPr>
          <p:cNvPr id="29" name="Freeform 28"/>
          <p:cNvSpPr/>
          <p:nvPr/>
        </p:nvSpPr>
        <p:spPr>
          <a:xfrm>
            <a:off x="2500500" y="5674263"/>
            <a:ext cx="150677" cy="277528"/>
          </a:xfrm>
          <a:custGeom>
            <a:avLst/>
            <a:gdLst>
              <a:gd name="connsiteX0" fmla="*/ 331077 w 1182415"/>
              <a:gd name="connsiteY0" fmla="*/ 0 h 1513489"/>
              <a:gd name="connsiteX1" fmla="*/ 141890 w 1182415"/>
              <a:gd name="connsiteY1" fmla="*/ 977462 h 1513489"/>
              <a:gd name="connsiteX2" fmla="*/ 1182415 w 1182415"/>
              <a:gd name="connsiteY2" fmla="*/ 1513489 h 1513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82415" h="1513489">
                <a:moveTo>
                  <a:pt x="331077" y="0"/>
                </a:moveTo>
                <a:cubicBezTo>
                  <a:pt x="165538" y="362607"/>
                  <a:pt x="0" y="725214"/>
                  <a:pt x="141890" y="977462"/>
                </a:cubicBezTo>
                <a:cubicBezTo>
                  <a:pt x="283780" y="1229710"/>
                  <a:pt x="733097" y="1371599"/>
                  <a:pt x="1182415" y="1513489"/>
                </a:cubicBezTo>
              </a:path>
            </a:pathLst>
          </a:custGeom>
          <a:ln w="12700">
            <a:solidFill>
              <a:schemeClr val="accent2">
                <a:lumMod val="60000"/>
                <a:lumOff val="40000"/>
                <a:alpha val="62000"/>
              </a:schemeClr>
            </a:solidFill>
            <a:head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72636" tIns="36320" rIns="72636" bIns="36320" rtlCol="0" anchor="ctr"/>
          <a:lstStyle/>
          <a:p>
            <a:pPr algn="ctr"/>
            <a:endParaRPr lang="en-US" sz="800"/>
          </a:p>
        </p:txBody>
      </p:sp>
      <p:sp>
        <p:nvSpPr>
          <p:cNvPr id="30" name="Freeform 29"/>
          <p:cNvSpPr/>
          <p:nvPr/>
        </p:nvSpPr>
        <p:spPr>
          <a:xfrm rot="1080197">
            <a:off x="4315140" y="5584776"/>
            <a:ext cx="104133" cy="277528"/>
          </a:xfrm>
          <a:custGeom>
            <a:avLst/>
            <a:gdLst>
              <a:gd name="connsiteX0" fmla="*/ 331077 w 1182415"/>
              <a:gd name="connsiteY0" fmla="*/ 0 h 1513489"/>
              <a:gd name="connsiteX1" fmla="*/ 141890 w 1182415"/>
              <a:gd name="connsiteY1" fmla="*/ 977462 h 1513489"/>
              <a:gd name="connsiteX2" fmla="*/ 1182415 w 1182415"/>
              <a:gd name="connsiteY2" fmla="*/ 1513489 h 1513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82415" h="1513489">
                <a:moveTo>
                  <a:pt x="331077" y="0"/>
                </a:moveTo>
                <a:cubicBezTo>
                  <a:pt x="165538" y="362607"/>
                  <a:pt x="0" y="725214"/>
                  <a:pt x="141890" y="977462"/>
                </a:cubicBezTo>
                <a:cubicBezTo>
                  <a:pt x="283780" y="1229710"/>
                  <a:pt x="733097" y="1371599"/>
                  <a:pt x="1182415" y="1513489"/>
                </a:cubicBezTo>
              </a:path>
            </a:pathLst>
          </a:custGeom>
          <a:ln w="12700">
            <a:solidFill>
              <a:schemeClr val="accent2">
                <a:lumMod val="60000"/>
                <a:lumOff val="40000"/>
                <a:alpha val="62000"/>
              </a:schemeClr>
            </a:solidFill>
            <a:head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72636" tIns="36320" rIns="72636" bIns="36320" rtlCol="0" anchor="ctr"/>
          <a:lstStyle/>
          <a:p>
            <a:pPr algn="ctr"/>
            <a:endParaRPr lang="en-US" sz="800"/>
          </a:p>
        </p:txBody>
      </p:sp>
      <p:sp>
        <p:nvSpPr>
          <p:cNvPr id="31" name="Right Arrow 30"/>
          <p:cNvSpPr/>
          <p:nvPr/>
        </p:nvSpPr>
        <p:spPr>
          <a:xfrm>
            <a:off x="2114231" y="5122239"/>
            <a:ext cx="152679" cy="215031"/>
          </a:xfrm>
          <a:prstGeom prst="rightArrow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636" tIns="36320" rIns="72636" bIns="36320" rtlCol="0" anchor="ctr"/>
          <a:lstStyle/>
          <a:p>
            <a:pPr algn="ctr"/>
            <a:endParaRPr lang="en-US" sz="800"/>
          </a:p>
        </p:txBody>
      </p:sp>
      <p:sp>
        <p:nvSpPr>
          <p:cNvPr id="32" name="Right Arrow 31"/>
          <p:cNvSpPr/>
          <p:nvPr/>
        </p:nvSpPr>
        <p:spPr>
          <a:xfrm>
            <a:off x="3763898" y="5105195"/>
            <a:ext cx="152679" cy="215031"/>
          </a:xfrm>
          <a:prstGeom prst="rightArrow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636" tIns="36320" rIns="72636" bIns="36320" rtlCol="0" anchor="ctr"/>
          <a:lstStyle/>
          <a:p>
            <a:pPr algn="ctr"/>
            <a:endParaRPr lang="en-US" sz="800"/>
          </a:p>
        </p:txBody>
      </p:sp>
      <p:sp>
        <p:nvSpPr>
          <p:cNvPr id="61" name="TextBox 60"/>
          <p:cNvSpPr txBox="1"/>
          <p:nvPr/>
        </p:nvSpPr>
        <p:spPr>
          <a:xfrm>
            <a:off x="381000" y="3936869"/>
            <a:ext cx="548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Six robots </a:t>
            </a:r>
            <a:r>
              <a:rPr lang="en-US" sz="1600" dirty="0" smtClean="0"/>
              <a:t>planning iteratively to satisfy </a:t>
            </a:r>
            <a:r>
              <a:rPr lang="en-US" sz="1600" b="1" dirty="0" smtClean="0"/>
              <a:t>rendezvous constraints </a:t>
            </a:r>
            <a:r>
              <a:rPr lang="en-US" sz="1600" dirty="0" smtClean="0"/>
              <a:t>in an </a:t>
            </a:r>
            <a:r>
              <a:rPr lang="en-US" sz="1600" b="1" dirty="0" smtClean="0"/>
              <a:t>empty environment</a:t>
            </a:r>
            <a:r>
              <a:rPr lang="en-US" sz="1600" dirty="0" smtClean="0"/>
              <a:t>:</a:t>
            </a:r>
            <a:endParaRPr lang="en-US" sz="1600" dirty="0"/>
          </a:p>
        </p:txBody>
      </p:sp>
      <p:sp>
        <p:nvSpPr>
          <p:cNvPr id="64" name="TextBox 63"/>
          <p:cNvSpPr txBox="1"/>
          <p:nvPr/>
        </p:nvSpPr>
        <p:spPr>
          <a:xfrm>
            <a:off x="533400" y="3173517"/>
            <a:ext cx="533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How to increase the </a:t>
            </a:r>
            <a:r>
              <a:rPr lang="en-US" sz="1600" b="1" i="1" dirty="0" smtClean="0"/>
              <a:t>weight vector </a:t>
            </a:r>
            <a:r>
              <a:rPr lang="en-US" sz="1600" dirty="0" smtClean="0"/>
              <a:t>so as to guarantee</a:t>
            </a:r>
            <a:br>
              <a:rPr lang="en-US" sz="1600" dirty="0" smtClean="0"/>
            </a:br>
            <a:r>
              <a:rPr lang="en-US" sz="1600" dirty="0" err="1" smtClean="0"/>
              <a:t>i</a:t>
            </a:r>
            <a:r>
              <a:rPr lang="en-US" sz="1600" dirty="0" smtClean="0"/>
              <a:t>. convergence, ii. optimality?</a:t>
            </a:r>
            <a:endParaRPr lang="en-US" sz="1600" dirty="0"/>
          </a:p>
        </p:txBody>
      </p:sp>
      <p:sp>
        <p:nvSpPr>
          <p:cNvPr id="65" name="TextBox 64"/>
          <p:cNvSpPr txBox="1"/>
          <p:nvPr/>
        </p:nvSpPr>
        <p:spPr>
          <a:xfrm>
            <a:off x="6248400" y="3149895"/>
            <a:ext cx="2514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Separable optimal flow:</a:t>
            </a:r>
            <a:endParaRPr lang="en-US" sz="1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394784" y="3454695"/>
            <a:ext cx="2749216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7" name="TextBox 66"/>
          <p:cNvSpPr txBox="1"/>
          <p:nvPr/>
        </p:nvSpPr>
        <p:spPr>
          <a:xfrm>
            <a:off x="6248400" y="3801941"/>
            <a:ext cx="2514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Ascent direction:</a:t>
            </a:r>
            <a:endParaRPr lang="en-US" sz="16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400800" y="4064295"/>
            <a:ext cx="2247900" cy="404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9" name="Rounded Rectangle 68"/>
          <p:cNvSpPr/>
          <p:nvPr/>
        </p:nvSpPr>
        <p:spPr>
          <a:xfrm>
            <a:off x="6270171" y="3188757"/>
            <a:ext cx="2873829" cy="1280160"/>
          </a:xfrm>
          <a:prstGeom prst="roundRect">
            <a:avLst>
              <a:gd name="adj" fmla="val 9155"/>
            </a:avLst>
          </a:prstGeom>
          <a:solidFill>
            <a:schemeClr val="accent1">
              <a:alpha val="8000"/>
            </a:schemeClr>
          </a:solidFill>
          <a:ln>
            <a:solidFill>
              <a:schemeClr val="accent1">
                <a:shade val="50000"/>
                <a:alpha val="2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Left Arrow 69"/>
          <p:cNvSpPr/>
          <p:nvPr/>
        </p:nvSpPr>
        <p:spPr>
          <a:xfrm>
            <a:off x="6248400" y="2716317"/>
            <a:ext cx="381000" cy="3048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TextBox 70"/>
          <p:cNvSpPr txBox="1"/>
          <p:nvPr/>
        </p:nvSpPr>
        <p:spPr>
          <a:xfrm>
            <a:off x="6629400" y="2563917"/>
            <a:ext cx="236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C00000"/>
                </a:solidFill>
              </a:rPr>
              <a:t>Solved using discrete graph search for </a:t>
            </a:r>
            <a:r>
              <a:rPr lang="en-US" sz="1600" b="1" i="1" dirty="0" err="1" smtClean="0">
                <a:solidFill>
                  <a:srgbClr val="C00000"/>
                </a:solidFill>
              </a:rPr>
              <a:t>i</a:t>
            </a:r>
            <a:r>
              <a:rPr lang="en-US" sz="1600" b="1" baseline="30000" dirty="0" err="1" smtClean="0">
                <a:solidFill>
                  <a:srgbClr val="C00000"/>
                </a:solidFill>
              </a:rPr>
              <a:t>th</a:t>
            </a:r>
            <a:r>
              <a:rPr lang="en-US" sz="1600" b="1" dirty="0" smtClean="0">
                <a:solidFill>
                  <a:srgbClr val="C00000"/>
                </a:solidFill>
              </a:rPr>
              <a:t> robot.</a:t>
            </a:r>
            <a:endParaRPr lang="en-US" sz="1600" b="1" dirty="0">
              <a:solidFill>
                <a:srgbClr val="C00000"/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</a:t>
            </a:r>
            <a:r>
              <a:rPr lang="en-US" sz="1400" b="1" dirty="0" smtClean="0">
                <a:solidFill>
                  <a:srgbClr val="FF0000"/>
                </a:solidFill>
              </a:rPr>
              <a:t>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5" name="Slide Number Placeholder 8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64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17" grpId="0" animBg="1"/>
      <p:bldP spid="9" grpId="0"/>
      <p:bldP spid="10" grpId="0"/>
      <p:bldP spid="11" grpId="0"/>
      <p:bldP spid="12" grpId="0" animBg="1"/>
      <p:bldP spid="15" grpId="0" animBg="1"/>
      <p:bldP spid="16" grpId="0"/>
      <p:bldP spid="19" grpId="0" animBg="1"/>
      <p:bldP spid="21" grpId="0"/>
      <p:bldP spid="23" grpId="0"/>
      <p:bldP spid="25" grpId="0"/>
      <p:bldP spid="26" grpId="0"/>
      <p:bldP spid="28" grpId="0"/>
      <p:bldP spid="29" grpId="0" animBg="1"/>
      <p:bldP spid="30" grpId="0" animBg="1"/>
      <p:bldP spid="31" grpId="0" animBg="1"/>
      <p:bldP spid="32" grpId="0" animBg="1"/>
      <p:bldP spid="61" grpId="0"/>
      <p:bldP spid="64" grpId="0"/>
      <p:bldP spid="65" grpId="0"/>
      <p:bldP spid="67" grpId="0"/>
      <p:bldP spid="69" grpId="0" animBg="1"/>
      <p:bldP spid="70" grpId="0" animBg="1"/>
      <p:bldP spid="71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envL457_setup4_pp.cfg_20.out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 l="13413" r="17246"/>
          <a:stretch>
            <a:fillRect/>
          </a:stretch>
        </p:blipFill>
        <p:spPr>
          <a:xfrm>
            <a:off x="6477000" y="67849"/>
            <a:ext cx="2284969" cy="2749341"/>
          </a:xfrm>
          <a:prstGeom prst="rect">
            <a:avLst/>
          </a:prstGeom>
        </p:spPr>
      </p:pic>
      <p:sp>
        <p:nvSpPr>
          <p:cNvPr id="143" name="TextBox 142"/>
          <p:cNvSpPr txBox="1"/>
          <p:nvPr/>
        </p:nvSpPr>
        <p:spPr>
          <a:xfrm>
            <a:off x="457200" y="76200"/>
            <a:ext cx="2288322" cy="381126"/>
          </a:xfrm>
          <a:prstGeom prst="rect">
            <a:avLst/>
          </a:prstGeom>
          <a:noFill/>
        </p:spPr>
        <p:txBody>
          <a:bodyPr wrap="square" lIns="72636" tIns="36320" rIns="72636" bIns="36320" rtlCol="0">
            <a:spAutoFit/>
          </a:bodyPr>
          <a:lstStyle/>
          <a:p>
            <a:r>
              <a:rPr lang="en-US" sz="2000" b="1" dirty="0" smtClean="0"/>
              <a:t>Definitions</a:t>
            </a:r>
            <a:endParaRPr lang="en-US" sz="2000" b="1" dirty="0"/>
          </a:p>
        </p:txBody>
      </p:sp>
      <p:grpSp>
        <p:nvGrpSpPr>
          <p:cNvPr id="2" name="Group 143"/>
          <p:cNvGrpSpPr/>
          <p:nvPr/>
        </p:nvGrpSpPr>
        <p:grpSpPr>
          <a:xfrm>
            <a:off x="457200" y="2632718"/>
            <a:ext cx="4067176" cy="467846"/>
            <a:chOff x="609600" y="4013536"/>
            <a:chExt cx="8991600" cy="1028142"/>
          </a:xfrm>
        </p:grpSpPr>
        <p:pic>
          <p:nvPicPr>
            <p:cNvPr id="145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09600" y="4267200"/>
              <a:ext cx="3200400" cy="576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46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999262" y="4191000"/>
              <a:ext cx="5449538" cy="8506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47" name="TextBox 146"/>
            <p:cNvSpPr txBox="1"/>
            <p:nvPr/>
          </p:nvSpPr>
          <p:spPr>
            <a:xfrm>
              <a:off x="3657599" y="4013536"/>
              <a:ext cx="381000" cy="866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[</a:t>
              </a:r>
              <a:endParaRPr lang="en-US" dirty="0"/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9220200" y="4013536"/>
              <a:ext cx="381000" cy="866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]</a:t>
              </a:r>
              <a:endParaRPr lang="en-US" dirty="0"/>
            </a:p>
          </p:txBody>
        </p:sp>
      </p:grpSp>
      <p:grpSp>
        <p:nvGrpSpPr>
          <p:cNvPr id="3" name="Group 153"/>
          <p:cNvGrpSpPr/>
          <p:nvPr/>
        </p:nvGrpSpPr>
        <p:grpSpPr>
          <a:xfrm>
            <a:off x="472013" y="3124198"/>
            <a:ext cx="3982875" cy="457202"/>
            <a:chOff x="656463" y="5234518"/>
            <a:chExt cx="9401937" cy="1072842"/>
          </a:xfrm>
        </p:grpSpPr>
        <p:pic>
          <p:nvPicPr>
            <p:cNvPr id="155" name="Picture 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56463" y="5525738"/>
              <a:ext cx="3610737" cy="494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56" name="TextBox 155"/>
            <p:cNvSpPr txBox="1"/>
            <p:nvPr/>
          </p:nvSpPr>
          <p:spPr>
            <a:xfrm>
              <a:off x="4114804" y="5234520"/>
              <a:ext cx="380999" cy="8710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[</a:t>
              </a:r>
              <a:endParaRPr lang="en-US" dirty="0"/>
            </a:p>
          </p:txBody>
        </p:sp>
        <p:pic>
          <p:nvPicPr>
            <p:cNvPr id="157" name="Picture 8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495800" y="5486400"/>
              <a:ext cx="5412391" cy="820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58" name="TextBox 157"/>
            <p:cNvSpPr txBox="1"/>
            <p:nvPr/>
          </p:nvSpPr>
          <p:spPr>
            <a:xfrm>
              <a:off x="9677401" y="5234518"/>
              <a:ext cx="380999" cy="8710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]</a:t>
              </a:r>
              <a:endParaRPr lang="en-US" dirty="0"/>
            </a:p>
          </p:txBody>
        </p:sp>
      </p:grpSp>
      <p:sp>
        <p:nvSpPr>
          <p:cNvPr id="160" name="TextBox 159"/>
          <p:cNvSpPr txBox="1"/>
          <p:nvPr/>
        </p:nvSpPr>
        <p:spPr>
          <a:xfrm>
            <a:off x="557486" y="1524000"/>
            <a:ext cx="7900713" cy="258015"/>
          </a:xfrm>
          <a:prstGeom prst="rect">
            <a:avLst/>
          </a:prstGeom>
          <a:noFill/>
        </p:spPr>
        <p:txBody>
          <a:bodyPr wrap="square" lIns="72636" tIns="36320" rIns="72636" bIns="36320" rtlCol="0">
            <a:spAutoFit/>
          </a:bodyPr>
          <a:lstStyle/>
          <a:p>
            <a:r>
              <a:rPr lang="en-US" sz="1200" dirty="0" smtClean="0"/>
              <a:t>For a small  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1200" dirty="0" smtClean="0">
                <a:latin typeface="Arial"/>
                <a:cs typeface="Arial"/>
              </a:rPr>
              <a:t>,, 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1200" dirty="0" smtClean="0">
                <a:latin typeface="Arial"/>
                <a:cs typeface="Arial"/>
              </a:rPr>
              <a:t> is a </a:t>
            </a:r>
            <a:r>
              <a:rPr lang="en-US" sz="1200" b="1" i="1" dirty="0" smtClean="0">
                <a:latin typeface="Arial"/>
                <a:cs typeface="Arial"/>
              </a:rPr>
              <a:t>Separable Optimal Flow Direction</a:t>
            </a:r>
            <a:r>
              <a:rPr lang="en-US" sz="1200" b="1" dirty="0" smtClean="0">
                <a:latin typeface="Arial"/>
                <a:cs typeface="Arial"/>
              </a:rPr>
              <a:t> </a:t>
            </a:r>
            <a:r>
              <a:rPr lang="en-US" sz="1200" dirty="0" smtClean="0">
                <a:latin typeface="Arial"/>
                <a:cs typeface="Arial"/>
              </a:rPr>
              <a:t>for         at 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iff</a:t>
            </a:r>
            <a:r>
              <a:rPr lang="en-US" sz="1200" dirty="0" smtClean="0">
                <a:latin typeface="Arial"/>
                <a:cs typeface="Arial"/>
              </a:rPr>
              <a:t>:</a:t>
            </a:r>
            <a:endParaRPr lang="en-US" sz="1200" dirty="0"/>
          </a:p>
        </p:txBody>
      </p:sp>
      <p:pic>
        <p:nvPicPr>
          <p:cNvPr id="161" name="Picture 1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367494" y="1580271"/>
            <a:ext cx="156506" cy="172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2" name="Picture 1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24400" y="1524000"/>
            <a:ext cx="231560" cy="202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" name="Group 191"/>
          <p:cNvGrpSpPr/>
          <p:nvPr/>
        </p:nvGrpSpPr>
        <p:grpSpPr>
          <a:xfrm>
            <a:off x="604507" y="1845123"/>
            <a:ext cx="5110495" cy="696328"/>
            <a:chOff x="761109" y="2073720"/>
            <a:chExt cx="3201161" cy="436172"/>
          </a:xfrm>
        </p:grpSpPr>
        <p:pic>
          <p:nvPicPr>
            <p:cNvPr id="163" name="Picture 16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784814" y="2073720"/>
              <a:ext cx="1291096" cy="1211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64" name="Picture 17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2050919" y="2073720"/>
              <a:ext cx="1911351" cy="117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65" name="Picture 18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761109" y="2382675"/>
              <a:ext cx="1769234" cy="1272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66" name="Picture 19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808902" y="2206392"/>
              <a:ext cx="1338368" cy="182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5" name="Group 190"/>
          <p:cNvGrpSpPr/>
          <p:nvPr/>
        </p:nvGrpSpPr>
        <p:grpSpPr>
          <a:xfrm>
            <a:off x="615000" y="547118"/>
            <a:ext cx="3804601" cy="853896"/>
            <a:chOff x="615046" y="547118"/>
            <a:chExt cx="2644727" cy="593577"/>
          </a:xfrm>
        </p:grpSpPr>
        <p:grpSp>
          <p:nvGrpSpPr>
            <p:cNvPr id="6" name="Group 148"/>
            <p:cNvGrpSpPr/>
            <p:nvPr/>
          </p:nvGrpSpPr>
          <p:grpSpPr>
            <a:xfrm>
              <a:off x="658312" y="547118"/>
              <a:ext cx="867154" cy="276999"/>
              <a:chOff x="762000" y="3424535"/>
              <a:chExt cx="2743200" cy="871057"/>
            </a:xfrm>
          </p:grpSpPr>
          <p:pic>
            <p:nvPicPr>
              <p:cNvPr id="150" name="Picture 4"/>
              <p:cNvPicPr>
                <a:picLocks noChangeAspect="1" noChangeArrowheads="1"/>
              </p:cNvPicPr>
              <p:nvPr/>
            </p:nvPicPr>
            <p:blipFill>
              <a:blip r:embed="rId14" cstate="print"/>
              <a:srcRect/>
              <a:stretch>
                <a:fillRect/>
              </a:stretch>
            </p:blipFill>
            <p:spPr bwMode="auto">
              <a:xfrm>
                <a:off x="762000" y="3429000"/>
                <a:ext cx="642733" cy="3984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51" name="TextBox 150"/>
              <p:cNvSpPr txBox="1"/>
              <p:nvPr/>
            </p:nvSpPr>
            <p:spPr>
              <a:xfrm>
                <a:off x="1295399" y="3424535"/>
                <a:ext cx="304802" cy="8710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/>
                  <a:t>=</a:t>
                </a:r>
                <a:endParaRPr lang="en-US" sz="1200" dirty="0"/>
              </a:p>
            </p:txBody>
          </p:sp>
          <p:pic>
            <p:nvPicPr>
              <p:cNvPr id="152" name="Picture 5"/>
              <p:cNvPicPr>
                <a:picLocks noChangeAspect="1" noChangeArrowheads="1"/>
              </p:cNvPicPr>
              <p:nvPr/>
            </p:nvPicPr>
            <p:blipFill>
              <a:blip r:embed="rId15" cstate="print"/>
              <a:srcRect/>
              <a:stretch>
                <a:fillRect/>
              </a:stretch>
            </p:blipFill>
            <p:spPr bwMode="auto">
              <a:xfrm>
                <a:off x="1627632" y="3454146"/>
                <a:ext cx="1877568" cy="4320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pic>
          <p:nvPicPr>
            <p:cNvPr id="153" name="Picture 6"/>
            <p:cNvPicPr>
              <a:picLocks noChangeAspect="1" noChangeArrowheads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647955" y="681847"/>
              <a:ext cx="2611818" cy="1560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59" name="Picture 9"/>
            <p:cNvPicPr>
              <a:picLocks noChangeAspect="1" noChangeArrowheads="1"/>
            </p:cNvPicPr>
            <p:nvPr/>
          </p:nvPicPr>
          <p:blipFill>
            <a:blip r:embed="rId17"/>
            <a:srcRect/>
            <a:stretch>
              <a:fillRect/>
            </a:stretch>
          </p:blipFill>
          <p:spPr bwMode="auto">
            <a:xfrm>
              <a:off x="624798" y="820552"/>
              <a:ext cx="2158249" cy="1407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67" name="TextBox 166"/>
            <p:cNvSpPr txBox="1"/>
            <p:nvPr/>
          </p:nvSpPr>
          <p:spPr>
            <a:xfrm>
              <a:off x="615046" y="961339"/>
              <a:ext cx="2432848" cy="179356"/>
            </a:xfrm>
            <a:prstGeom prst="rect">
              <a:avLst/>
            </a:prstGeom>
            <a:noFill/>
          </p:spPr>
          <p:txBody>
            <a:bodyPr wrap="square" lIns="72636" tIns="36320" rIns="72636" bIns="36320" rtlCol="0">
              <a:spAutoFit/>
            </a:bodyPr>
            <a:lstStyle/>
            <a:p>
              <a:r>
                <a:rPr lang="en-US" sz="1200" i="1" dirty="0" smtClean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n-US" sz="1200" dirty="0" smtClean="0"/>
                <a:t> and </a:t>
              </a:r>
              <a:r>
                <a:rPr lang="en-US" sz="1200" i="1" dirty="0" smtClean="0">
                  <a:latin typeface="Times New Roman" pitchFamily="18" charset="0"/>
                  <a:cs typeface="Times New Roman" pitchFamily="18" charset="0"/>
                </a:rPr>
                <a:t>W</a:t>
              </a:r>
              <a:r>
                <a:rPr lang="en-US" sz="1200" dirty="0" smtClean="0"/>
                <a:t> are vectors with </a:t>
              </a:r>
              <a:r>
                <a:rPr lang="en-US" sz="1200" i="1" dirty="0" smtClean="0">
                  <a:latin typeface="Times New Roman" pitchFamily="18" charset="0"/>
                  <a:cs typeface="Times New Roman" pitchFamily="18" charset="0"/>
                </a:rPr>
                <a:t>N(N-</a:t>
              </a:r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en-US" sz="1200" i="1" dirty="0" smtClean="0">
                  <a:latin typeface="Times New Roman" pitchFamily="18" charset="0"/>
                  <a:cs typeface="Times New Roman" pitchFamily="18" charset="0"/>
                </a:rPr>
                <a:t>)/</a:t>
              </a:r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1200" dirty="0" smtClean="0"/>
                <a:t> elements</a:t>
              </a:r>
              <a:endParaRPr lang="en-US" sz="1200" dirty="0"/>
            </a:p>
          </p:txBody>
        </p:sp>
      </p:grpSp>
      <p:sp>
        <p:nvSpPr>
          <p:cNvPr id="168" name="TextBox 167"/>
          <p:cNvSpPr txBox="1"/>
          <p:nvPr/>
        </p:nvSpPr>
        <p:spPr>
          <a:xfrm>
            <a:off x="4839938" y="2925625"/>
            <a:ext cx="2703862" cy="258015"/>
          </a:xfrm>
          <a:prstGeom prst="rect">
            <a:avLst/>
          </a:prstGeom>
          <a:noFill/>
        </p:spPr>
        <p:txBody>
          <a:bodyPr wrap="square" lIns="72636" tIns="36320" rIns="72636" bIns="36320" rtlCol="0">
            <a:spAutoFit/>
          </a:bodyPr>
          <a:lstStyle/>
          <a:p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1200" dirty="0" smtClean="0">
                <a:latin typeface="Arial"/>
                <a:cs typeface="Arial"/>
              </a:rPr>
              <a:t> is an </a:t>
            </a:r>
            <a:r>
              <a:rPr lang="en-US" sz="1200" b="1" i="1" dirty="0" smtClean="0">
                <a:latin typeface="Arial"/>
                <a:cs typeface="Arial"/>
              </a:rPr>
              <a:t>Ascent Direction</a:t>
            </a:r>
            <a:r>
              <a:rPr lang="en-US" sz="1200" b="1" dirty="0" smtClean="0">
                <a:latin typeface="Arial"/>
                <a:cs typeface="Arial"/>
              </a:rPr>
              <a:t> </a:t>
            </a:r>
            <a:r>
              <a:rPr lang="en-US" sz="1200" dirty="0" smtClean="0">
                <a:latin typeface="Arial"/>
                <a:cs typeface="Arial"/>
              </a:rPr>
              <a:t>at 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iff</a:t>
            </a:r>
            <a:r>
              <a:rPr lang="en-US" sz="1200" dirty="0" smtClean="0">
                <a:latin typeface="Arial"/>
                <a:cs typeface="Arial"/>
              </a:rPr>
              <a:t>:</a:t>
            </a:r>
            <a:endParaRPr lang="en-US" sz="1200" dirty="0"/>
          </a:p>
        </p:txBody>
      </p:sp>
      <p:pic>
        <p:nvPicPr>
          <p:cNvPr id="169" name="Picture 20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4952999" y="3222532"/>
            <a:ext cx="2229737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3" name="TextBox 172"/>
          <p:cNvSpPr txBox="1"/>
          <p:nvPr/>
        </p:nvSpPr>
        <p:spPr>
          <a:xfrm>
            <a:off x="228600" y="3701394"/>
            <a:ext cx="8746588" cy="935124"/>
          </a:xfrm>
          <a:prstGeom prst="rect">
            <a:avLst/>
          </a:prstGeom>
          <a:noFill/>
        </p:spPr>
        <p:txBody>
          <a:bodyPr wrap="square" lIns="72636" tIns="36320" rIns="72636" bIns="36320" rtlCol="0">
            <a:spAutoFit/>
          </a:bodyPr>
          <a:lstStyle/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Theorem 1: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If the 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Step Direction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returned by procedure </a:t>
            </a:r>
            <a:r>
              <a:rPr lang="en-US" sz="1600" i="1" dirty="0" err="1" smtClean="0">
                <a:latin typeface="Times New Roman" pitchFamily="18" charset="0"/>
                <a:cs typeface="Times New Roman" pitchFamily="18" charset="0"/>
              </a:rPr>
              <a:t>ComputeStepDirection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at the </a:t>
            </a:r>
            <a:r>
              <a:rPr lang="en-US" sz="1600" i="1" dirty="0" err="1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1600" i="1" baseline="30000" dirty="0" err="1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iteration of the Algorithm, along with a small step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ize,     , define a 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Separable Optimal Flow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at 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sz="1600" i="1" baseline="30000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for</a:t>
            </a:r>
          </a:p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							 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2" name="Picture 25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3525129" y="3941284"/>
            <a:ext cx="268900" cy="27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" name="Picture 27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7506043" y="4038586"/>
            <a:ext cx="1637957" cy="212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7" name="Group 174"/>
          <p:cNvGrpSpPr/>
          <p:nvPr/>
        </p:nvGrpSpPr>
        <p:grpSpPr>
          <a:xfrm>
            <a:off x="304800" y="4238335"/>
            <a:ext cx="6400800" cy="409851"/>
            <a:chOff x="12344400" y="5610225"/>
            <a:chExt cx="12420600" cy="790575"/>
          </a:xfrm>
        </p:grpSpPr>
        <p:pic>
          <p:nvPicPr>
            <p:cNvPr id="176" name="Picture 29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auto">
            <a:xfrm>
              <a:off x="12344400" y="5638800"/>
              <a:ext cx="2338388" cy="638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77" name="Picture 30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auto">
            <a:xfrm>
              <a:off x="14739937" y="5638800"/>
              <a:ext cx="2328863" cy="6715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78" name="Picture 31"/>
            <p:cNvPicPr>
              <a:picLocks noChangeAspect="1" noChangeArrowheads="1"/>
            </p:cNvPicPr>
            <p:nvPr/>
          </p:nvPicPr>
          <p:blipFill>
            <a:blip r:embed="rId23" cstate="print"/>
            <a:srcRect/>
            <a:stretch>
              <a:fillRect/>
            </a:stretch>
          </p:blipFill>
          <p:spPr bwMode="auto">
            <a:xfrm>
              <a:off x="17145000" y="5610225"/>
              <a:ext cx="7620000" cy="790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83" name="TextBox 182"/>
          <p:cNvSpPr txBox="1"/>
          <p:nvPr/>
        </p:nvSpPr>
        <p:spPr>
          <a:xfrm>
            <a:off x="216081" y="4750587"/>
            <a:ext cx="8699319" cy="812013"/>
          </a:xfrm>
          <a:prstGeom prst="rect">
            <a:avLst/>
          </a:prstGeom>
          <a:noFill/>
        </p:spPr>
        <p:txBody>
          <a:bodyPr wrap="square" lIns="72636" tIns="36320" rIns="72636" bIns="36320" rtlCol="0">
            <a:spAutoFit/>
          </a:bodyPr>
          <a:lstStyle/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Theorem 2: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If the condition in Theorem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1 holds, and the 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Step Direction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returned by procedure </a:t>
            </a:r>
            <a:r>
              <a:rPr lang="en-US" sz="1600" i="1" dirty="0" err="1" smtClean="0">
                <a:latin typeface="Times New Roman" pitchFamily="18" charset="0"/>
                <a:cs typeface="Times New Roman" pitchFamily="18" charset="0"/>
              </a:rPr>
              <a:t>ComputeStepDirection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at the </a:t>
            </a:r>
            <a:r>
              <a:rPr lang="en-US" sz="1600" i="1" dirty="0" err="1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1600" i="1" baseline="30000" dirty="0" err="1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iteration of the Algorithm is also an 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Ascent Direction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at 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sz="1600" i="1" baseline="30000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, for all 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, then the Algorithm converges to an optimal solution, if one exists.</a:t>
            </a:r>
          </a:p>
        </p:txBody>
      </p:sp>
      <p:sp>
        <p:nvSpPr>
          <p:cNvPr id="185" name="TextBox 184"/>
          <p:cNvSpPr txBox="1"/>
          <p:nvPr/>
        </p:nvSpPr>
        <p:spPr>
          <a:xfrm>
            <a:off x="242006" y="5741187"/>
            <a:ext cx="8673394" cy="812013"/>
          </a:xfrm>
          <a:prstGeom prst="rect">
            <a:avLst/>
          </a:prstGeom>
          <a:noFill/>
        </p:spPr>
        <p:txBody>
          <a:bodyPr wrap="square" lIns="72636" tIns="36320" rIns="72636" bIns="36320" rtlCol="0">
            <a:spAutoFit/>
          </a:bodyPr>
          <a:lstStyle/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Theorem 3: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If the functions </a:t>
            </a:r>
            <a:r>
              <a:rPr lang="en-US" sz="1600" i="1" dirty="0" err="1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1600" i="1" baseline="-25000" dirty="0" err="1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l-GR" sz="1600" i="1" dirty="0" smtClean="0">
                <a:latin typeface="Times New Roman"/>
                <a:cs typeface="Times New Roman"/>
              </a:rPr>
              <a:t>Ω</a:t>
            </a:r>
            <a:r>
              <a:rPr lang="en-US" sz="1600" i="1" baseline="-25000" dirty="0" err="1" smtClean="0">
                <a:latin typeface="Times New Roman"/>
                <a:cs typeface="Times New Roman"/>
              </a:rPr>
              <a:t>ij</a:t>
            </a:r>
            <a:r>
              <a:rPr lang="en-US" sz="1600" i="1" dirty="0" smtClean="0">
                <a:latin typeface="Times New Roman"/>
                <a:cs typeface="Times New Roman"/>
              </a:rPr>
              <a:t> </a:t>
            </a:r>
            <a:r>
              <a:rPr lang="en-US" sz="1600" dirty="0" smtClean="0">
                <a:latin typeface="Times New Roman"/>
                <a:cs typeface="Times New Roman"/>
              </a:rPr>
              <a:t>are differentiable up to second order, and </a:t>
            </a:r>
            <a:r>
              <a:rPr lang="el-GR" sz="1600" i="1" dirty="0" smtClean="0">
                <a:latin typeface="Times New Roman"/>
                <a:cs typeface="Times New Roman"/>
              </a:rPr>
              <a:t>Ω</a:t>
            </a:r>
            <a:r>
              <a:rPr lang="en-US" sz="1600" i="1" baseline="-25000" dirty="0" err="1" smtClean="0">
                <a:latin typeface="Times New Roman"/>
                <a:cs typeface="Times New Roman"/>
              </a:rPr>
              <a:t>ij</a:t>
            </a:r>
            <a:r>
              <a:rPr lang="en-US" sz="1600" i="1" dirty="0" smtClean="0">
                <a:latin typeface="Times New Roman"/>
                <a:cs typeface="Times New Roman"/>
              </a:rPr>
              <a:t>(</a:t>
            </a:r>
            <a:r>
              <a:rPr lang="el-GR" sz="1600" i="1" dirty="0" smtClean="0">
                <a:latin typeface="Times New Roman"/>
                <a:cs typeface="Times New Roman"/>
              </a:rPr>
              <a:t>π</a:t>
            </a:r>
            <a:r>
              <a:rPr lang="en-US" sz="1600" i="1" baseline="-25000" dirty="0" err="1" smtClean="0">
                <a:latin typeface="Times New Roman"/>
                <a:cs typeface="Times New Roman"/>
              </a:rPr>
              <a:t>i</a:t>
            </a:r>
            <a:r>
              <a:rPr lang="en-US" sz="1600" i="1" dirty="0" smtClean="0">
                <a:latin typeface="Times New Roman"/>
                <a:cs typeface="Times New Roman"/>
              </a:rPr>
              <a:t>,</a:t>
            </a:r>
            <a:r>
              <a:rPr lang="el-GR" sz="1600" i="1" dirty="0" smtClean="0">
                <a:latin typeface="Times New Roman"/>
                <a:cs typeface="Times New Roman"/>
              </a:rPr>
              <a:t> π</a:t>
            </a:r>
            <a:r>
              <a:rPr lang="en-US" sz="1600" i="1" baseline="-25000" dirty="0">
                <a:latin typeface="Times New Roman"/>
                <a:cs typeface="Times New Roman"/>
              </a:rPr>
              <a:t>j</a:t>
            </a:r>
            <a:r>
              <a:rPr lang="en-US" sz="1600" i="1" dirty="0" smtClean="0">
                <a:latin typeface="Times New Roman"/>
                <a:cs typeface="Times New Roman"/>
              </a:rPr>
              <a:t>) </a:t>
            </a:r>
            <a:r>
              <a:rPr lang="en-US" sz="1600" dirty="0" smtClean="0">
                <a:latin typeface="Times New Roman"/>
                <a:cs typeface="Times New Roman"/>
              </a:rPr>
              <a:t>is of the form </a:t>
            </a:r>
            <a:r>
              <a:rPr lang="en-US" sz="1600" i="1" dirty="0" err="1" smtClean="0">
                <a:latin typeface="Times New Roman"/>
                <a:cs typeface="Times New Roman"/>
              </a:rPr>
              <a:t>G</a:t>
            </a:r>
            <a:r>
              <a:rPr lang="en-US" sz="1600" i="1" baseline="-25000" dirty="0" err="1" smtClean="0">
                <a:latin typeface="Times New Roman"/>
                <a:cs typeface="Times New Roman"/>
              </a:rPr>
              <a:t>ij</a:t>
            </a:r>
            <a:r>
              <a:rPr lang="en-US" sz="1600" i="1" dirty="0" smtClean="0">
                <a:latin typeface="Times New Roman"/>
                <a:cs typeface="Times New Roman"/>
              </a:rPr>
              <a:t>(</a:t>
            </a:r>
            <a:r>
              <a:rPr lang="el-GR" sz="1600" i="1" dirty="0" smtClean="0">
                <a:latin typeface="Times New Roman"/>
                <a:cs typeface="Times New Roman"/>
              </a:rPr>
              <a:t>π</a:t>
            </a:r>
            <a:r>
              <a:rPr lang="en-US" sz="1600" i="1" baseline="-25000" dirty="0" err="1" smtClean="0">
                <a:latin typeface="Times New Roman"/>
                <a:cs typeface="Times New Roman"/>
              </a:rPr>
              <a:t>i</a:t>
            </a:r>
            <a:r>
              <a:rPr lang="en-US" sz="1600" i="1" baseline="-25000" dirty="0">
                <a:latin typeface="Times New Roman"/>
                <a:cs typeface="Times New Roman"/>
              </a:rPr>
              <a:t> </a:t>
            </a:r>
            <a:r>
              <a:rPr lang="en-US" sz="1600" i="1" dirty="0" smtClean="0">
                <a:latin typeface="Times New Roman"/>
                <a:cs typeface="Times New Roman"/>
              </a:rPr>
              <a:t>–</a:t>
            </a:r>
            <a:r>
              <a:rPr lang="el-GR" sz="1600" i="1" dirty="0" smtClean="0">
                <a:latin typeface="Times New Roman"/>
                <a:cs typeface="Times New Roman"/>
              </a:rPr>
              <a:t> π</a:t>
            </a:r>
            <a:r>
              <a:rPr lang="en-US" sz="1600" i="1" baseline="-25000" dirty="0" smtClean="0">
                <a:latin typeface="Times New Roman"/>
                <a:cs typeface="Times New Roman"/>
              </a:rPr>
              <a:t>j</a:t>
            </a:r>
            <a:r>
              <a:rPr lang="en-US" sz="1600" i="1" dirty="0" smtClean="0">
                <a:latin typeface="Times New Roman"/>
                <a:cs typeface="Times New Roman"/>
              </a:rPr>
              <a:t>)</a:t>
            </a:r>
            <a:r>
              <a:rPr lang="en-US" sz="1600" dirty="0" smtClean="0">
                <a:latin typeface="Times New Roman"/>
                <a:cs typeface="Times New Roman"/>
              </a:rPr>
              <a:t>, where </a:t>
            </a:r>
            <a:r>
              <a:rPr lang="en-US" sz="1600" i="1" dirty="0" err="1" smtClean="0">
                <a:latin typeface="Times New Roman"/>
                <a:cs typeface="Times New Roman"/>
              </a:rPr>
              <a:t>G</a:t>
            </a:r>
            <a:r>
              <a:rPr lang="en-US" sz="1600" i="1" baseline="-25000" dirty="0" err="1" smtClean="0">
                <a:latin typeface="Times New Roman"/>
                <a:cs typeface="Times New Roman"/>
              </a:rPr>
              <a:t>ij</a:t>
            </a:r>
            <a:r>
              <a:rPr lang="en-US" sz="1600" dirty="0" smtClean="0">
                <a:latin typeface="Times New Roman"/>
                <a:cs typeface="Times New Roman"/>
              </a:rPr>
              <a:t> is continuous, smooth and even, then we can compute a </a:t>
            </a:r>
            <a:r>
              <a:rPr lang="en-US" sz="1600" i="1" dirty="0" smtClean="0">
                <a:latin typeface="Times New Roman"/>
                <a:cs typeface="Times New Roman"/>
              </a:rPr>
              <a:t>Step Direction</a:t>
            </a:r>
            <a:r>
              <a:rPr lang="en-US" sz="1600" dirty="0" smtClean="0">
                <a:latin typeface="Times New Roman"/>
                <a:cs typeface="Times New Roman"/>
              </a:rPr>
              <a:t>, if one exists, that satisfy Theorems 1 &amp; 2, at a given </a:t>
            </a:r>
            <a:r>
              <a:rPr lang="en-US" sz="1600" i="1" dirty="0" smtClean="0">
                <a:latin typeface="Times New Roman"/>
                <a:cs typeface="Times New Roman"/>
              </a:rPr>
              <a:t>W</a:t>
            </a:r>
            <a:r>
              <a:rPr lang="en-US" sz="1600" i="1" baseline="30000" dirty="0" smtClean="0">
                <a:latin typeface="Times New Roman"/>
                <a:cs typeface="Times New Roman"/>
              </a:rPr>
              <a:t>k</a:t>
            </a:r>
            <a:r>
              <a:rPr lang="en-US" sz="1600" dirty="0" smtClean="0">
                <a:latin typeface="Times New Roman"/>
                <a:cs typeface="Times New Roman"/>
              </a:rPr>
              <a:t>. 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5" name="Rounded Rectangle 194"/>
          <p:cNvSpPr/>
          <p:nvPr/>
        </p:nvSpPr>
        <p:spPr>
          <a:xfrm>
            <a:off x="4800600" y="2873184"/>
            <a:ext cx="2590800" cy="784416"/>
          </a:xfrm>
          <a:prstGeom prst="roundRect">
            <a:avLst>
              <a:gd name="adj" fmla="val 9282"/>
            </a:avLst>
          </a:prstGeom>
          <a:solidFill>
            <a:schemeClr val="accent1">
              <a:alpha val="6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Rounded Rectangle 193"/>
          <p:cNvSpPr/>
          <p:nvPr/>
        </p:nvSpPr>
        <p:spPr>
          <a:xfrm>
            <a:off x="457200" y="1491176"/>
            <a:ext cx="5334000" cy="1111348"/>
          </a:xfrm>
          <a:prstGeom prst="roundRect">
            <a:avLst>
              <a:gd name="adj" fmla="val 9282"/>
            </a:avLst>
          </a:prstGeom>
          <a:solidFill>
            <a:schemeClr val="accent1">
              <a:alpha val="6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95"/>
          <p:cNvGrpSpPr/>
          <p:nvPr/>
        </p:nvGrpSpPr>
        <p:grpSpPr>
          <a:xfrm>
            <a:off x="6858000" y="4267186"/>
            <a:ext cx="2209800" cy="339113"/>
            <a:chOff x="13141878" y="6592664"/>
            <a:chExt cx="4455560" cy="679674"/>
          </a:xfrm>
        </p:grpSpPr>
        <p:pic>
          <p:nvPicPr>
            <p:cNvPr id="197" name="Picture 32"/>
            <p:cNvPicPr>
              <a:picLocks noChangeAspect="1" noChangeArrowheads="1"/>
            </p:cNvPicPr>
            <p:nvPr/>
          </p:nvPicPr>
          <p:blipFill>
            <a:blip r:embed="rId24" cstate="print"/>
            <a:srcRect/>
            <a:stretch>
              <a:fillRect/>
            </a:stretch>
          </p:blipFill>
          <p:spPr bwMode="auto">
            <a:xfrm>
              <a:off x="13868400" y="6629400"/>
              <a:ext cx="3729038" cy="642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98" name="TextBox 197"/>
            <p:cNvSpPr txBox="1"/>
            <p:nvPr/>
          </p:nvSpPr>
          <p:spPr>
            <a:xfrm>
              <a:off x="13141878" y="6592664"/>
              <a:ext cx="966652" cy="67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i="1" dirty="0" smtClean="0">
                  <a:latin typeface="Times New Roman" pitchFamily="18" charset="0"/>
                  <a:cs typeface="Times New Roman" pitchFamily="18" charset="0"/>
                </a:rPr>
                <a:t>i.e.</a:t>
              </a:r>
              <a:endParaRPr lang="en-US" sz="1600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2842915" y="-3867"/>
            <a:ext cx="34682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</a:rPr>
              <a:t>Theorems</a:t>
            </a:r>
            <a:endParaRPr lang="en-US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9" name="Rounded Rectangle 48"/>
          <p:cNvSpPr/>
          <p:nvPr/>
        </p:nvSpPr>
        <p:spPr>
          <a:xfrm>
            <a:off x="1752600" y="4191000"/>
            <a:ext cx="5029200" cy="457200"/>
          </a:xfrm>
          <a:prstGeom prst="roundRect">
            <a:avLst>
              <a:gd name="adj" fmla="val 6250"/>
            </a:avLst>
          </a:prstGeom>
          <a:solidFill>
            <a:schemeClr val="accent2">
              <a:lumMod val="60000"/>
              <a:lumOff val="40000"/>
              <a:alpha val="12000"/>
            </a:schemeClr>
          </a:solidFill>
          <a:ln w="12700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7" name="Group 56"/>
          <p:cNvGrpSpPr/>
          <p:nvPr/>
        </p:nvGrpSpPr>
        <p:grpSpPr>
          <a:xfrm>
            <a:off x="762000" y="4914900"/>
            <a:ext cx="7086601" cy="419100"/>
            <a:chOff x="-152400" y="4914900"/>
            <a:chExt cx="7086601" cy="419100"/>
          </a:xfrm>
        </p:grpSpPr>
        <p:grpSp>
          <p:nvGrpSpPr>
            <p:cNvPr id="50" name="Group 75"/>
            <p:cNvGrpSpPr/>
            <p:nvPr/>
          </p:nvGrpSpPr>
          <p:grpSpPr>
            <a:xfrm>
              <a:off x="1828801" y="4953000"/>
              <a:ext cx="5029200" cy="357155"/>
              <a:chOff x="5638800" y="8334375"/>
              <a:chExt cx="19364325" cy="1367004"/>
            </a:xfrm>
          </p:grpSpPr>
          <p:pic>
            <p:nvPicPr>
              <p:cNvPr id="51" name="Picture 4"/>
              <p:cNvPicPr>
                <a:picLocks noChangeAspect="1" noChangeArrowheads="1"/>
              </p:cNvPicPr>
              <p:nvPr/>
            </p:nvPicPr>
            <p:blipFill>
              <a:blip r:embed="rId25" cstate="print"/>
              <a:srcRect/>
              <a:stretch>
                <a:fillRect/>
              </a:stretch>
            </p:blipFill>
            <p:spPr bwMode="auto">
              <a:xfrm>
                <a:off x="5638800" y="8334375"/>
                <a:ext cx="8420100" cy="1219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52" name="Picture 5"/>
              <p:cNvPicPr>
                <a:picLocks noChangeAspect="1" noChangeArrowheads="1"/>
              </p:cNvPicPr>
              <p:nvPr/>
            </p:nvPicPr>
            <p:blipFill>
              <a:blip r:embed="rId26" cstate="print"/>
              <a:srcRect/>
              <a:stretch>
                <a:fillRect/>
              </a:stretch>
            </p:blipFill>
            <p:spPr bwMode="auto">
              <a:xfrm>
                <a:off x="14173200" y="8477250"/>
                <a:ext cx="10829925" cy="11239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53" name="TextBox 52"/>
              <p:cNvSpPr txBox="1"/>
              <p:nvPr/>
            </p:nvSpPr>
            <p:spPr>
              <a:xfrm>
                <a:off x="15925801" y="8856585"/>
                <a:ext cx="3004360" cy="84479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800" i="1" dirty="0" err="1" smtClean="0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en-US" sz="800" i="1" dirty="0" smtClean="0">
                    <a:latin typeface="Times New Roman" pitchFamily="18" charset="0"/>
                    <a:cs typeface="Times New Roman" pitchFamily="18" charset="0"/>
                  </a:rPr>
                  <a:t>=1…N, </a:t>
                </a:r>
                <a:r>
                  <a:rPr lang="en-US" sz="800" i="1" dirty="0" err="1" smtClean="0">
                    <a:latin typeface="Times New Roman" pitchFamily="18" charset="0"/>
                    <a:cs typeface="Times New Roman" pitchFamily="18" charset="0"/>
                  </a:rPr>
                  <a:t>i≠r</a:t>
                </a:r>
                <a:endParaRPr lang="en-US" sz="800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54" name="Rounded Rectangle 301"/>
            <p:cNvSpPr>
              <a:spLocks noChangeArrowheads="1"/>
            </p:cNvSpPr>
            <p:nvPr/>
          </p:nvSpPr>
          <p:spPr bwMode="auto">
            <a:xfrm>
              <a:off x="-152399" y="4914900"/>
              <a:ext cx="7086600" cy="419100"/>
            </a:xfrm>
            <a:prstGeom prst="roundRect">
              <a:avLst>
                <a:gd name="adj" fmla="val 16667"/>
              </a:avLst>
            </a:prstGeom>
            <a:solidFill>
              <a:srgbClr val="92D050">
                <a:alpha val="10196"/>
              </a:srgbClr>
            </a:solidFill>
            <a:ln w="9525" algn="ctr">
              <a:solidFill>
                <a:srgbClr val="00B05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TextBox 298"/>
            <p:cNvSpPr txBox="1">
              <a:spLocks noChangeArrowheads="1"/>
            </p:cNvSpPr>
            <p:nvPr/>
          </p:nvSpPr>
          <p:spPr bwMode="auto">
            <a:xfrm>
              <a:off x="-152400" y="4970462"/>
              <a:ext cx="3962401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000" b="1" dirty="0" smtClean="0"/>
                <a:t>Note difference from </a:t>
              </a:r>
              <a:r>
                <a:rPr lang="en-US" sz="1000" b="1" dirty="0" err="1" smtClean="0"/>
                <a:t>Subproblem</a:t>
              </a:r>
              <a:r>
                <a:rPr lang="en-US" sz="1000" b="1" dirty="0"/>
                <a:t>:</a:t>
              </a:r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</a:t>
            </a:r>
            <a:r>
              <a:rPr lang="en-US" sz="1400" b="1" dirty="0" smtClean="0">
                <a:solidFill>
                  <a:srgbClr val="FF0000"/>
                </a:solidFill>
              </a:rPr>
              <a:t>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9" name="Slide Number Placeholder 5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65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750" fill="hold"/>
                                        <p:tgtEl>
                                          <p:spTgt spid="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7"/>
                </p:tgtEl>
              </p:cMediaNode>
            </p:vide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8" dur="1" fill="hold"/>
                                        <p:tgtEl>
                                          <p:spTgt spid="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  <p:bldLst>
      <p:bldP spid="173" grpId="0"/>
      <p:bldP spid="183" grpId="0"/>
      <p:bldP spid="185" grpId="0"/>
      <p:bldP spid="49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66013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Result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</a:rPr>
              <a:t>(X-Y-Z-Time configuration space)</a:t>
            </a:r>
            <a:endParaRPr lang="en-US" sz="3600" b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" name="dist_opt_3d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685800" y="1447800"/>
            <a:ext cx="8003381" cy="533558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</a:t>
            </a:r>
            <a:r>
              <a:rPr lang="en-US" sz="1400" b="1" dirty="0" smtClean="0">
                <a:solidFill>
                  <a:srgbClr val="FF0000"/>
                </a:solidFill>
              </a:rPr>
              <a:t>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66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accent2">
                    <a:lumMod val="50000"/>
                  </a:schemeClr>
                </a:solidFill>
              </a:rPr>
              <a:t>Part B</a:t>
            </a:r>
            <a:endParaRPr lang="en-US" sz="4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Incorporate the additional complexity for executing an unordered set of tasks assigned to each robot.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67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Oval 28"/>
          <p:cNvSpPr/>
          <p:nvPr/>
        </p:nvSpPr>
        <p:spPr>
          <a:xfrm>
            <a:off x="7391400" y="573742"/>
            <a:ext cx="152400" cy="1524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4343400" y="2402542"/>
            <a:ext cx="152400" cy="152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4953000" y="1259542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5791200" y="2326342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6248400" y="1335742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33"/>
          <p:cNvGrpSpPr/>
          <p:nvPr/>
        </p:nvGrpSpPr>
        <p:grpSpPr>
          <a:xfrm>
            <a:off x="4419600" y="614084"/>
            <a:ext cx="3048000" cy="1828800"/>
            <a:chOff x="4419600" y="649942"/>
            <a:chExt cx="3048000" cy="1828800"/>
          </a:xfrm>
        </p:grpSpPr>
        <p:cxnSp>
          <p:nvCxnSpPr>
            <p:cNvPr id="35" name="Straight Connector 34"/>
            <p:cNvCxnSpPr>
              <a:endCxn id="32" idx="3"/>
            </p:cNvCxnSpPr>
            <p:nvPr/>
          </p:nvCxnSpPr>
          <p:spPr>
            <a:xfrm flipV="1">
              <a:off x="4419600" y="2402542"/>
              <a:ext cx="1524000" cy="76200"/>
            </a:xfrm>
            <a:prstGeom prst="line">
              <a:avLst/>
            </a:prstGeom>
            <a:ln>
              <a:solidFill>
                <a:schemeClr val="tx1"/>
              </a:solidFill>
              <a:head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>
              <a:stCxn id="31" idx="3"/>
              <a:endCxn id="32" idx="3"/>
            </p:cNvCxnSpPr>
            <p:nvPr/>
          </p:nvCxnSpPr>
          <p:spPr>
            <a:xfrm>
              <a:off x="5105400" y="1389529"/>
              <a:ext cx="838200" cy="10668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>
              <a:stCxn id="31" idx="3"/>
              <a:endCxn id="33" idx="1"/>
            </p:cNvCxnSpPr>
            <p:nvPr/>
          </p:nvCxnSpPr>
          <p:spPr>
            <a:xfrm>
              <a:off x="5105400" y="1389529"/>
              <a:ext cx="1143000" cy="762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>
              <a:endCxn id="33" idx="3"/>
            </p:cNvCxnSpPr>
            <p:nvPr/>
          </p:nvCxnSpPr>
          <p:spPr>
            <a:xfrm rot="10800000" flipV="1">
              <a:off x="6400800" y="649942"/>
              <a:ext cx="1066800" cy="762000"/>
            </a:xfrm>
            <a:prstGeom prst="line">
              <a:avLst/>
            </a:prstGeom>
            <a:ln>
              <a:solidFill>
                <a:schemeClr val="tx1"/>
              </a:solidFill>
              <a:headEnd type="oval" w="lg" len="lg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38"/>
          <p:cNvGrpSpPr/>
          <p:nvPr/>
        </p:nvGrpSpPr>
        <p:grpSpPr>
          <a:xfrm>
            <a:off x="4419600" y="614084"/>
            <a:ext cx="3048000" cy="1828800"/>
            <a:chOff x="4419600" y="649942"/>
            <a:chExt cx="3048000" cy="1828800"/>
          </a:xfrm>
        </p:grpSpPr>
        <p:cxnSp>
          <p:nvCxnSpPr>
            <p:cNvPr id="40" name="Straight Connector 39"/>
            <p:cNvCxnSpPr>
              <a:endCxn id="31" idx="3"/>
            </p:cNvCxnSpPr>
            <p:nvPr/>
          </p:nvCxnSpPr>
          <p:spPr>
            <a:xfrm rot="5400000" flipH="1" flipV="1">
              <a:off x="4191000" y="1564342"/>
              <a:ext cx="1143000" cy="685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>
              <a:stCxn id="31" idx="3"/>
              <a:endCxn id="32" idx="3"/>
            </p:cNvCxnSpPr>
            <p:nvPr/>
          </p:nvCxnSpPr>
          <p:spPr>
            <a:xfrm>
              <a:off x="5105400" y="1389529"/>
              <a:ext cx="838200" cy="1066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>
              <a:stCxn id="32" idx="3"/>
              <a:endCxn id="33" idx="0"/>
            </p:cNvCxnSpPr>
            <p:nvPr/>
          </p:nvCxnSpPr>
          <p:spPr>
            <a:xfrm flipV="1">
              <a:off x="5943600" y="1389529"/>
              <a:ext cx="381000" cy="1066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>
              <a:stCxn id="33" idx="2"/>
            </p:cNvCxnSpPr>
            <p:nvPr/>
          </p:nvCxnSpPr>
          <p:spPr>
            <a:xfrm rot="5400000" flipH="1" flipV="1">
              <a:off x="6477000" y="497542"/>
              <a:ext cx="838200" cy="1143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43"/>
          <p:cNvGrpSpPr/>
          <p:nvPr/>
        </p:nvGrpSpPr>
        <p:grpSpPr>
          <a:xfrm>
            <a:off x="381000" y="1769677"/>
            <a:ext cx="3416091" cy="3694331"/>
            <a:chOff x="762000" y="1524000"/>
            <a:chExt cx="3416091" cy="3694331"/>
          </a:xfrm>
        </p:grpSpPr>
        <p:sp>
          <p:nvSpPr>
            <p:cNvPr id="45" name="TextBox 9"/>
            <p:cNvSpPr txBox="1">
              <a:spLocks noChangeArrowheads="1"/>
            </p:cNvSpPr>
            <p:nvPr/>
          </p:nvSpPr>
          <p:spPr bwMode="auto">
            <a:xfrm>
              <a:off x="1143000" y="4572000"/>
              <a:ext cx="281940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dirty="0"/>
                <a:t>Goal directed </a:t>
              </a:r>
              <a:r>
                <a:rPr lang="en-US" dirty="0" smtClean="0"/>
                <a:t>navigation with tasks - </a:t>
              </a:r>
              <a:r>
                <a:rPr lang="en-US" dirty="0"/>
                <a:t>unconstrained</a:t>
              </a:r>
            </a:p>
          </p:txBody>
        </p:sp>
        <p:pic>
          <p:nvPicPr>
            <p:cNvPr id="46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62000" y="1524000"/>
              <a:ext cx="3416091" cy="277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5" name="Group 46"/>
          <p:cNvGrpSpPr/>
          <p:nvPr/>
        </p:nvGrpSpPr>
        <p:grpSpPr>
          <a:xfrm>
            <a:off x="381000" y="1730208"/>
            <a:ext cx="3443343" cy="4047530"/>
            <a:chOff x="4953000" y="1524000"/>
            <a:chExt cx="3443343" cy="4047530"/>
          </a:xfrm>
        </p:grpSpPr>
        <p:pic>
          <p:nvPicPr>
            <p:cNvPr id="4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53000" y="1524000"/>
              <a:ext cx="3443343" cy="2819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9" name="TextBox 10"/>
            <p:cNvSpPr txBox="1">
              <a:spLocks noChangeArrowheads="1"/>
            </p:cNvSpPr>
            <p:nvPr/>
          </p:nvSpPr>
          <p:spPr bwMode="auto">
            <a:xfrm>
              <a:off x="5334000" y="4648200"/>
              <a:ext cx="2438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dirty="0"/>
                <a:t>Need to exchange</a:t>
              </a:r>
              <a:br>
                <a:rPr lang="en-US" dirty="0"/>
              </a:br>
              <a:r>
                <a:rPr lang="en-US" dirty="0"/>
                <a:t>information </a:t>
              </a:r>
              <a:r>
                <a:rPr lang="en-US" dirty="0" smtClean="0"/>
                <a:t>midway and execute tasks</a:t>
              </a:r>
              <a:endParaRPr lang="en-US" dirty="0"/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3980329" y="2698388"/>
            <a:ext cx="50292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3363" indent="-233363">
              <a:buFont typeface="Arial" pitchFamily="34" charset="0"/>
              <a:buChar char="•"/>
            </a:pPr>
            <a:r>
              <a:rPr lang="en-US" sz="2800" dirty="0" smtClean="0"/>
              <a:t>Each robot is given an unordered list of tasks (coordinates in space).</a:t>
            </a:r>
          </a:p>
          <a:p>
            <a:pPr marL="233363" indent="-233363">
              <a:buFont typeface="Arial" pitchFamily="34" charset="0"/>
              <a:buChar char="•"/>
            </a:pPr>
            <a:r>
              <a:rPr lang="en-US" sz="2800" dirty="0" smtClean="0"/>
              <a:t>Determining the optimal order of execution of the tasks is often nontrivial . . .</a:t>
            </a:r>
          </a:p>
          <a:p>
            <a:pPr marL="233363" indent="-233363">
              <a:buFont typeface="Arial" pitchFamily="34" charset="0"/>
              <a:buChar char="•"/>
            </a:pPr>
            <a:r>
              <a:rPr lang="en-US" sz="2800" dirty="0" smtClean="0"/>
              <a:t>. . . especially in presence of obstacles and constraints</a:t>
            </a:r>
            <a:endParaRPr lang="en-US" sz="2800" dirty="0"/>
          </a:p>
        </p:txBody>
      </p:sp>
      <p:sp>
        <p:nvSpPr>
          <p:cNvPr id="51" name="Title 1"/>
          <p:cNvSpPr>
            <a:spLocks noGrp="1"/>
          </p:cNvSpPr>
          <p:nvPr>
            <p:ph type="title"/>
          </p:nvPr>
        </p:nvSpPr>
        <p:spPr>
          <a:xfrm>
            <a:off x="62755" y="-263232"/>
            <a:ext cx="8857129" cy="1679658"/>
          </a:xfrm>
        </p:spPr>
        <p:txBody>
          <a:bodyPr>
            <a:normAutofit/>
          </a:bodyPr>
          <a:lstStyle/>
          <a:p>
            <a:pPr algn="l"/>
            <a:r>
              <a:rPr lang="en-US" sz="3800" dirty="0" smtClean="0">
                <a:solidFill>
                  <a:schemeClr val="accent2">
                    <a:lumMod val="50000"/>
                  </a:schemeClr>
                </a:solidFill>
              </a:rPr>
              <a:t>Additional complexity –</a:t>
            </a:r>
            <a:br>
              <a:rPr lang="en-US" sz="38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en-US" sz="3800" dirty="0" smtClean="0">
                <a:solidFill>
                  <a:schemeClr val="accent2">
                    <a:lumMod val="50000"/>
                  </a:schemeClr>
                </a:solidFill>
              </a:rPr>
              <a:t>              Introducing </a:t>
            </a:r>
            <a:r>
              <a:rPr lang="en-US" sz="3800" b="1" i="1" dirty="0" smtClean="0">
                <a:solidFill>
                  <a:schemeClr val="accent2">
                    <a:lumMod val="50000"/>
                  </a:schemeClr>
                </a:solidFill>
              </a:rPr>
              <a:t>Tasks</a:t>
            </a:r>
            <a:endParaRPr lang="en-US" sz="38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6" name="Slide Number Placeholder 2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68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-48084"/>
            <a:ext cx="8229600" cy="1143000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The Task Graph</a:t>
            </a:r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201278"/>
            <a:ext cx="3309937" cy="340677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5791200" y="972678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391400" y="1963278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943600" y="2877678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0" y="3563478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943600" y="744078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b="1" dirty="0" smtClean="0">
                <a:latin typeface="Times New Roman"/>
                <a:cs typeface="Times New Roman"/>
              </a:rPr>
              <a:t>τ</a:t>
            </a:r>
            <a:r>
              <a:rPr lang="en-US" sz="2000" baseline="-25000" dirty="0" smtClean="0"/>
              <a:t>0</a:t>
            </a:r>
            <a:endParaRPr lang="en-US" sz="2000" baseline="-25000" dirty="0"/>
          </a:p>
        </p:txBody>
      </p:sp>
      <p:sp>
        <p:nvSpPr>
          <p:cNvPr id="11" name="TextBox 10"/>
          <p:cNvSpPr txBox="1"/>
          <p:nvPr/>
        </p:nvSpPr>
        <p:spPr>
          <a:xfrm>
            <a:off x="5943600" y="2572878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dirty="0" smtClean="0">
                <a:latin typeface="Times New Roman"/>
                <a:cs typeface="Times New Roman"/>
              </a:rPr>
              <a:t>τ</a:t>
            </a:r>
            <a:r>
              <a:rPr lang="en-US" baseline="-25000" dirty="0" smtClean="0"/>
              <a:t>1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7543800" y="1658478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dirty="0" smtClean="0">
                <a:latin typeface="Times New Roman"/>
                <a:cs typeface="Times New Roman"/>
              </a:rPr>
              <a:t>τ</a:t>
            </a:r>
            <a:r>
              <a:rPr lang="en-US" baseline="-25000" dirty="0" smtClean="0"/>
              <a:t>2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924800" y="3334878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dirty="0" smtClean="0">
                <a:latin typeface="Times New Roman"/>
                <a:cs typeface="Times New Roman"/>
              </a:rPr>
              <a:t>τ</a:t>
            </a:r>
            <a:r>
              <a:rPr lang="en-US" baseline="-25000" dirty="0" smtClean="0"/>
              <a:t>3</a:t>
            </a:r>
            <a:endParaRPr lang="en-US" dirty="0"/>
          </a:p>
        </p:txBody>
      </p:sp>
      <p:cxnSp>
        <p:nvCxnSpPr>
          <p:cNvPr id="14" name="Straight Arrow Connector 13"/>
          <p:cNvCxnSpPr>
            <a:endCxn id="6" idx="1"/>
          </p:cNvCxnSpPr>
          <p:nvPr/>
        </p:nvCxnSpPr>
        <p:spPr>
          <a:xfrm flipV="1">
            <a:off x="4648200" y="1048878"/>
            <a:ext cx="1143000" cy="609600"/>
          </a:xfrm>
          <a:prstGeom prst="straightConnector1">
            <a:avLst/>
          </a:prstGeom>
          <a:ln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6" idx="0"/>
            <a:endCxn id="7" idx="1"/>
          </p:cNvCxnSpPr>
          <p:nvPr/>
        </p:nvCxnSpPr>
        <p:spPr>
          <a:xfrm rot="16200000" flipH="1">
            <a:off x="6096000" y="744078"/>
            <a:ext cx="1066800" cy="1524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10800000" flipV="1">
            <a:off x="6096000" y="2039478"/>
            <a:ext cx="14478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endCxn id="9" idx="1"/>
          </p:cNvCxnSpPr>
          <p:nvPr/>
        </p:nvCxnSpPr>
        <p:spPr>
          <a:xfrm>
            <a:off x="6096000" y="3030078"/>
            <a:ext cx="1676400" cy="609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10800000" flipV="1">
            <a:off x="1447800" y="1506078"/>
            <a:ext cx="914400" cy="6096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16200000" flipV="1">
            <a:off x="1066800" y="2496678"/>
            <a:ext cx="838200" cy="762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rot="5400000" flipH="1" flipV="1">
            <a:off x="1143000" y="3334878"/>
            <a:ext cx="762000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10800000">
            <a:off x="1524000" y="3715878"/>
            <a:ext cx="838200" cy="6096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3200" y="4401678"/>
            <a:ext cx="495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oup 22"/>
          <p:cNvGrpSpPr/>
          <p:nvPr/>
        </p:nvGrpSpPr>
        <p:grpSpPr>
          <a:xfrm>
            <a:off x="685800" y="4858878"/>
            <a:ext cx="7696200" cy="1266825"/>
            <a:chOff x="685800" y="5181600"/>
            <a:chExt cx="7696200" cy="1266825"/>
          </a:xfrm>
        </p:grpSpPr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828800" y="5181600"/>
              <a:ext cx="412750" cy="38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3" name="Group 49"/>
            <p:cNvGrpSpPr/>
            <p:nvPr/>
          </p:nvGrpSpPr>
          <p:grpSpPr>
            <a:xfrm>
              <a:off x="685800" y="5181600"/>
              <a:ext cx="7696200" cy="1266825"/>
              <a:chOff x="685800" y="5181600"/>
              <a:chExt cx="7696200" cy="1266825"/>
            </a:xfrm>
          </p:grpSpPr>
          <p:pic>
            <p:nvPicPr>
              <p:cNvPr id="26" name="Picture 3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1219200" y="5638800"/>
                <a:ext cx="3314700" cy="4095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27" name="TextBox 26"/>
              <p:cNvSpPr txBox="1"/>
              <p:nvPr/>
            </p:nvSpPr>
            <p:spPr>
              <a:xfrm>
                <a:off x="4571999" y="5638800"/>
                <a:ext cx="381000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is a binary sequence of </a:t>
                </a:r>
                <a:r>
                  <a:rPr lang="en-US" i="1" dirty="0" smtClean="0"/>
                  <a:t>M</a:t>
                </a:r>
                <a:r>
                  <a:rPr lang="en-US" dirty="0" smtClean="0"/>
                  <a:t> bits, with</a:t>
                </a:r>
                <a:endParaRPr lang="en-US" dirty="0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685800" y="5181600"/>
                <a:ext cx="21336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 smtClean="0"/>
                  <a:t>A node of         :</a:t>
                </a:r>
                <a:endParaRPr lang="en-US" sz="2000" dirty="0"/>
              </a:p>
            </p:txBody>
          </p:sp>
          <p:pic>
            <p:nvPicPr>
              <p:cNvPr id="29" name="Picture 4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3962400" y="6096000"/>
                <a:ext cx="4067175" cy="352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</p:grpSp>
      <p:cxnSp>
        <p:nvCxnSpPr>
          <p:cNvPr id="30" name="Straight Arrow Connector 29"/>
          <p:cNvCxnSpPr>
            <a:stCxn id="9" idx="0"/>
          </p:cNvCxnSpPr>
          <p:nvPr/>
        </p:nvCxnSpPr>
        <p:spPr>
          <a:xfrm rot="16200000" flipH="1">
            <a:off x="7696200" y="3715878"/>
            <a:ext cx="990600" cy="685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8382000" y="4551101"/>
            <a:ext cx="762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goal</a:t>
            </a:r>
            <a:endParaRPr lang="en-US" sz="14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3" name="Slide Number Placeholder 3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69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Overview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36637"/>
            <a:ext cx="8686800" cy="5364163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Planning with Topological constraints – </a:t>
            </a:r>
            <a:r>
              <a:rPr lang="en-US" dirty="0" err="1" smtClean="0"/>
              <a:t>Homotopy</a:t>
            </a:r>
            <a:r>
              <a:rPr lang="en-US" dirty="0" smtClean="0"/>
              <a:t> &amp; Homology class constraints</a:t>
            </a:r>
            <a:br>
              <a:rPr lang="en-US" dirty="0" smtClean="0"/>
            </a:br>
            <a:endParaRPr lang="en-US" sz="22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Incorporating Metric Information using search-based techniques – </a:t>
            </a:r>
            <a:r>
              <a:rPr lang="en-US" dirty="0" err="1" smtClean="0"/>
              <a:t>Voronoi</a:t>
            </a:r>
            <a:r>
              <a:rPr lang="en-US" dirty="0" smtClean="0"/>
              <a:t> Tessellation in Non-convex Environment with Non-uniform metric </a:t>
            </a:r>
            <a:br>
              <a:rPr lang="en-US" dirty="0" smtClean="0"/>
            </a:br>
            <a:endParaRPr lang="en-US" sz="2200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Dimensional Decomposition – Distributed Optimization using Separable Optimal Flow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en-US" sz="2200" b="1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Transformation for Efficient Optimal Planning in Environments with Non-Euclidean Metric</a:t>
            </a:r>
            <a:endParaRPr lang="en-US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/>
              <a:t>1A</a:t>
            </a:r>
          </a:p>
          <a:p>
            <a:r>
              <a:rPr lang="en-US" sz="1400" b="1" dirty="0" smtClean="0"/>
              <a:t>1B</a:t>
            </a:r>
          </a:p>
          <a:p>
            <a:r>
              <a:rPr lang="en-US" sz="1400" b="1" dirty="0" smtClean="0"/>
              <a:t>2A</a:t>
            </a:r>
          </a:p>
          <a:p>
            <a:r>
              <a:rPr lang="en-US" sz="1400" b="1" dirty="0" smtClean="0"/>
              <a:t>2B</a:t>
            </a:r>
          </a:p>
          <a:p>
            <a:r>
              <a:rPr lang="en-US" sz="1400" b="1" dirty="0" smtClean="0"/>
              <a:t>2C</a:t>
            </a:r>
          </a:p>
          <a:p>
            <a:r>
              <a:rPr lang="en-US" sz="1400" b="1" dirty="0" smtClean="0"/>
              <a:t>3A</a:t>
            </a:r>
          </a:p>
          <a:p>
            <a:r>
              <a:rPr lang="en-US" sz="1400" b="1" dirty="0" smtClean="0"/>
              <a:t>3B</a:t>
            </a:r>
          </a:p>
          <a:p>
            <a:r>
              <a:rPr lang="en-US" sz="1400" b="1" dirty="0" smtClean="0"/>
              <a:t>4</a:t>
            </a:r>
            <a:endParaRPr lang="en-US" sz="1400" b="1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3082" y="1604684"/>
            <a:ext cx="89109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The original state graph (</a:t>
            </a:r>
            <a:r>
              <a:rPr lang="en-US" sz="2000" dirty="0" err="1" smtClean="0"/>
              <a:t>spatio</a:t>
            </a:r>
            <a:r>
              <a:rPr lang="en-US" sz="2000" dirty="0" smtClean="0"/>
              <a:t>-temporal) of the robot,</a:t>
            </a:r>
          </a:p>
          <a:p>
            <a:r>
              <a:rPr lang="en-US" sz="2400" b="1" i="1" dirty="0" smtClean="0"/>
              <a:t>             </a:t>
            </a:r>
            <a:r>
              <a:rPr lang="en-US" sz="2800" b="1" i="1" dirty="0" smtClean="0"/>
              <a:t>H</a:t>
            </a:r>
            <a:r>
              <a:rPr lang="en-US" sz="2800" b="1" baseline="-25000" dirty="0" smtClean="0"/>
              <a:t>i</a:t>
            </a:r>
            <a:r>
              <a:rPr lang="en-US" sz="2800" dirty="0" smtClean="0"/>
              <a:t>  = </a:t>
            </a:r>
            <a:r>
              <a:rPr lang="en-US" sz="2800" b="1" i="1" dirty="0" err="1" smtClean="0">
                <a:solidFill>
                  <a:schemeClr val="accent6">
                    <a:lumMod val="50000"/>
                  </a:schemeClr>
                </a:solidFill>
              </a:rPr>
              <a:t>G</a:t>
            </a:r>
            <a:r>
              <a:rPr lang="en-US" sz="2800" b="1" baseline="-25000" dirty="0" err="1" smtClean="0">
                <a:solidFill>
                  <a:schemeClr val="accent6">
                    <a:lumMod val="50000"/>
                  </a:schemeClr>
                </a:solidFill>
              </a:rPr>
              <a:t>i</a:t>
            </a:r>
            <a:r>
              <a:rPr lang="en-US" sz="2800" b="1" dirty="0"/>
              <a:t> </a:t>
            </a:r>
            <a:r>
              <a:rPr lang="en-US" sz="2800" b="1" dirty="0" smtClean="0"/>
              <a:t> </a:t>
            </a:r>
            <a:r>
              <a:rPr lang="en-US" sz="2800" dirty="0" smtClean="0"/>
              <a:t>x  </a:t>
            </a:r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</a:rPr>
              <a:t>{ 0 → 1 → … → T }</a:t>
            </a:r>
          </a:p>
        </p:txBody>
      </p:sp>
      <p:sp>
        <p:nvSpPr>
          <p:cNvPr id="5" name="TextBox 85"/>
          <p:cNvSpPr txBox="1">
            <a:spLocks noChangeArrowheads="1"/>
          </p:cNvSpPr>
          <p:nvPr/>
        </p:nvSpPr>
        <p:spPr bwMode="auto">
          <a:xfrm>
            <a:off x="6172200" y="1824335"/>
            <a:ext cx="2819400" cy="461665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/>
              <a:t>A </a:t>
            </a:r>
            <a:r>
              <a:rPr lang="en-US" sz="2400" dirty="0" smtClean="0"/>
              <a:t>vertex in </a:t>
            </a:r>
            <a:r>
              <a:rPr lang="en-US" sz="2400" b="1" dirty="0"/>
              <a:t>H</a:t>
            </a:r>
            <a:r>
              <a:rPr lang="en-US" sz="2400" b="1" baseline="-25000" dirty="0"/>
              <a:t>i </a:t>
            </a:r>
            <a:r>
              <a:rPr lang="en-US" sz="2400" dirty="0"/>
              <a:t>: </a:t>
            </a:r>
            <a:r>
              <a:rPr lang="en-US" sz="2400" dirty="0" smtClean="0"/>
              <a:t>(</a:t>
            </a:r>
            <a:r>
              <a:rPr lang="en-US" sz="2400" b="1" i="1" dirty="0" smtClean="0"/>
              <a:t>s</a:t>
            </a:r>
            <a:r>
              <a:rPr lang="en-US" sz="2400" dirty="0" smtClean="0"/>
              <a:t>, </a:t>
            </a:r>
            <a:r>
              <a:rPr lang="en-US" sz="2400" dirty="0"/>
              <a:t>t)</a:t>
            </a:r>
          </a:p>
        </p:txBody>
      </p:sp>
      <p:grpSp>
        <p:nvGrpSpPr>
          <p:cNvPr id="2" name="Group 5"/>
          <p:cNvGrpSpPr/>
          <p:nvPr/>
        </p:nvGrpSpPr>
        <p:grpSpPr>
          <a:xfrm>
            <a:off x="685800" y="2882169"/>
            <a:ext cx="6172200" cy="461665"/>
            <a:chOff x="685800" y="3653135"/>
            <a:chExt cx="5181600" cy="461665"/>
          </a:xfrm>
        </p:grpSpPr>
        <p:sp>
          <p:nvSpPr>
            <p:cNvPr id="7" name="TextBox 6"/>
            <p:cNvSpPr txBox="1"/>
            <p:nvPr/>
          </p:nvSpPr>
          <p:spPr>
            <a:xfrm>
              <a:off x="685800" y="3653135"/>
              <a:ext cx="5181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Define graph product, </a:t>
              </a:r>
              <a:r>
                <a:rPr lang="en-US" sz="2400" i="1" dirty="0" err="1" smtClean="0">
                  <a:latin typeface="Times New Roman" pitchFamily="18" charset="0"/>
                  <a:cs typeface="Times New Roman" pitchFamily="18" charset="0"/>
                </a:rPr>
                <a:t>K</a:t>
              </a:r>
              <a:r>
                <a:rPr lang="en-US" sz="2400" i="1" baseline="-25000" dirty="0" err="1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sz="2400" dirty="0" smtClean="0"/>
                <a:t>, between       and         :</a:t>
              </a:r>
              <a:endParaRPr lang="en-US" sz="2400" dirty="0"/>
            </a:p>
          </p:txBody>
        </p: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354674" y="3724275"/>
              <a:ext cx="333375" cy="314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151010" y="3657600"/>
              <a:ext cx="419100" cy="386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95400" y="3339369"/>
            <a:ext cx="6200775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" name="Group 11"/>
          <p:cNvGrpSpPr/>
          <p:nvPr/>
        </p:nvGrpSpPr>
        <p:grpSpPr>
          <a:xfrm>
            <a:off x="457200" y="4329969"/>
            <a:ext cx="4342783" cy="1882347"/>
            <a:chOff x="457200" y="5029200"/>
            <a:chExt cx="4342783" cy="1882347"/>
          </a:xfrm>
        </p:grpSpPr>
        <p:sp>
          <p:nvSpPr>
            <p:cNvPr id="13" name="TextBox 12"/>
            <p:cNvSpPr txBox="1"/>
            <p:nvPr/>
          </p:nvSpPr>
          <p:spPr>
            <a:xfrm>
              <a:off x="1594021" y="6511437"/>
              <a:ext cx="457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2000" b="1" dirty="0" smtClean="0">
                  <a:latin typeface="Times New Roman"/>
                  <a:cs typeface="Times New Roman"/>
                </a:rPr>
                <a:t>τ</a:t>
              </a:r>
              <a:r>
                <a:rPr lang="en-US" sz="2000" baseline="-25000" dirty="0" smtClean="0"/>
                <a:t>2</a:t>
              </a:r>
              <a:endParaRPr lang="en-US" sz="2000" dirty="0"/>
            </a:p>
          </p:txBody>
        </p:sp>
        <p:grpSp>
          <p:nvGrpSpPr>
            <p:cNvPr id="6" name="Group 42"/>
            <p:cNvGrpSpPr/>
            <p:nvPr/>
          </p:nvGrpSpPr>
          <p:grpSpPr>
            <a:xfrm>
              <a:off x="457200" y="5618747"/>
              <a:ext cx="3200398" cy="673768"/>
              <a:chOff x="304800" y="5486400"/>
              <a:chExt cx="2895600" cy="609600"/>
            </a:xfrm>
          </p:grpSpPr>
          <p:sp>
            <p:nvSpPr>
              <p:cNvPr id="52" name="Parallelogram 51"/>
              <p:cNvSpPr/>
              <p:nvPr/>
            </p:nvSpPr>
            <p:spPr>
              <a:xfrm>
                <a:off x="762000" y="5486400"/>
                <a:ext cx="533400" cy="152400"/>
              </a:xfrm>
              <a:prstGeom prst="parallelogram">
                <a:avLst>
                  <a:gd name="adj" fmla="val 108118"/>
                </a:avLst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Parallelogram 52"/>
              <p:cNvSpPr/>
              <p:nvPr/>
            </p:nvSpPr>
            <p:spPr>
              <a:xfrm>
                <a:off x="1143000" y="5486400"/>
                <a:ext cx="533400" cy="152400"/>
              </a:xfrm>
              <a:prstGeom prst="parallelogram">
                <a:avLst>
                  <a:gd name="adj" fmla="val 108118"/>
                </a:avLst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Parallelogram 53"/>
              <p:cNvSpPr/>
              <p:nvPr/>
            </p:nvSpPr>
            <p:spPr>
              <a:xfrm>
                <a:off x="1524000" y="5486400"/>
                <a:ext cx="533400" cy="152400"/>
              </a:xfrm>
              <a:prstGeom prst="parallelogram">
                <a:avLst>
                  <a:gd name="adj" fmla="val 108118"/>
                </a:avLst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Parallelogram 54"/>
              <p:cNvSpPr/>
              <p:nvPr/>
            </p:nvSpPr>
            <p:spPr>
              <a:xfrm>
                <a:off x="1905000" y="5486400"/>
                <a:ext cx="533400" cy="152400"/>
              </a:xfrm>
              <a:prstGeom prst="parallelogram">
                <a:avLst>
                  <a:gd name="adj" fmla="val 108118"/>
                </a:avLst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Parallelogram 55"/>
              <p:cNvSpPr/>
              <p:nvPr/>
            </p:nvSpPr>
            <p:spPr>
              <a:xfrm>
                <a:off x="2286000" y="5486400"/>
                <a:ext cx="533400" cy="152400"/>
              </a:xfrm>
              <a:prstGeom prst="parallelogram">
                <a:avLst>
                  <a:gd name="adj" fmla="val 108118"/>
                </a:avLst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Parallelogram 56"/>
              <p:cNvSpPr/>
              <p:nvPr/>
            </p:nvSpPr>
            <p:spPr>
              <a:xfrm>
                <a:off x="2667000" y="5486400"/>
                <a:ext cx="533400" cy="152400"/>
              </a:xfrm>
              <a:prstGeom prst="parallelogram">
                <a:avLst>
                  <a:gd name="adj" fmla="val 108118"/>
                </a:avLst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Parallelogram 57"/>
              <p:cNvSpPr/>
              <p:nvPr/>
            </p:nvSpPr>
            <p:spPr>
              <a:xfrm>
                <a:off x="609600" y="5638800"/>
                <a:ext cx="533400" cy="152400"/>
              </a:xfrm>
              <a:prstGeom prst="parallelogram">
                <a:avLst>
                  <a:gd name="adj" fmla="val 108118"/>
                </a:avLst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Parallelogram 58"/>
              <p:cNvSpPr/>
              <p:nvPr/>
            </p:nvSpPr>
            <p:spPr>
              <a:xfrm>
                <a:off x="990600" y="5638800"/>
                <a:ext cx="533400" cy="152400"/>
              </a:xfrm>
              <a:prstGeom prst="parallelogram">
                <a:avLst>
                  <a:gd name="adj" fmla="val 108118"/>
                </a:avLst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Parallelogram 59"/>
              <p:cNvSpPr/>
              <p:nvPr/>
            </p:nvSpPr>
            <p:spPr>
              <a:xfrm>
                <a:off x="1371600" y="5638800"/>
                <a:ext cx="533400" cy="152400"/>
              </a:xfrm>
              <a:prstGeom prst="parallelogram">
                <a:avLst>
                  <a:gd name="adj" fmla="val 108118"/>
                </a:avLst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Parallelogram 60"/>
              <p:cNvSpPr/>
              <p:nvPr/>
            </p:nvSpPr>
            <p:spPr>
              <a:xfrm>
                <a:off x="1752600" y="5638800"/>
                <a:ext cx="533400" cy="152400"/>
              </a:xfrm>
              <a:prstGeom prst="parallelogram">
                <a:avLst>
                  <a:gd name="adj" fmla="val 108118"/>
                </a:avLst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Parallelogram 61"/>
              <p:cNvSpPr/>
              <p:nvPr/>
            </p:nvSpPr>
            <p:spPr>
              <a:xfrm>
                <a:off x="2133600" y="5638800"/>
                <a:ext cx="533400" cy="152400"/>
              </a:xfrm>
              <a:prstGeom prst="parallelogram">
                <a:avLst>
                  <a:gd name="adj" fmla="val 108118"/>
                </a:avLst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Parallelogram 62"/>
              <p:cNvSpPr/>
              <p:nvPr/>
            </p:nvSpPr>
            <p:spPr>
              <a:xfrm>
                <a:off x="2514600" y="5638800"/>
                <a:ext cx="533400" cy="152400"/>
              </a:xfrm>
              <a:prstGeom prst="parallelogram">
                <a:avLst>
                  <a:gd name="adj" fmla="val 108118"/>
                </a:avLst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Parallelogram 63"/>
              <p:cNvSpPr/>
              <p:nvPr/>
            </p:nvSpPr>
            <p:spPr>
              <a:xfrm>
                <a:off x="457200" y="5791200"/>
                <a:ext cx="533400" cy="152400"/>
              </a:xfrm>
              <a:prstGeom prst="parallelogram">
                <a:avLst>
                  <a:gd name="adj" fmla="val 108118"/>
                </a:avLst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Parallelogram 64"/>
              <p:cNvSpPr/>
              <p:nvPr/>
            </p:nvSpPr>
            <p:spPr>
              <a:xfrm>
                <a:off x="838200" y="5791200"/>
                <a:ext cx="533400" cy="152400"/>
              </a:xfrm>
              <a:prstGeom prst="parallelogram">
                <a:avLst>
                  <a:gd name="adj" fmla="val 108118"/>
                </a:avLst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Parallelogram 65"/>
              <p:cNvSpPr/>
              <p:nvPr/>
            </p:nvSpPr>
            <p:spPr>
              <a:xfrm>
                <a:off x="1219200" y="5791200"/>
                <a:ext cx="533400" cy="152400"/>
              </a:xfrm>
              <a:prstGeom prst="parallelogram">
                <a:avLst>
                  <a:gd name="adj" fmla="val 108118"/>
                </a:avLst>
              </a:prstGeom>
              <a:solidFill>
                <a:schemeClr val="accent2">
                  <a:lumMod val="75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Parallelogram 66"/>
              <p:cNvSpPr/>
              <p:nvPr/>
            </p:nvSpPr>
            <p:spPr>
              <a:xfrm>
                <a:off x="1600200" y="5791200"/>
                <a:ext cx="533400" cy="152400"/>
              </a:xfrm>
              <a:prstGeom prst="parallelogram">
                <a:avLst>
                  <a:gd name="adj" fmla="val 108118"/>
                </a:avLst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Parallelogram 67"/>
              <p:cNvSpPr/>
              <p:nvPr/>
            </p:nvSpPr>
            <p:spPr>
              <a:xfrm>
                <a:off x="1981200" y="5791200"/>
                <a:ext cx="533400" cy="152400"/>
              </a:xfrm>
              <a:prstGeom prst="parallelogram">
                <a:avLst>
                  <a:gd name="adj" fmla="val 108118"/>
                </a:avLst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Parallelogram 68"/>
              <p:cNvSpPr/>
              <p:nvPr/>
            </p:nvSpPr>
            <p:spPr>
              <a:xfrm>
                <a:off x="2362200" y="5791200"/>
                <a:ext cx="533400" cy="152400"/>
              </a:xfrm>
              <a:prstGeom prst="parallelogram">
                <a:avLst>
                  <a:gd name="adj" fmla="val 108118"/>
                </a:avLst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Parallelogram 69"/>
              <p:cNvSpPr/>
              <p:nvPr/>
            </p:nvSpPr>
            <p:spPr>
              <a:xfrm>
                <a:off x="304800" y="5943600"/>
                <a:ext cx="533400" cy="152400"/>
              </a:xfrm>
              <a:prstGeom prst="parallelogram">
                <a:avLst>
                  <a:gd name="adj" fmla="val 108118"/>
                </a:avLst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Parallelogram 70"/>
              <p:cNvSpPr/>
              <p:nvPr/>
            </p:nvSpPr>
            <p:spPr>
              <a:xfrm>
                <a:off x="685800" y="5943600"/>
                <a:ext cx="533400" cy="152400"/>
              </a:xfrm>
              <a:prstGeom prst="parallelogram">
                <a:avLst>
                  <a:gd name="adj" fmla="val 108118"/>
                </a:avLst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Parallelogram 71"/>
              <p:cNvSpPr/>
              <p:nvPr/>
            </p:nvSpPr>
            <p:spPr>
              <a:xfrm>
                <a:off x="1066800" y="5943600"/>
                <a:ext cx="533400" cy="152400"/>
              </a:xfrm>
              <a:prstGeom prst="parallelogram">
                <a:avLst>
                  <a:gd name="adj" fmla="val 108118"/>
                </a:avLst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Parallelogram 72"/>
              <p:cNvSpPr/>
              <p:nvPr/>
            </p:nvSpPr>
            <p:spPr>
              <a:xfrm>
                <a:off x="1447800" y="5943600"/>
                <a:ext cx="533400" cy="152400"/>
              </a:xfrm>
              <a:prstGeom prst="parallelogram">
                <a:avLst>
                  <a:gd name="adj" fmla="val 108118"/>
                </a:avLst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Parallelogram 73"/>
              <p:cNvSpPr/>
              <p:nvPr/>
            </p:nvSpPr>
            <p:spPr>
              <a:xfrm>
                <a:off x="1828800" y="5943600"/>
                <a:ext cx="533400" cy="152400"/>
              </a:xfrm>
              <a:prstGeom prst="parallelogram">
                <a:avLst>
                  <a:gd name="adj" fmla="val 108118"/>
                </a:avLst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Parallelogram 74"/>
              <p:cNvSpPr/>
              <p:nvPr/>
            </p:nvSpPr>
            <p:spPr>
              <a:xfrm>
                <a:off x="2209800" y="5943600"/>
                <a:ext cx="533400" cy="152400"/>
              </a:xfrm>
              <a:prstGeom prst="parallelogram">
                <a:avLst>
                  <a:gd name="adj" fmla="val 108118"/>
                </a:avLst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5" name="Parallelogram 14"/>
            <p:cNvSpPr/>
            <p:nvPr/>
          </p:nvSpPr>
          <p:spPr>
            <a:xfrm>
              <a:off x="670297" y="5618747"/>
              <a:ext cx="2752172" cy="455365"/>
            </a:xfrm>
            <a:prstGeom prst="parallelogram">
              <a:avLst>
                <a:gd name="adj" fmla="val 108118"/>
              </a:avLst>
            </a:prstGeom>
            <a:solidFill>
              <a:schemeClr val="tx1">
                <a:alpha val="2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" name="Group 41"/>
            <p:cNvGrpSpPr/>
            <p:nvPr/>
          </p:nvGrpSpPr>
          <p:grpSpPr>
            <a:xfrm>
              <a:off x="504710" y="5029200"/>
              <a:ext cx="3200398" cy="673768"/>
              <a:chOff x="304800" y="5486400"/>
              <a:chExt cx="2895600" cy="609600"/>
            </a:xfrm>
          </p:grpSpPr>
          <p:sp>
            <p:nvSpPr>
              <p:cNvPr id="28" name="Parallelogram 27"/>
              <p:cNvSpPr/>
              <p:nvPr/>
            </p:nvSpPr>
            <p:spPr>
              <a:xfrm>
                <a:off x="762000" y="5486400"/>
                <a:ext cx="533400" cy="152400"/>
              </a:xfrm>
              <a:prstGeom prst="parallelogram">
                <a:avLst>
                  <a:gd name="adj" fmla="val 108118"/>
                </a:avLst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Parallelogram 28"/>
              <p:cNvSpPr/>
              <p:nvPr/>
            </p:nvSpPr>
            <p:spPr>
              <a:xfrm>
                <a:off x="1143000" y="5486400"/>
                <a:ext cx="533400" cy="152400"/>
              </a:xfrm>
              <a:prstGeom prst="parallelogram">
                <a:avLst>
                  <a:gd name="adj" fmla="val 108118"/>
                </a:avLst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Parallelogram 29"/>
              <p:cNvSpPr/>
              <p:nvPr/>
            </p:nvSpPr>
            <p:spPr>
              <a:xfrm>
                <a:off x="1524000" y="5486400"/>
                <a:ext cx="533400" cy="152400"/>
              </a:xfrm>
              <a:prstGeom prst="parallelogram">
                <a:avLst>
                  <a:gd name="adj" fmla="val 108118"/>
                </a:avLst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Parallelogram 30"/>
              <p:cNvSpPr/>
              <p:nvPr/>
            </p:nvSpPr>
            <p:spPr>
              <a:xfrm>
                <a:off x="1905000" y="5486400"/>
                <a:ext cx="533400" cy="152400"/>
              </a:xfrm>
              <a:prstGeom prst="parallelogram">
                <a:avLst>
                  <a:gd name="adj" fmla="val 108118"/>
                </a:avLst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Parallelogram 31"/>
              <p:cNvSpPr/>
              <p:nvPr/>
            </p:nvSpPr>
            <p:spPr>
              <a:xfrm>
                <a:off x="2286000" y="5486400"/>
                <a:ext cx="533400" cy="152400"/>
              </a:xfrm>
              <a:prstGeom prst="parallelogram">
                <a:avLst>
                  <a:gd name="adj" fmla="val 108118"/>
                </a:avLst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Parallelogram 32"/>
              <p:cNvSpPr/>
              <p:nvPr/>
            </p:nvSpPr>
            <p:spPr>
              <a:xfrm>
                <a:off x="2667000" y="5486400"/>
                <a:ext cx="533400" cy="152400"/>
              </a:xfrm>
              <a:prstGeom prst="parallelogram">
                <a:avLst>
                  <a:gd name="adj" fmla="val 108118"/>
                </a:avLst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Parallelogram 33"/>
              <p:cNvSpPr/>
              <p:nvPr/>
            </p:nvSpPr>
            <p:spPr>
              <a:xfrm>
                <a:off x="609600" y="5638800"/>
                <a:ext cx="533400" cy="152400"/>
              </a:xfrm>
              <a:prstGeom prst="parallelogram">
                <a:avLst>
                  <a:gd name="adj" fmla="val 108118"/>
                </a:avLst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Parallelogram 34"/>
              <p:cNvSpPr/>
              <p:nvPr/>
            </p:nvSpPr>
            <p:spPr>
              <a:xfrm>
                <a:off x="990600" y="5638800"/>
                <a:ext cx="533400" cy="152400"/>
              </a:xfrm>
              <a:prstGeom prst="parallelogram">
                <a:avLst>
                  <a:gd name="adj" fmla="val 108118"/>
                </a:avLst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Parallelogram 35"/>
              <p:cNvSpPr/>
              <p:nvPr/>
            </p:nvSpPr>
            <p:spPr>
              <a:xfrm>
                <a:off x="1371600" y="5638800"/>
                <a:ext cx="533400" cy="152400"/>
              </a:xfrm>
              <a:prstGeom prst="parallelogram">
                <a:avLst>
                  <a:gd name="adj" fmla="val 108118"/>
                </a:avLst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Parallelogram 36"/>
              <p:cNvSpPr/>
              <p:nvPr/>
            </p:nvSpPr>
            <p:spPr>
              <a:xfrm>
                <a:off x="1752600" y="5638800"/>
                <a:ext cx="533400" cy="152400"/>
              </a:xfrm>
              <a:prstGeom prst="parallelogram">
                <a:avLst>
                  <a:gd name="adj" fmla="val 108118"/>
                </a:avLst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Parallelogram 37"/>
              <p:cNvSpPr/>
              <p:nvPr/>
            </p:nvSpPr>
            <p:spPr>
              <a:xfrm>
                <a:off x="2133600" y="5638800"/>
                <a:ext cx="533400" cy="152400"/>
              </a:xfrm>
              <a:prstGeom prst="parallelogram">
                <a:avLst>
                  <a:gd name="adj" fmla="val 108118"/>
                </a:avLst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Parallelogram 38"/>
              <p:cNvSpPr/>
              <p:nvPr/>
            </p:nvSpPr>
            <p:spPr>
              <a:xfrm>
                <a:off x="2514600" y="5638800"/>
                <a:ext cx="533400" cy="152400"/>
              </a:xfrm>
              <a:prstGeom prst="parallelogram">
                <a:avLst>
                  <a:gd name="adj" fmla="val 108118"/>
                </a:avLst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Parallelogram 39"/>
              <p:cNvSpPr/>
              <p:nvPr/>
            </p:nvSpPr>
            <p:spPr>
              <a:xfrm>
                <a:off x="457200" y="5791200"/>
                <a:ext cx="533400" cy="152400"/>
              </a:xfrm>
              <a:prstGeom prst="parallelogram">
                <a:avLst>
                  <a:gd name="adj" fmla="val 108118"/>
                </a:avLst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Parallelogram 40"/>
              <p:cNvSpPr/>
              <p:nvPr/>
            </p:nvSpPr>
            <p:spPr>
              <a:xfrm>
                <a:off x="838200" y="5791200"/>
                <a:ext cx="533400" cy="152400"/>
              </a:xfrm>
              <a:prstGeom prst="parallelogram">
                <a:avLst>
                  <a:gd name="adj" fmla="val 108118"/>
                </a:avLst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Parallelogram 41"/>
              <p:cNvSpPr/>
              <p:nvPr/>
            </p:nvSpPr>
            <p:spPr>
              <a:xfrm>
                <a:off x="1219200" y="5791200"/>
                <a:ext cx="533400" cy="152400"/>
              </a:xfrm>
              <a:prstGeom prst="parallelogram">
                <a:avLst>
                  <a:gd name="adj" fmla="val 108118"/>
                </a:avLst>
              </a:prstGeom>
              <a:solidFill>
                <a:schemeClr val="accent2">
                  <a:lumMod val="75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Parallelogram 42"/>
              <p:cNvSpPr/>
              <p:nvPr/>
            </p:nvSpPr>
            <p:spPr>
              <a:xfrm>
                <a:off x="1600200" y="5791200"/>
                <a:ext cx="533400" cy="152400"/>
              </a:xfrm>
              <a:prstGeom prst="parallelogram">
                <a:avLst>
                  <a:gd name="adj" fmla="val 108118"/>
                </a:avLst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Parallelogram 43"/>
              <p:cNvSpPr/>
              <p:nvPr/>
            </p:nvSpPr>
            <p:spPr>
              <a:xfrm>
                <a:off x="1981200" y="5791200"/>
                <a:ext cx="533400" cy="152400"/>
              </a:xfrm>
              <a:prstGeom prst="parallelogram">
                <a:avLst>
                  <a:gd name="adj" fmla="val 108118"/>
                </a:avLst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Parallelogram 44"/>
              <p:cNvSpPr/>
              <p:nvPr/>
            </p:nvSpPr>
            <p:spPr>
              <a:xfrm>
                <a:off x="2362200" y="5791200"/>
                <a:ext cx="533400" cy="152400"/>
              </a:xfrm>
              <a:prstGeom prst="parallelogram">
                <a:avLst>
                  <a:gd name="adj" fmla="val 108118"/>
                </a:avLst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Parallelogram 45"/>
              <p:cNvSpPr/>
              <p:nvPr/>
            </p:nvSpPr>
            <p:spPr>
              <a:xfrm>
                <a:off x="304800" y="5943600"/>
                <a:ext cx="533400" cy="152400"/>
              </a:xfrm>
              <a:prstGeom prst="parallelogram">
                <a:avLst>
                  <a:gd name="adj" fmla="val 108118"/>
                </a:avLst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Parallelogram 46"/>
              <p:cNvSpPr/>
              <p:nvPr/>
            </p:nvSpPr>
            <p:spPr>
              <a:xfrm>
                <a:off x="685800" y="5943600"/>
                <a:ext cx="533400" cy="152400"/>
              </a:xfrm>
              <a:prstGeom prst="parallelogram">
                <a:avLst>
                  <a:gd name="adj" fmla="val 108118"/>
                </a:avLst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Parallelogram 47"/>
              <p:cNvSpPr/>
              <p:nvPr/>
            </p:nvSpPr>
            <p:spPr>
              <a:xfrm>
                <a:off x="1066800" y="5943600"/>
                <a:ext cx="533400" cy="152400"/>
              </a:xfrm>
              <a:prstGeom prst="parallelogram">
                <a:avLst>
                  <a:gd name="adj" fmla="val 108118"/>
                </a:avLst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Parallelogram 48"/>
              <p:cNvSpPr/>
              <p:nvPr/>
            </p:nvSpPr>
            <p:spPr>
              <a:xfrm>
                <a:off x="1447800" y="5943600"/>
                <a:ext cx="533400" cy="152400"/>
              </a:xfrm>
              <a:prstGeom prst="parallelogram">
                <a:avLst>
                  <a:gd name="adj" fmla="val 108118"/>
                </a:avLst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Parallelogram 49"/>
              <p:cNvSpPr/>
              <p:nvPr/>
            </p:nvSpPr>
            <p:spPr>
              <a:xfrm>
                <a:off x="1828800" y="5943600"/>
                <a:ext cx="533400" cy="152400"/>
              </a:xfrm>
              <a:prstGeom prst="parallelogram">
                <a:avLst>
                  <a:gd name="adj" fmla="val 108118"/>
                </a:avLst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Parallelogram 50"/>
              <p:cNvSpPr/>
              <p:nvPr/>
            </p:nvSpPr>
            <p:spPr>
              <a:xfrm>
                <a:off x="2209800" y="5943600"/>
                <a:ext cx="533400" cy="152400"/>
              </a:xfrm>
              <a:prstGeom prst="parallelogram">
                <a:avLst>
                  <a:gd name="adj" fmla="val 108118"/>
                </a:avLst>
              </a:prstGeom>
              <a:solidFill>
                <a:schemeClr val="bg1">
                  <a:lumMod val="85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17" name="Straight Connector 16"/>
            <p:cNvCxnSpPr/>
            <p:nvPr/>
          </p:nvCxnSpPr>
          <p:spPr>
            <a:xfrm rot="5400000" flipH="1" flipV="1">
              <a:off x="1646013" y="5578797"/>
              <a:ext cx="235386" cy="4319"/>
            </a:xfrm>
            <a:prstGeom prst="line">
              <a:avLst/>
            </a:prstGeom>
            <a:ln w="28575">
              <a:solidFill>
                <a:srgbClr val="FF0000">
                  <a:alpha val="51000"/>
                </a:srgbClr>
              </a:solidFill>
              <a:prstDash val="sysDot"/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1768025" y="5450305"/>
              <a:ext cx="436222" cy="4319"/>
            </a:xfrm>
            <a:prstGeom prst="line">
              <a:avLst/>
            </a:prstGeom>
            <a:ln w="28575">
              <a:solidFill>
                <a:srgbClr val="FF0000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V="1">
              <a:off x="2210725" y="5279703"/>
              <a:ext cx="591707" cy="177081"/>
            </a:xfrm>
            <a:prstGeom prst="line">
              <a:avLst/>
            </a:prstGeom>
            <a:ln w="28575">
              <a:solidFill>
                <a:srgbClr val="FF0000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2802432" y="5279703"/>
              <a:ext cx="449179" cy="1755"/>
            </a:xfrm>
            <a:prstGeom prst="line">
              <a:avLst/>
            </a:prstGeom>
            <a:ln w="28575">
              <a:solidFill>
                <a:srgbClr val="FF0000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3368225" y="5884307"/>
              <a:ext cx="1179095" cy="408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b="1" i="1" dirty="0" smtClean="0">
                  <a:latin typeface="Times New Roman"/>
                  <a:cs typeface="Times New Roman"/>
                </a:rPr>
                <a:t>β</a:t>
              </a:r>
              <a:r>
                <a:rPr lang="en-US" b="1" i="1" dirty="0" smtClean="0">
                  <a:latin typeface="Times New Roman"/>
                  <a:cs typeface="Times New Roman"/>
                </a:rPr>
                <a:t> = </a:t>
              </a:r>
              <a:r>
                <a:rPr lang="en-US" b="1" i="1" dirty="0" smtClean="0"/>
                <a:t>0000</a:t>
              </a:r>
              <a:endParaRPr lang="en-US" b="1" i="1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536667" y="5113421"/>
              <a:ext cx="12633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b="1" i="1" dirty="0" smtClean="0">
                  <a:latin typeface="Times New Roman"/>
                  <a:cs typeface="Times New Roman"/>
                </a:rPr>
                <a:t>β</a:t>
              </a:r>
              <a:r>
                <a:rPr lang="en-US" b="1" i="1" dirty="0" smtClean="0">
                  <a:latin typeface="Times New Roman"/>
                  <a:cs typeface="Times New Roman"/>
                </a:rPr>
                <a:t> = </a:t>
              </a:r>
              <a:r>
                <a:rPr lang="en-US" b="1" i="1" dirty="0" smtClean="0"/>
                <a:t>0100</a:t>
              </a:r>
              <a:endParaRPr lang="en-US" b="1" i="1" dirty="0"/>
            </a:p>
          </p:txBody>
        </p:sp>
        <p:cxnSp>
          <p:nvCxnSpPr>
            <p:cNvPr id="23" name="Straight Arrow Connector 22"/>
            <p:cNvCxnSpPr/>
            <p:nvPr/>
          </p:nvCxnSpPr>
          <p:spPr>
            <a:xfrm rot="5400000" flipH="1" flipV="1">
              <a:off x="1447814" y="6360948"/>
              <a:ext cx="536028" cy="875"/>
            </a:xfrm>
            <a:prstGeom prst="straightConnector1">
              <a:avLst/>
            </a:prstGeom>
            <a:ln w="53975">
              <a:solidFill>
                <a:schemeClr val="accent1">
                  <a:shade val="95000"/>
                  <a:satMod val="105000"/>
                  <a:alpha val="6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915018" y="6039853"/>
              <a:ext cx="436222" cy="4319"/>
            </a:xfrm>
            <a:prstGeom prst="line">
              <a:avLst/>
            </a:prstGeom>
            <a:ln w="28575">
              <a:solidFill>
                <a:srgbClr val="FF0000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0800000" flipV="1">
              <a:off x="1351241" y="6035533"/>
              <a:ext cx="397350" cy="8639"/>
            </a:xfrm>
            <a:prstGeom prst="line">
              <a:avLst/>
            </a:prstGeom>
            <a:ln w="28575">
              <a:solidFill>
                <a:srgbClr val="FF0000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5400000" flipH="1" flipV="1">
              <a:off x="1595263" y="5864935"/>
              <a:ext cx="323929" cy="8638"/>
            </a:xfrm>
            <a:prstGeom prst="line">
              <a:avLst/>
            </a:prstGeom>
            <a:ln w="28575">
              <a:solidFill>
                <a:srgbClr val="FF0000"/>
              </a:solidFill>
              <a:headEnd type="oval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5400000">
              <a:off x="750895" y="6044172"/>
              <a:ext cx="168442" cy="159804"/>
            </a:xfrm>
            <a:prstGeom prst="line">
              <a:avLst/>
            </a:prstGeom>
            <a:ln w="28575">
              <a:solidFill>
                <a:srgbClr val="FF0000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76"/>
          <p:cNvGrpSpPr/>
          <p:nvPr/>
        </p:nvGrpSpPr>
        <p:grpSpPr>
          <a:xfrm>
            <a:off x="5181600" y="4329969"/>
            <a:ext cx="3265768" cy="1676400"/>
            <a:chOff x="4963832" y="4953000"/>
            <a:chExt cx="3265768" cy="1676400"/>
          </a:xfrm>
        </p:grpSpPr>
        <p:pic>
          <p:nvPicPr>
            <p:cNvPr id="78" name="Picture 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963832" y="4953000"/>
              <a:ext cx="3265768" cy="1019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9" name="Picture 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5029200" y="5943600"/>
              <a:ext cx="3124918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80" name="TextBox 79"/>
          <p:cNvSpPr txBox="1"/>
          <p:nvPr/>
        </p:nvSpPr>
        <p:spPr>
          <a:xfrm>
            <a:off x="457200" y="0"/>
            <a:ext cx="84582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accent2">
                    <a:lumMod val="50000"/>
                  </a:schemeClr>
                </a:solidFill>
              </a:rPr>
              <a:t>Modified graph to search in </a:t>
            </a:r>
          </a:p>
          <a:p>
            <a:pPr algn="ctr"/>
            <a:r>
              <a:rPr lang="en-US" sz="3200" dirty="0" smtClean="0">
                <a:solidFill>
                  <a:schemeClr val="bg2">
                    <a:lumMod val="50000"/>
                  </a:schemeClr>
                </a:solidFill>
              </a:rPr>
              <a:t>(</a:t>
            </a:r>
            <a:r>
              <a:rPr lang="en-US" sz="3200" b="1" i="1" dirty="0" smtClean="0">
                <a:solidFill>
                  <a:schemeClr val="bg2">
                    <a:lumMod val="50000"/>
                  </a:schemeClr>
                </a:solidFill>
              </a:rPr>
              <a:t>Product</a:t>
            </a:r>
            <a:r>
              <a:rPr lang="en-US" sz="3200" dirty="0" smtClean="0">
                <a:solidFill>
                  <a:schemeClr val="bg2">
                    <a:lumMod val="50000"/>
                  </a:schemeClr>
                </a:solidFill>
              </a:rPr>
              <a:t> of configuration space </a:t>
            </a:r>
            <a:r>
              <a:rPr lang="en-US" sz="3200" b="1" i="1" dirty="0" err="1" smtClean="0">
                <a:solidFill>
                  <a:schemeClr val="bg2">
                    <a:lumMod val="50000"/>
                  </a:schemeClr>
                </a:solidFill>
              </a:rPr>
              <a:t>discretization</a:t>
            </a:r>
            <a:r>
              <a:rPr lang="en-US" sz="3200" b="1" i="1" dirty="0" smtClean="0">
                <a:solidFill>
                  <a:schemeClr val="bg2">
                    <a:lumMod val="50000"/>
                  </a:schemeClr>
                </a:solidFill>
              </a:rPr>
              <a:t> graph </a:t>
            </a:r>
            <a:r>
              <a:rPr lang="en-US" sz="3200" dirty="0" smtClean="0">
                <a:solidFill>
                  <a:schemeClr val="bg2">
                    <a:lumMod val="50000"/>
                  </a:schemeClr>
                </a:solidFill>
              </a:rPr>
              <a:t>&amp; the </a:t>
            </a:r>
            <a:r>
              <a:rPr lang="en-US" sz="3200" b="1" i="1" dirty="0" smtClean="0">
                <a:solidFill>
                  <a:schemeClr val="bg2">
                    <a:lumMod val="50000"/>
                  </a:schemeClr>
                </a:solidFill>
              </a:rPr>
              <a:t>task graph</a:t>
            </a:r>
            <a:r>
              <a:rPr lang="en-US" sz="3200" dirty="0" smtClean="0">
                <a:solidFill>
                  <a:schemeClr val="bg2">
                    <a:lumMod val="50000"/>
                  </a:schemeClr>
                </a:solidFill>
              </a:rPr>
              <a:t>)</a:t>
            </a:r>
          </a:p>
        </p:txBody>
      </p:sp>
      <p:sp>
        <p:nvSpPr>
          <p:cNvPr id="81" name="Freeform 80"/>
          <p:cNvSpPr/>
          <p:nvPr/>
        </p:nvSpPr>
        <p:spPr>
          <a:xfrm flipH="1">
            <a:off x="2133599" y="2438402"/>
            <a:ext cx="645077" cy="179295"/>
          </a:xfrm>
          <a:custGeom>
            <a:avLst/>
            <a:gdLst>
              <a:gd name="connsiteX0" fmla="*/ 537882 w 537882"/>
              <a:gd name="connsiteY0" fmla="*/ 0 h 179295"/>
              <a:gd name="connsiteX1" fmla="*/ 412376 w 537882"/>
              <a:gd name="connsiteY1" fmla="*/ 143436 h 179295"/>
              <a:gd name="connsiteX2" fmla="*/ 0 w 537882"/>
              <a:gd name="connsiteY2" fmla="*/ 179295 h 179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7882" h="179295">
                <a:moveTo>
                  <a:pt x="537882" y="0"/>
                </a:moveTo>
                <a:cubicBezTo>
                  <a:pt x="519952" y="56777"/>
                  <a:pt x="502023" y="113554"/>
                  <a:pt x="412376" y="143436"/>
                </a:cubicBezTo>
                <a:cubicBezTo>
                  <a:pt x="322729" y="173319"/>
                  <a:pt x="161364" y="176307"/>
                  <a:pt x="0" y="179295"/>
                </a:cubicBezTo>
              </a:path>
            </a:pathLst>
          </a:custGeom>
          <a:ln w="31750">
            <a:solidFill>
              <a:schemeClr val="accent2"/>
            </a:solidFill>
            <a:head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TextBox 81"/>
          <p:cNvSpPr txBox="1"/>
          <p:nvPr/>
        </p:nvSpPr>
        <p:spPr>
          <a:xfrm>
            <a:off x="2768922" y="2424936"/>
            <a:ext cx="3152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Spatial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discretization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graph</a:t>
            </a:r>
            <a:endParaRPr 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754104" y="2415975"/>
            <a:ext cx="3152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Temporal </a:t>
            </a:r>
            <a:r>
              <a:rPr lang="en-US" dirty="0" err="1" smtClean="0">
                <a:solidFill>
                  <a:schemeClr val="accent5">
                    <a:lumMod val="50000"/>
                  </a:schemeClr>
                </a:solidFill>
              </a:rPr>
              <a:t>discretization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 graph</a:t>
            </a:r>
            <a:endParaRPr 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86" name="Freeform 85"/>
          <p:cNvSpPr/>
          <p:nvPr/>
        </p:nvSpPr>
        <p:spPr>
          <a:xfrm>
            <a:off x="5360894" y="2220261"/>
            <a:ext cx="717177" cy="236071"/>
          </a:xfrm>
          <a:custGeom>
            <a:avLst/>
            <a:gdLst>
              <a:gd name="connsiteX0" fmla="*/ 0 w 717177"/>
              <a:gd name="connsiteY0" fmla="*/ 2989 h 236071"/>
              <a:gd name="connsiteX1" fmla="*/ 519953 w 717177"/>
              <a:gd name="connsiteY1" fmla="*/ 38847 h 236071"/>
              <a:gd name="connsiteX2" fmla="*/ 717177 w 717177"/>
              <a:gd name="connsiteY2" fmla="*/ 236071 h 236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17177" h="236071">
                <a:moveTo>
                  <a:pt x="0" y="2989"/>
                </a:moveTo>
                <a:cubicBezTo>
                  <a:pt x="200212" y="1494"/>
                  <a:pt x="400424" y="0"/>
                  <a:pt x="519953" y="38847"/>
                </a:cubicBezTo>
                <a:cubicBezTo>
                  <a:pt x="639483" y="77694"/>
                  <a:pt x="678330" y="156882"/>
                  <a:pt x="717177" y="236071"/>
                </a:cubicBezTo>
              </a:path>
            </a:pathLst>
          </a:custGeom>
          <a:ln w="28575">
            <a:solidFill>
              <a:schemeClr val="accent2"/>
            </a:solidFill>
            <a:head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TextBox 83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5" name="Slide Number Placeholder 8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70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03494" y="-76200"/>
            <a:ext cx="2411506" cy="836986"/>
          </a:xfrm>
        </p:spPr>
        <p:txBody>
          <a:bodyPr/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Results</a:t>
            </a:r>
            <a:endParaRPr lang="en-US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8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762857"/>
            <a:ext cx="5495925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9065" y="4863369"/>
            <a:ext cx="6172200" cy="357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74315" y="5777769"/>
            <a:ext cx="35623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1" name="TextBox 90"/>
          <p:cNvSpPr txBox="1"/>
          <p:nvPr/>
        </p:nvSpPr>
        <p:spPr>
          <a:xfrm>
            <a:off x="874065" y="5701569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Planning time:</a:t>
            </a:r>
            <a:endParaRPr lang="en-US" sz="2400" b="1" dirty="0"/>
          </a:p>
        </p:txBody>
      </p:sp>
      <p:sp>
        <p:nvSpPr>
          <p:cNvPr id="92" name="TextBox 91"/>
          <p:cNvSpPr txBox="1"/>
          <p:nvPr/>
        </p:nvSpPr>
        <p:spPr>
          <a:xfrm>
            <a:off x="6400800" y="748569"/>
            <a:ext cx="2514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2 robots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4 rooms to explore for each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100x100 </a:t>
            </a:r>
            <a:r>
              <a:rPr lang="en-US" dirty="0" err="1" smtClean="0"/>
              <a:t>spacial</a:t>
            </a:r>
            <a:r>
              <a:rPr lang="en-US" dirty="0" smtClean="0"/>
              <a:t> </a:t>
            </a:r>
            <a:r>
              <a:rPr lang="en-US" dirty="0" err="1" smtClean="0"/>
              <a:t>discretization</a:t>
            </a: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250 temporal </a:t>
            </a:r>
            <a:r>
              <a:rPr lang="en-US" dirty="0" err="1" smtClean="0"/>
              <a:t>discretization</a:t>
            </a: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Rendezvous to exchange information</a:t>
            </a:r>
            <a:endParaRPr lang="en-US" dirty="0"/>
          </a:p>
        </p:txBody>
      </p:sp>
      <p:sp>
        <p:nvSpPr>
          <p:cNvPr id="93" name="TextBox 92"/>
          <p:cNvSpPr txBox="1"/>
          <p:nvPr/>
        </p:nvSpPr>
        <p:spPr>
          <a:xfrm>
            <a:off x="6512865" y="5664838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(single processor implementation)</a:t>
            </a:r>
            <a:endParaRPr lang="en-US" dirty="0"/>
          </a:p>
        </p:txBody>
      </p:sp>
      <p:sp>
        <p:nvSpPr>
          <p:cNvPr id="94" name="TextBox 93"/>
          <p:cNvSpPr txBox="1"/>
          <p:nvPr/>
        </p:nvSpPr>
        <p:spPr>
          <a:xfrm>
            <a:off x="188265" y="4841283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Joint state space:</a:t>
            </a:r>
            <a:br>
              <a:rPr lang="en-US" sz="2000" b="1" dirty="0" smtClean="0"/>
            </a:br>
            <a:r>
              <a:rPr lang="en-US" sz="2000" b="1" dirty="0" smtClean="0"/>
              <a:t>Individual state space:</a:t>
            </a:r>
            <a:r>
              <a:rPr lang="en-US" sz="2000" dirty="0" smtClean="0"/>
              <a:t>   250 x 100 x 100 x 2</a:t>
            </a:r>
            <a:r>
              <a:rPr lang="en-US" sz="2000" baseline="30000" dirty="0" smtClean="0"/>
              <a:t>4</a:t>
            </a:r>
            <a:r>
              <a:rPr lang="en-US" sz="2000" dirty="0" smtClean="0"/>
              <a:t>  </a:t>
            </a:r>
            <a:r>
              <a:rPr lang="en-US" sz="2000" dirty="0" smtClean="0">
                <a:latin typeface="Arial"/>
                <a:cs typeface="Arial"/>
              </a:rPr>
              <a:t>=  4 x 10</a:t>
            </a:r>
            <a:r>
              <a:rPr lang="en-US" sz="2000" baseline="30000" dirty="0" smtClean="0">
                <a:latin typeface="Arial"/>
                <a:cs typeface="Arial"/>
              </a:rPr>
              <a:t>7</a:t>
            </a:r>
            <a:r>
              <a:rPr lang="en-US" sz="2000" dirty="0" smtClean="0">
                <a:latin typeface="Arial"/>
                <a:cs typeface="Arial"/>
              </a:rPr>
              <a:t> = 40 million states</a:t>
            </a:r>
            <a:endParaRPr lang="en-US" sz="2000" dirty="0"/>
          </a:p>
        </p:txBody>
      </p:sp>
      <p:sp>
        <p:nvSpPr>
          <p:cNvPr id="10" name="Oval 9"/>
          <p:cNvSpPr/>
          <p:nvPr/>
        </p:nvSpPr>
        <p:spPr>
          <a:xfrm>
            <a:off x="4002667" y="2173949"/>
            <a:ext cx="533400" cy="457200"/>
          </a:xfrm>
          <a:prstGeom prst="ellipse">
            <a:avLst/>
          </a:prstGeom>
          <a:solidFill>
            <a:srgbClr val="FFFF00">
              <a:alpha val="28000"/>
            </a:srgbClr>
          </a:solidFill>
          <a:ln>
            <a:solidFill>
              <a:srgbClr val="FFC000">
                <a:alpha val="4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71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702344"/>
            <a:ext cx="5381625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71800" y="4840956"/>
            <a:ext cx="4876800" cy="29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828800" y="5690824"/>
            <a:ext cx="464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Planning time: </a:t>
            </a:r>
            <a:r>
              <a:rPr lang="en-US" sz="2400" dirty="0" smtClean="0"/>
              <a:t>3003 s, 40 iterations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6477000" y="649956"/>
            <a:ext cx="2514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3 robots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4, 3 and 4 rooms to explore for robots 1,2 and 3 respectively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100x100 </a:t>
            </a:r>
            <a:r>
              <a:rPr lang="en-US" dirty="0" err="1" smtClean="0"/>
              <a:t>spacial</a:t>
            </a:r>
            <a:r>
              <a:rPr lang="en-US" dirty="0" smtClean="0"/>
              <a:t> </a:t>
            </a:r>
            <a:r>
              <a:rPr lang="en-US" dirty="0" err="1" smtClean="0"/>
              <a:t>discretization</a:t>
            </a: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250 temporal </a:t>
            </a:r>
            <a:r>
              <a:rPr lang="en-US" dirty="0" err="1" smtClean="0"/>
              <a:t>discretization</a:t>
            </a: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Rendezvous to exchange information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553200" y="5602956"/>
            <a:ext cx="175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(single processor implementation)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04800" y="4764756"/>
            <a:ext cx="8382000" cy="810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Joint state space:</a:t>
            </a:r>
            <a:br>
              <a:rPr lang="en-US" sz="2000" b="1" dirty="0" smtClean="0"/>
            </a:br>
            <a:r>
              <a:rPr lang="en-US" sz="2000" b="1" dirty="0" smtClean="0"/>
              <a:t>Individual state space:</a:t>
            </a:r>
            <a:r>
              <a:rPr lang="en-US" sz="2000" dirty="0" smtClean="0"/>
              <a:t>     </a:t>
            </a:r>
            <a:r>
              <a:rPr lang="en-US" sz="4000" baseline="-25000" dirty="0" smtClean="0"/>
              <a:t>~</a:t>
            </a:r>
            <a:r>
              <a:rPr lang="en-US" sz="2000" dirty="0" smtClean="0"/>
              <a:t> 250 x 100 x 100 x 2</a:t>
            </a:r>
            <a:r>
              <a:rPr lang="en-US" sz="2000" baseline="30000" dirty="0" smtClean="0"/>
              <a:t>4</a:t>
            </a:r>
            <a:r>
              <a:rPr lang="en-US" sz="2000" dirty="0" smtClean="0"/>
              <a:t>  </a:t>
            </a:r>
            <a:r>
              <a:rPr lang="en-US" sz="2000" dirty="0" smtClean="0">
                <a:latin typeface="Arial"/>
                <a:cs typeface="Arial"/>
              </a:rPr>
              <a:t>=  4 x 10</a:t>
            </a:r>
            <a:r>
              <a:rPr lang="en-US" sz="2000" baseline="30000" dirty="0" smtClean="0">
                <a:latin typeface="Arial"/>
                <a:cs typeface="Arial"/>
              </a:rPr>
              <a:t>7</a:t>
            </a:r>
            <a:r>
              <a:rPr lang="en-US" sz="2000" dirty="0" smtClean="0">
                <a:latin typeface="Arial"/>
                <a:cs typeface="Arial"/>
              </a:rPr>
              <a:t> = 40 million states</a:t>
            </a:r>
            <a:endParaRPr lang="en-US" sz="2000" dirty="0"/>
          </a:p>
        </p:txBody>
      </p:sp>
      <p:sp>
        <p:nvSpPr>
          <p:cNvPr id="11" name="Oval 10"/>
          <p:cNvSpPr/>
          <p:nvPr/>
        </p:nvSpPr>
        <p:spPr>
          <a:xfrm>
            <a:off x="4267200" y="1851213"/>
            <a:ext cx="533400" cy="457200"/>
          </a:xfrm>
          <a:prstGeom prst="ellipse">
            <a:avLst/>
          </a:prstGeom>
          <a:solidFill>
            <a:srgbClr val="FFFF00">
              <a:alpha val="28000"/>
            </a:srgbClr>
          </a:solidFill>
          <a:ln>
            <a:solidFill>
              <a:srgbClr val="FFC000">
                <a:alpha val="4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303494" y="-76200"/>
            <a:ext cx="2411506" cy="836986"/>
          </a:xfrm>
        </p:spPr>
        <p:txBody>
          <a:bodyPr/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Results</a:t>
            </a:r>
            <a:endParaRPr lang="en-US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72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7921"/>
            <a:ext cx="8229600" cy="592895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Movie</a:t>
            </a:r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" name="Tasks_final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990600" y="838200"/>
            <a:ext cx="7215716" cy="541178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73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47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Overview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36637"/>
            <a:ext cx="8686800" cy="5364163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Planning with Topological constraints – </a:t>
            </a: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Homotopy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 &amp; Homology class constraints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sz="22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Incorporating Metric Information using search-based techniques – </a:t>
            </a: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Voronoi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 Tessellation in Non-convex Environment with Non-uniform metric </a:t>
            </a:r>
            <a:br>
              <a:rPr lang="en-US" dirty="0" smtClean="0">
                <a:solidFill>
                  <a:schemeClr val="bg1">
                    <a:lumMod val="75000"/>
                  </a:schemeClr>
                </a:solidFill>
              </a:rPr>
            </a:br>
            <a:endParaRPr lang="en-US" sz="2200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Dimensional Decomposition – Distributed Optimization using Separable Optimal Flow</a:t>
            </a: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/>
            </a:r>
            <a:b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</a:br>
            <a:r>
              <a:rPr lang="en-US" b="1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endParaRPr lang="en-US" sz="2200" b="1" i="1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Transformation for Efficient Optimal Planning in Environments with Non-Euclidean Metric</a:t>
            </a:r>
            <a:endParaRPr lang="en-US" b="1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4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74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09600" y="792540"/>
            <a:ext cx="3352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Graph-search techniques are well-suited for: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sz="2000" dirty="0" smtClean="0"/>
              <a:t>Non-convex environments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sz="2000" dirty="0" smtClean="0"/>
              <a:t>Non-non-Euclidean metrics</a:t>
            </a: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4038600" y="1413808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BUT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724400" y="716340"/>
            <a:ext cx="4191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Although the solution is </a:t>
            </a:r>
            <a:r>
              <a:rPr lang="en-US" sz="2400" b="1" i="1" dirty="0" smtClean="0"/>
              <a:t>least-cost in the graph</a:t>
            </a:r>
            <a:r>
              <a:rPr lang="en-US" sz="2400" dirty="0" smtClean="0"/>
              <a:t>, it may not be so in the original continuous configuration space!</a:t>
            </a:r>
            <a:endParaRPr lang="en-US" sz="2400" dirty="0"/>
          </a:p>
        </p:txBody>
      </p:sp>
      <p:pic>
        <p:nvPicPr>
          <p:cNvPr id="8" name="Picture 7" descr="A19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057400"/>
            <a:ext cx="3276600" cy="32766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38200" y="4953000"/>
            <a:ext cx="6858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start</a:t>
            </a:r>
            <a:endParaRPr 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048000" y="2221468"/>
            <a:ext cx="6858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goal</a:t>
            </a:r>
            <a:endParaRPr lang="en-US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114800" y="2480608"/>
            <a:ext cx="48006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However, </a:t>
            </a:r>
            <a:r>
              <a:rPr lang="en-US" sz="2400" b="1" i="1" dirty="0" smtClean="0"/>
              <a:t>if the metric is Euclidean</a:t>
            </a:r>
            <a:r>
              <a:rPr lang="en-US" sz="2400" dirty="0" smtClean="0"/>
              <a:t>, we can use</a:t>
            </a:r>
            <a:r>
              <a:rPr lang="en-US" sz="2400" b="1" i="1" dirty="0" smtClean="0">
                <a:solidFill>
                  <a:schemeClr val="accent6">
                    <a:lumMod val="50000"/>
                  </a:schemeClr>
                </a:solidFill>
              </a:rPr>
              <a:t> visibility-based approaches</a:t>
            </a:r>
            <a:r>
              <a:rPr lang="en-US" sz="2400" dirty="0" smtClean="0"/>
              <a:t>:</a:t>
            </a:r>
          </a:p>
          <a:p>
            <a:pPr indent="228600">
              <a:buFont typeface="Arial" pitchFamily="34" charset="0"/>
              <a:buChar char="•"/>
            </a:pPr>
            <a:r>
              <a:rPr lang="en-US" sz="2400" dirty="0" smtClean="0"/>
              <a:t>Do post-processing</a:t>
            </a:r>
          </a:p>
          <a:p>
            <a:pPr indent="228600">
              <a:buFont typeface="Arial" pitchFamily="34" charset="0"/>
              <a:buChar char="•"/>
            </a:pPr>
            <a:r>
              <a:rPr lang="en-US" sz="2400" dirty="0" smtClean="0"/>
              <a:t>Employ visibility graph</a:t>
            </a:r>
          </a:p>
          <a:p>
            <a:pPr indent="228600">
              <a:buFont typeface="Arial" pitchFamily="34" charset="0"/>
              <a:buChar char="•"/>
            </a:pPr>
            <a:r>
              <a:rPr lang="en-US" sz="2400" dirty="0" smtClean="0"/>
              <a:t>Use theta-star algorithm</a:t>
            </a:r>
            <a:r>
              <a:rPr lang="en-US" i="1" dirty="0" smtClean="0"/>
              <a:t> [Nash, et al.]</a:t>
            </a:r>
          </a:p>
          <a:p>
            <a:pPr indent="228600">
              <a:buFont typeface="Arial" pitchFamily="34" charset="0"/>
              <a:buChar char="•"/>
            </a:pPr>
            <a:r>
              <a:rPr lang="en-US" sz="2400" dirty="0" smtClean="0"/>
              <a:t>Etc.</a:t>
            </a:r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685800" y="4191000"/>
            <a:ext cx="2133600" cy="838200"/>
          </a:xfrm>
          <a:prstGeom prst="line">
            <a:avLst/>
          </a:prstGeom>
          <a:ln w="3492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 flipH="1" flipV="1">
            <a:off x="2133600" y="3276600"/>
            <a:ext cx="1600200" cy="228600"/>
          </a:xfrm>
          <a:prstGeom prst="line">
            <a:avLst/>
          </a:prstGeom>
          <a:ln w="3492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09600" y="5657671"/>
            <a:ext cx="7391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</a:rPr>
              <a:t>Question:</a:t>
            </a:r>
          </a:p>
          <a:p>
            <a:pPr marL="223838"/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</a:rPr>
              <a:t>Given an arbitrary metric space, can we find a transformation to a Euclidean metric space?</a:t>
            </a:r>
            <a:endParaRPr lang="en-US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67000" y="0"/>
            <a:ext cx="342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Motivation</a:t>
            </a:r>
            <a:endParaRPr lang="en-US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90800" y="5036403"/>
            <a:ext cx="6553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4950" indent="-234950"/>
            <a:r>
              <a:rPr lang="en-US" sz="2400" dirty="0" smtClean="0"/>
              <a:t>Difficult for non-Euclidean metric – not efficient to compute geodesic connecting 2 arbitrary points.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4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75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9" grpId="0"/>
      <p:bldP spid="17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816114"/>
            <a:ext cx="8229600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oup 7"/>
          <p:cNvGrpSpPr/>
          <p:nvPr/>
        </p:nvGrpSpPr>
        <p:grpSpPr>
          <a:xfrm>
            <a:off x="1219200" y="4016514"/>
            <a:ext cx="2133600" cy="714375"/>
            <a:chOff x="1371600" y="3429000"/>
            <a:chExt cx="2133600" cy="714375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590800" y="3429000"/>
              <a:ext cx="914400" cy="714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7" name="TextBox 6"/>
            <p:cNvSpPr txBox="1"/>
            <p:nvPr/>
          </p:nvSpPr>
          <p:spPr>
            <a:xfrm>
              <a:off x="1371600" y="3581400"/>
              <a:ext cx="2057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latin typeface="Times New Roman" pitchFamily="18" charset="0"/>
                  <a:cs typeface="Times New Roman" pitchFamily="18" charset="0"/>
                </a:rPr>
                <a:t>g</a:t>
              </a:r>
              <a:r>
                <a:rPr lang="en-US" dirty="0" smtClean="0">
                  <a:latin typeface="Times New Roman" pitchFamily="18" charset="0"/>
                  <a:cs typeface="Times New Roman" pitchFamily="18" charset="0"/>
                </a:rPr>
                <a:t> = (</a:t>
              </a:r>
              <a:r>
                <a:rPr lang="en-US" i="1" dirty="0" smtClean="0">
                  <a:latin typeface="Times New Roman" pitchFamily="18" charset="0"/>
                  <a:cs typeface="Times New Roman" pitchFamily="18" charset="0"/>
                </a:rPr>
                <a:t>x</a:t>
              </a:r>
              <a:r>
                <a:rPr lang="en-US" baseline="30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dirty="0" smtClean="0">
                  <a:latin typeface="Times New Roman" pitchFamily="18" charset="0"/>
                  <a:cs typeface="Times New Roman" pitchFamily="18" charset="0"/>
                </a:rPr>
                <a:t> + </a:t>
              </a:r>
              <a:r>
                <a:rPr lang="en-US" i="1" dirty="0" smtClean="0">
                  <a:latin typeface="Times New Roman" pitchFamily="18" charset="0"/>
                  <a:cs typeface="Times New Roman" pitchFamily="18" charset="0"/>
                </a:rPr>
                <a:t>y</a:t>
              </a:r>
              <a:r>
                <a:rPr lang="en-US" baseline="30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dirty="0" smtClean="0">
                  <a:latin typeface="Times New Roman" pitchFamily="18" charset="0"/>
                  <a:cs typeface="Times New Roman" pitchFamily="18" charset="0"/>
                </a:rPr>
                <a:t>)</a:t>
              </a:r>
              <a:endParaRPr 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57600" y="4651514"/>
            <a:ext cx="2057400" cy="256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05200" y="4956314"/>
            <a:ext cx="2362200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2" name="Straight Arrow Connector 11"/>
          <p:cNvCxnSpPr/>
          <p:nvPr/>
        </p:nvCxnSpPr>
        <p:spPr>
          <a:xfrm>
            <a:off x="4114800" y="4245114"/>
            <a:ext cx="990600" cy="1588"/>
          </a:xfrm>
          <a:prstGeom prst="straightConnector1">
            <a:avLst/>
          </a:prstGeom>
          <a:ln w="41275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343400" y="4321314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/>
              <a:t>T</a:t>
            </a:r>
            <a:endParaRPr lang="en-US" b="1" i="1" dirty="0"/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05600" y="4016514"/>
            <a:ext cx="9144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extBox 15"/>
          <p:cNvSpPr txBox="1"/>
          <p:nvPr/>
        </p:nvSpPr>
        <p:spPr>
          <a:xfrm>
            <a:off x="6172200" y="4168914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=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6264310" y="4282795"/>
            <a:ext cx="152400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33400" y="5221069"/>
            <a:ext cx="853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This can be written as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|z|</a:t>
            </a:r>
            <a:r>
              <a:rPr lang="en-US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. This is hence a conformal map. This is the </a:t>
            </a:r>
            <a:r>
              <a:rPr lang="en-US" b="1" i="1" u="sng" dirty="0" smtClean="0"/>
              <a:t>same metric spaces with zero scalar curvature</a:t>
            </a:r>
            <a:r>
              <a:rPr lang="en-US" b="1" i="1" dirty="0" smtClean="0"/>
              <a:t>, being described by 2 different coordinate charts.</a:t>
            </a:r>
          </a:p>
        </p:txBody>
      </p:sp>
      <p:sp>
        <p:nvSpPr>
          <p:cNvPr id="22" name="Freeform 21"/>
          <p:cNvSpPr/>
          <p:nvPr/>
        </p:nvSpPr>
        <p:spPr>
          <a:xfrm>
            <a:off x="2286000" y="4549915"/>
            <a:ext cx="381000" cy="707885"/>
          </a:xfrm>
          <a:custGeom>
            <a:avLst/>
            <a:gdLst>
              <a:gd name="connsiteX0" fmla="*/ 0 w 765110"/>
              <a:gd name="connsiteY0" fmla="*/ 0 h 933062"/>
              <a:gd name="connsiteX1" fmla="*/ 485192 w 765110"/>
              <a:gd name="connsiteY1" fmla="*/ 429208 h 933062"/>
              <a:gd name="connsiteX2" fmla="*/ 765110 w 765110"/>
              <a:gd name="connsiteY2" fmla="*/ 933062 h 933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5110" h="933062">
                <a:moveTo>
                  <a:pt x="0" y="0"/>
                </a:moveTo>
                <a:cubicBezTo>
                  <a:pt x="178837" y="136849"/>
                  <a:pt x="357674" y="273698"/>
                  <a:pt x="485192" y="429208"/>
                </a:cubicBezTo>
                <a:cubicBezTo>
                  <a:pt x="612710" y="584718"/>
                  <a:pt x="688910" y="758890"/>
                  <a:pt x="765110" y="933062"/>
                </a:cubicBezTo>
              </a:path>
            </a:pathLst>
          </a:custGeom>
          <a:ln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304800" y="5867400"/>
            <a:ext cx="7848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4488" indent="-344488"/>
            <a:r>
              <a:rPr lang="en-US" sz="2000" b="1" i="1" dirty="0" smtClean="0"/>
              <a:t>Relaxed question: </a:t>
            </a:r>
            <a:r>
              <a:rPr lang="en-US" sz="2000" dirty="0" smtClean="0"/>
              <a:t>Given a metric space, can we find a coordinate chart, whose natural embedding in Euclidean plane maps geodesics to straight lines (possibly </a:t>
            </a:r>
            <a:r>
              <a:rPr lang="en-US" sz="2000" b="1" i="1" dirty="0" smtClean="0"/>
              <a:t>non-</a:t>
            </a:r>
            <a:r>
              <a:rPr lang="en-US" sz="2000" b="1" i="1" dirty="0" err="1" smtClean="0"/>
              <a:t>isometrically</a:t>
            </a:r>
            <a:r>
              <a:rPr lang="en-US" sz="2000" dirty="0" smtClean="0"/>
              <a:t>)?</a:t>
            </a:r>
            <a:endParaRPr lang="en-US" sz="2000" dirty="0"/>
          </a:p>
        </p:txBody>
      </p:sp>
      <p:sp>
        <p:nvSpPr>
          <p:cNvPr id="24" name="TextBox 23"/>
          <p:cNvSpPr txBox="1"/>
          <p:nvPr/>
        </p:nvSpPr>
        <p:spPr>
          <a:xfrm>
            <a:off x="152400" y="4549914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Isotropic, but non-uniform metric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381000" y="152400"/>
            <a:ext cx="830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Motivating example: A flat space (zero curvature)</a:t>
            </a:r>
            <a:endParaRPr lang="en-US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6" name="Freeform 25"/>
          <p:cNvSpPr/>
          <p:nvPr/>
        </p:nvSpPr>
        <p:spPr>
          <a:xfrm>
            <a:off x="7391400" y="3423249"/>
            <a:ext cx="776377" cy="1301151"/>
          </a:xfrm>
          <a:custGeom>
            <a:avLst/>
            <a:gdLst>
              <a:gd name="connsiteX0" fmla="*/ 0 w 776377"/>
              <a:gd name="connsiteY0" fmla="*/ 0 h 897147"/>
              <a:gd name="connsiteX1" fmla="*/ 500332 w 776377"/>
              <a:gd name="connsiteY1" fmla="*/ 414068 h 897147"/>
              <a:gd name="connsiteX2" fmla="*/ 776377 w 776377"/>
              <a:gd name="connsiteY2" fmla="*/ 897147 h 897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6377" h="897147">
                <a:moveTo>
                  <a:pt x="0" y="0"/>
                </a:moveTo>
                <a:cubicBezTo>
                  <a:pt x="185468" y="132272"/>
                  <a:pt x="370936" y="264544"/>
                  <a:pt x="500332" y="414068"/>
                </a:cubicBezTo>
                <a:cubicBezTo>
                  <a:pt x="629728" y="563592"/>
                  <a:pt x="703052" y="730369"/>
                  <a:pt x="776377" y="897147"/>
                </a:cubicBezTo>
              </a:path>
            </a:pathLst>
          </a:custGeom>
          <a:ln>
            <a:solidFill>
              <a:srgbClr val="FF0000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6629400" y="4734580"/>
            <a:ext cx="259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C00000"/>
                </a:solidFill>
              </a:rPr>
              <a:t>Isometric embedding </a:t>
            </a:r>
            <a:r>
              <a:rPr lang="en-US" sz="1400" b="1" dirty="0" smtClean="0"/>
              <a:t>of</a:t>
            </a:r>
            <a:r>
              <a:rPr lang="en-US" sz="1400" b="1" i="1" dirty="0" smtClean="0"/>
              <a:t> barred coordinates </a:t>
            </a:r>
            <a:r>
              <a:rPr lang="en-US" sz="1400" b="1" dirty="0" smtClean="0"/>
              <a:t>in Euclidean plane</a:t>
            </a:r>
            <a:endParaRPr lang="en-US" sz="1400" b="1" dirty="0"/>
          </a:p>
        </p:txBody>
      </p:sp>
      <p:cxnSp>
        <p:nvCxnSpPr>
          <p:cNvPr id="29" name="Straight Arrow Connector 28"/>
          <p:cNvCxnSpPr/>
          <p:nvPr/>
        </p:nvCxnSpPr>
        <p:spPr>
          <a:xfrm rot="5400000" flipH="1" flipV="1">
            <a:off x="4114006" y="3123406"/>
            <a:ext cx="1371600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4800600" y="3810000"/>
            <a:ext cx="1371600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37"/>
          <p:cNvGrpSpPr/>
          <p:nvPr/>
        </p:nvGrpSpPr>
        <p:grpSpPr>
          <a:xfrm>
            <a:off x="5943600" y="3810000"/>
            <a:ext cx="381000" cy="381000"/>
            <a:chOff x="5943600" y="3810000"/>
            <a:chExt cx="381000" cy="381000"/>
          </a:xfrm>
        </p:grpSpPr>
        <p:sp>
          <p:nvSpPr>
            <p:cNvPr id="33" name="TextBox 32"/>
            <p:cNvSpPr txBox="1"/>
            <p:nvPr/>
          </p:nvSpPr>
          <p:spPr>
            <a:xfrm>
              <a:off x="5943600" y="3810000"/>
              <a:ext cx="381000" cy="381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i="1" dirty="0" smtClean="0">
                  <a:latin typeface="Times New Roman" pitchFamily="18" charset="0"/>
                  <a:cs typeface="Times New Roman" pitchFamily="18" charset="0"/>
                </a:rPr>
                <a:t> x</a:t>
              </a:r>
              <a:endParaRPr lang="en-US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4" name="Straight Connector 33"/>
            <p:cNvCxnSpPr/>
            <p:nvPr/>
          </p:nvCxnSpPr>
          <p:spPr>
            <a:xfrm>
              <a:off x="6035710" y="3923881"/>
              <a:ext cx="152400" cy="158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38"/>
          <p:cNvGrpSpPr/>
          <p:nvPr/>
        </p:nvGrpSpPr>
        <p:grpSpPr>
          <a:xfrm>
            <a:off x="4495800" y="2362200"/>
            <a:ext cx="381000" cy="381000"/>
            <a:chOff x="4495800" y="2362200"/>
            <a:chExt cx="381000" cy="381000"/>
          </a:xfrm>
        </p:grpSpPr>
        <p:sp>
          <p:nvSpPr>
            <p:cNvPr id="36" name="TextBox 35"/>
            <p:cNvSpPr txBox="1"/>
            <p:nvPr/>
          </p:nvSpPr>
          <p:spPr>
            <a:xfrm>
              <a:off x="4495800" y="2362200"/>
              <a:ext cx="381000" cy="381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i="1" dirty="0" smtClean="0">
                  <a:latin typeface="Times New Roman" pitchFamily="18" charset="0"/>
                  <a:cs typeface="Times New Roman" pitchFamily="18" charset="0"/>
                </a:rPr>
                <a:t> y</a:t>
              </a:r>
              <a:endParaRPr lang="en-US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7" name="Straight Connector 36"/>
            <p:cNvCxnSpPr/>
            <p:nvPr/>
          </p:nvCxnSpPr>
          <p:spPr>
            <a:xfrm>
              <a:off x="4587910" y="2476081"/>
              <a:ext cx="152400" cy="158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TextBox 30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4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32" name="Slide Number Placeholder 3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76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3" grpId="0"/>
      <p:bldP spid="26" grpId="0" animBg="1"/>
      <p:bldP spid="27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33400" y="-10418"/>
            <a:ext cx="8229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</a:rPr>
              <a:t>Non-isometric embedding into Euclidean space with geodesics mapping to “straight lines”</a:t>
            </a:r>
            <a:endParaRPr lang="en-US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2" name="Group 34"/>
          <p:cNvGrpSpPr/>
          <p:nvPr/>
        </p:nvGrpSpPr>
        <p:grpSpPr>
          <a:xfrm>
            <a:off x="762000" y="2019657"/>
            <a:ext cx="2396613" cy="1905000"/>
            <a:chOff x="1066800" y="3505200"/>
            <a:chExt cx="2971800" cy="2362200"/>
          </a:xfrm>
        </p:grpSpPr>
        <p:sp>
          <p:nvSpPr>
            <p:cNvPr id="7" name="Oval 6"/>
            <p:cNvSpPr/>
            <p:nvPr/>
          </p:nvSpPr>
          <p:spPr>
            <a:xfrm>
              <a:off x="1066800" y="4114800"/>
              <a:ext cx="1447800" cy="14478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8" name="Oval 7"/>
            <p:cNvSpPr/>
            <p:nvPr/>
          </p:nvSpPr>
          <p:spPr>
            <a:xfrm>
              <a:off x="1066800" y="4648200"/>
              <a:ext cx="1447800" cy="457200"/>
            </a:xfrm>
            <a:prstGeom prst="ellipse">
              <a:avLst/>
            </a:prstGeom>
            <a:noFill/>
            <a:ln w="15875">
              <a:solidFill>
                <a:schemeClr val="tx2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cxnSp>
          <p:nvCxnSpPr>
            <p:cNvPr id="10" name="Straight Arrow Connector 9"/>
            <p:cNvCxnSpPr/>
            <p:nvPr/>
          </p:nvCxnSpPr>
          <p:spPr>
            <a:xfrm rot="5400000" flipH="1" flipV="1">
              <a:off x="1693026" y="4426528"/>
              <a:ext cx="433647" cy="31449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1539240" y="4218801"/>
              <a:ext cx="914400" cy="314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/>
                <a:t>(</a:t>
              </a:r>
              <a:r>
                <a:rPr lang="el-GR" sz="1050" i="1" dirty="0" smtClean="0">
                  <a:latin typeface="Times New Roman"/>
                  <a:cs typeface="Times New Roman"/>
                </a:rPr>
                <a:t>θ</a:t>
              </a:r>
              <a:r>
                <a:rPr lang="en-US" sz="1050" dirty="0" smtClean="0">
                  <a:latin typeface="Times New Roman"/>
                  <a:cs typeface="Times New Roman"/>
                </a:rPr>
                <a:t>,</a:t>
              </a:r>
              <a:r>
                <a:rPr lang="el-GR" sz="1050" i="1" dirty="0" smtClean="0">
                  <a:latin typeface="Times New Roman"/>
                  <a:cs typeface="Times New Roman"/>
                </a:rPr>
                <a:t>φ</a:t>
              </a:r>
              <a:r>
                <a:rPr lang="en-US" sz="1050" dirty="0" smtClean="0">
                  <a:latin typeface="Times New Roman"/>
                  <a:cs typeface="Times New Roman"/>
                </a:rPr>
                <a:t>)</a:t>
              </a:r>
              <a:endParaRPr lang="en-US" sz="1050" dirty="0"/>
            </a:p>
          </p:txBody>
        </p:sp>
        <p:sp>
          <p:nvSpPr>
            <p:cNvPr id="13" name="Arc 12"/>
            <p:cNvSpPr/>
            <p:nvPr/>
          </p:nvSpPr>
          <p:spPr>
            <a:xfrm>
              <a:off x="1447800" y="4114800"/>
              <a:ext cx="685800" cy="1371600"/>
            </a:xfrm>
            <a:prstGeom prst="arc">
              <a:avLst>
                <a:gd name="adj1" fmla="val 16904224"/>
                <a:gd name="adj2" fmla="val 3391309"/>
              </a:avLst>
            </a:prstGeom>
            <a:ln w="19050">
              <a:solidFill>
                <a:schemeClr val="accent2">
                  <a:lumMod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16" name="Trapezoid 15"/>
            <p:cNvSpPr/>
            <p:nvPr/>
          </p:nvSpPr>
          <p:spPr>
            <a:xfrm rot="16200000">
              <a:off x="2209800" y="4038600"/>
              <a:ext cx="2362200" cy="1295400"/>
            </a:xfrm>
            <a:prstGeom prst="trapezoid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cxnSp>
          <p:nvCxnSpPr>
            <p:cNvPr id="17" name="Straight Arrow Connector 16"/>
            <p:cNvCxnSpPr/>
            <p:nvPr/>
          </p:nvCxnSpPr>
          <p:spPr>
            <a:xfrm flipV="1">
              <a:off x="1752601" y="3990975"/>
              <a:ext cx="1323974" cy="809625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 flipV="1">
              <a:off x="1752600" y="4343400"/>
              <a:ext cx="1524000" cy="45720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/>
            <p:nvPr/>
          </p:nvCxnSpPr>
          <p:spPr>
            <a:xfrm>
              <a:off x="1752600" y="4800600"/>
              <a:ext cx="1752600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16200000" flipH="1">
              <a:off x="2667000" y="4114800"/>
              <a:ext cx="1295400" cy="685800"/>
            </a:xfrm>
            <a:prstGeom prst="line">
              <a:avLst/>
            </a:prstGeom>
            <a:ln w="19050">
              <a:solidFill>
                <a:srgbClr val="C0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/>
            <p:nvPr/>
          </p:nvCxnSpPr>
          <p:spPr>
            <a:xfrm rot="5400000" flipH="1" flipV="1">
              <a:off x="2781300" y="5143500"/>
              <a:ext cx="381000" cy="1588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/>
            <p:cNvCxnSpPr/>
            <p:nvPr/>
          </p:nvCxnSpPr>
          <p:spPr>
            <a:xfrm>
              <a:off x="2971800" y="5334000"/>
              <a:ext cx="534194" cy="151606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3429000" y="5407224"/>
              <a:ext cx="152400" cy="314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/>
                <a:t>x</a:t>
              </a:r>
              <a:endParaRPr lang="en-US" sz="1050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971800" y="4876800"/>
              <a:ext cx="152400" cy="314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/>
                <a:t>y</a:t>
              </a:r>
              <a:endParaRPr lang="en-US" sz="1050" dirty="0"/>
            </a:p>
          </p:txBody>
        </p:sp>
        <p:sp>
          <p:nvSpPr>
            <p:cNvPr id="32" name="Oval 31"/>
            <p:cNvSpPr/>
            <p:nvPr/>
          </p:nvSpPr>
          <p:spPr>
            <a:xfrm>
              <a:off x="2093685" y="4557485"/>
              <a:ext cx="45719" cy="457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33" name="Oval 32"/>
            <p:cNvSpPr/>
            <p:nvPr/>
          </p:nvSpPr>
          <p:spPr>
            <a:xfrm>
              <a:off x="2111829" y="4666343"/>
              <a:ext cx="45719" cy="457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34" name="Oval 33"/>
            <p:cNvSpPr/>
            <p:nvPr/>
          </p:nvSpPr>
          <p:spPr>
            <a:xfrm>
              <a:off x="2108199" y="4778828"/>
              <a:ext cx="45719" cy="457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609600" y="1486257"/>
            <a:ext cx="800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/>
              <a:t>The sphere </a:t>
            </a:r>
            <a:r>
              <a:rPr lang="en-US" dirty="0" smtClean="0"/>
              <a:t>(admits constant </a:t>
            </a:r>
            <a:r>
              <a:rPr lang="en-US" b="1" dirty="0" smtClean="0"/>
              <a:t>positive curvature </a:t>
            </a:r>
            <a:r>
              <a:rPr lang="en-US" dirty="0" smtClean="0"/>
              <a:t>metric)</a:t>
            </a:r>
          </a:p>
          <a:p>
            <a:pPr marL="234950" indent="-123825"/>
            <a:r>
              <a:rPr lang="en-US" dirty="0" smtClean="0"/>
              <a:t>Gnomonic projection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09600" y="4343400"/>
            <a:ext cx="830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/>
              <a:t>Hyperbolic Space </a:t>
            </a:r>
            <a:r>
              <a:rPr lang="en-US" dirty="0" smtClean="0"/>
              <a:t>(admits constant </a:t>
            </a:r>
            <a:r>
              <a:rPr lang="en-US" b="1" dirty="0" smtClean="0"/>
              <a:t>negative curvature </a:t>
            </a:r>
            <a:r>
              <a:rPr lang="en-US" dirty="0" smtClean="0"/>
              <a:t>metric)</a:t>
            </a:r>
          </a:p>
          <a:p>
            <a:pPr marL="344488" indent="-223838"/>
            <a:r>
              <a:rPr lang="en-US" dirty="0" smtClean="0"/>
              <a:t>Beltrami–Klein model:</a:t>
            </a:r>
          </a:p>
          <a:p>
            <a:pPr marL="344488" indent="-223838">
              <a:buFont typeface="Arial" pitchFamily="34" charset="0"/>
              <a:buChar char="•"/>
            </a:pPr>
            <a:r>
              <a:rPr lang="en-US" dirty="0" smtClean="0"/>
              <a:t>The whole hyperbolic plane is mapped to the interior of a circle</a:t>
            </a:r>
          </a:p>
          <a:p>
            <a:pPr marL="344488" indent="-223838">
              <a:buFont typeface="Arial" pitchFamily="34" charset="0"/>
              <a:buChar char="•"/>
            </a:pPr>
            <a:r>
              <a:rPr lang="en-US" dirty="0" smtClean="0"/>
              <a:t>Geodesics on hyperbolic plane maps to straight lines.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886200" y="1768971"/>
            <a:ext cx="304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(</a:t>
            </a:r>
            <a:r>
              <a:rPr lang="el-GR" sz="2400" i="1" dirty="0" smtClean="0">
                <a:latin typeface="Times New Roman"/>
                <a:cs typeface="Times New Roman"/>
              </a:rPr>
              <a:t>θ</a:t>
            </a:r>
            <a:r>
              <a:rPr lang="en-US" sz="2400" dirty="0" smtClean="0">
                <a:latin typeface="Times New Roman"/>
                <a:cs typeface="Times New Roman"/>
              </a:rPr>
              <a:t>,</a:t>
            </a:r>
            <a:r>
              <a:rPr lang="el-GR" sz="2400" i="1" dirty="0" smtClean="0">
                <a:latin typeface="Times New Roman"/>
                <a:cs typeface="Times New Roman"/>
              </a:rPr>
              <a:t>φ</a:t>
            </a:r>
            <a:r>
              <a:rPr lang="en-US" sz="2400" dirty="0" smtClean="0">
                <a:latin typeface="Times New Roman"/>
                <a:cs typeface="Times New Roman"/>
              </a:rPr>
              <a:t>)    </a:t>
            </a:r>
            <a:r>
              <a:rPr lang="en-US" sz="4000" dirty="0" smtClean="0">
                <a:latin typeface="Times New Roman"/>
                <a:cs typeface="Times New Roman"/>
              </a:rPr>
              <a:t>→   </a:t>
            </a:r>
            <a:r>
              <a:rPr lang="en-US" sz="2400" dirty="0" smtClean="0">
                <a:latin typeface="Times New Roman"/>
                <a:cs typeface="Times New Roman"/>
              </a:rPr>
              <a:t> (</a:t>
            </a:r>
            <a:r>
              <a:rPr lang="en-US" sz="2400" i="1" dirty="0" smtClean="0">
                <a:latin typeface="Times New Roman"/>
                <a:cs typeface="Times New Roman"/>
              </a:rPr>
              <a:t>x</a:t>
            </a:r>
            <a:r>
              <a:rPr lang="en-US" sz="2400" dirty="0" smtClean="0">
                <a:latin typeface="Times New Roman"/>
                <a:cs typeface="Times New Roman"/>
              </a:rPr>
              <a:t>, </a:t>
            </a:r>
            <a:r>
              <a:rPr lang="en-US" sz="2400" i="1" dirty="0" smtClean="0">
                <a:latin typeface="Times New Roman"/>
                <a:cs typeface="Times New Roman"/>
              </a:rPr>
              <a:t>y</a:t>
            </a:r>
            <a:r>
              <a:rPr lang="en-US" sz="2400" dirty="0" smtClean="0">
                <a:latin typeface="Times New Roman"/>
                <a:cs typeface="Times New Roman"/>
              </a:rPr>
              <a:t>)</a:t>
            </a:r>
            <a:endParaRPr lang="en-US" sz="2400" dirty="0" smtClean="0"/>
          </a:p>
        </p:txBody>
      </p:sp>
      <p:sp>
        <p:nvSpPr>
          <p:cNvPr id="39" name="TextBox 38"/>
          <p:cNvSpPr txBox="1"/>
          <p:nvPr/>
        </p:nvSpPr>
        <p:spPr>
          <a:xfrm>
            <a:off x="4953000" y="2553057"/>
            <a:ext cx="4114800" cy="147732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Geodesics map to “straight lines” on the plane (i.e. geodesics using the usual Euclidean metric on the plane), but</a:t>
            </a:r>
            <a:r>
              <a:rPr lang="en-US" b="1" i="1" dirty="0" smtClean="0"/>
              <a:t> non-</a:t>
            </a:r>
            <a:r>
              <a:rPr lang="en-US" b="1" i="1" dirty="0" err="1" smtClean="0"/>
              <a:t>isometrically</a:t>
            </a:r>
            <a:r>
              <a:rPr lang="en-US" dirty="0" smtClean="0"/>
              <a:t>!  </a:t>
            </a:r>
          </a:p>
          <a:p>
            <a:r>
              <a:rPr lang="en-US" dirty="0" smtClean="0"/>
              <a:t>	-- </a:t>
            </a:r>
            <a:r>
              <a:rPr lang="en-US" b="1" dirty="0" err="1" smtClean="0">
                <a:solidFill>
                  <a:schemeClr val="accent1">
                    <a:lumMod val="75000"/>
                  </a:schemeClr>
                </a:solidFill>
              </a:rPr>
              <a:t>Orthogeodesic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 embedding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810000" y="5882045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/>
                <a:cs typeface="Times New Roman"/>
              </a:rPr>
              <a:t>→</a:t>
            </a:r>
            <a:endParaRPr lang="en-US" sz="4000" dirty="0"/>
          </a:p>
        </p:txBody>
      </p:sp>
      <p:grpSp>
        <p:nvGrpSpPr>
          <p:cNvPr id="3" name="Group 73"/>
          <p:cNvGrpSpPr/>
          <p:nvPr/>
        </p:nvGrpSpPr>
        <p:grpSpPr>
          <a:xfrm>
            <a:off x="845130" y="5980331"/>
            <a:ext cx="2660070" cy="1219200"/>
            <a:chOff x="609600" y="6019799"/>
            <a:chExt cx="1828800" cy="838201"/>
          </a:xfrm>
        </p:grpSpPr>
        <p:sp>
          <p:nvSpPr>
            <p:cNvPr id="46" name="Arc 45"/>
            <p:cNvSpPr/>
            <p:nvPr/>
          </p:nvSpPr>
          <p:spPr>
            <a:xfrm>
              <a:off x="609600" y="6019800"/>
              <a:ext cx="609600" cy="838200"/>
            </a:xfrm>
            <a:prstGeom prst="arc">
              <a:avLst>
                <a:gd name="adj1" fmla="val 13004204"/>
                <a:gd name="adj2" fmla="val 36785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50026" y="6019799"/>
              <a:ext cx="1412174" cy="200025"/>
            </a:xfrm>
            <a:custGeom>
              <a:avLst/>
              <a:gdLst>
                <a:gd name="connsiteX0" fmla="*/ 0 w 1447800"/>
                <a:gd name="connsiteY0" fmla="*/ 0 h 209550"/>
                <a:gd name="connsiteX1" fmla="*/ 485775 w 1447800"/>
                <a:gd name="connsiteY1" fmla="*/ 152400 h 209550"/>
                <a:gd name="connsiteX2" fmla="*/ 1447800 w 1447800"/>
                <a:gd name="connsiteY2" fmla="*/ 20955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7800" h="209550">
                  <a:moveTo>
                    <a:pt x="0" y="0"/>
                  </a:moveTo>
                  <a:cubicBezTo>
                    <a:pt x="122237" y="58737"/>
                    <a:pt x="244475" y="117475"/>
                    <a:pt x="485775" y="152400"/>
                  </a:cubicBezTo>
                  <a:cubicBezTo>
                    <a:pt x="727075" y="187325"/>
                    <a:pt x="1087437" y="198437"/>
                    <a:pt x="1447800" y="209550"/>
                  </a:cubicBez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9" name="Straight Connector 48"/>
            <p:cNvCxnSpPr>
              <a:stCxn id="46" idx="2"/>
              <a:endCxn id="53" idx="3"/>
            </p:cNvCxnSpPr>
            <p:nvPr/>
          </p:nvCxnSpPr>
          <p:spPr>
            <a:xfrm rot="5400000" flipH="1" flipV="1">
              <a:off x="1781537" y="5814677"/>
              <a:ext cx="93600" cy="122012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1179286" y="6255657"/>
              <a:ext cx="1072424" cy="34653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Freeform 52"/>
            <p:cNvSpPr/>
            <p:nvPr/>
          </p:nvSpPr>
          <p:spPr>
            <a:xfrm>
              <a:off x="2255520" y="6220460"/>
              <a:ext cx="182880" cy="157480"/>
            </a:xfrm>
            <a:custGeom>
              <a:avLst/>
              <a:gdLst>
                <a:gd name="connsiteX0" fmla="*/ 0 w 194310"/>
                <a:gd name="connsiteY0" fmla="*/ 66040 h 157480"/>
                <a:gd name="connsiteX1" fmla="*/ 110490 w 194310"/>
                <a:gd name="connsiteY1" fmla="*/ 1270 h 157480"/>
                <a:gd name="connsiteX2" fmla="*/ 175260 w 194310"/>
                <a:gd name="connsiteY2" fmla="*/ 73660 h 157480"/>
                <a:gd name="connsiteX3" fmla="*/ 194310 w 194310"/>
                <a:gd name="connsiteY3" fmla="*/ 157480 h 157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310" h="157480">
                  <a:moveTo>
                    <a:pt x="0" y="66040"/>
                  </a:moveTo>
                  <a:cubicBezTo>
                    <a:pt x="40640" y="33020"/>
                    <a:pt x="81280" y="0"/>
                    <a:pt x="110490" y="1270"/>
                  </a:cubicBezTo>
                  <a:cubicBezTo>
                    <a:pt x="139700" y="2540"/>
                    <a:pt x="161290" y="47625"/>
                    <a:pt x="175260" y="73660"/>
                  </a:cubicBezTo>
                  <a:cubicBezTo>
                    <a:pt x="189230" y="99695"/>
                    <a:pt x="191770" y="128587"/>
                    <a:pt x="194310" y="157480"/>
                  </a:cubicBez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5" name="Straight Connector 54"/>
            <p:cNvCxnSpPr/>
            <p:nvPr/>
          </p:nvCxnSpPr>
          <p:spPr>
            <a:xfrm>
              <a:off x="648588" y="6233506"/>
              <a:ext cx="527069" cy="14894"/>
            </a:xfrm>
            <a:prstGeom prst="line">
              <a:avLst/>
            </a:prstGeom>
            <a:ln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Group 62"/>
            <p:cNvGrpSpPr/>
            <p:nvPr/>
          </p:nvGrpSpPr>
          <p:grpSpPr>
            <a:xfrm rot="17396795">
              <a:off x="1432266" y="6150331"/>
              <a:ext cx="137840" cy="304800"/>
              <a:chOff x="2815771" y="6027057"/>
              <a:chExt cx="257629" cy="569686"/>
            </a:xfrm>
          </p:grpSpPr>
          <p:sp>
            <p:nvSpPr>
              <p:cNvPr id="61" name="Freeform 60"/>
              <p:cNvSpPr/>
              <p:nvPr/>
            </p:nvSpPr>
            <p:spPr>
              <a:xfrm>
                <a:off x="2971800" y="6030686"/>
                <a:ext cx="101600" cy="566057"/>
              </a:xfrm>
              <a:custGeom>
                <a:avLst/>
                <a:gdLst>
                  <a:gd name="connsiteX0" fmla="*/ 101600 w 101600"/>
                  <a:gd name="connsiteY0" fmla="*/ 0 h 566057"/>
                  <a:gd name="connsiteX1" fmla="*/ 10886 w 101600"/>
                  <a:gd name="connsiteY1" fmla="*/ 279400 h 566057"/>
                  <a:gd name="connsiteX2" fmla="*/ 36286 w 101600"/>
                  <a:gd name="connsiteY2" fmla="*/ 566057 h 566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1600" h="566057">
                    <a:moveTo>
                      <a:pt x="101600" y="0"/>
                    </a:moveTo>
                    <a:cubicBezTo>
                      <a:pt x="61686" y="92528"/>
                      <a:pt x="21772" y="185057"/>
                      <a:pt x="10886" y="279400"/>
                    </a:cubicBezTo>
                    <a:cubicBezTo>
                      <a:pt x="0" y="373743"/>
                      <a:pt x="18143" y="469900"/>
                      <a:pt x="36286" y="566057"/>
                    </a:cubicBezTo>
                  </a:path>
                </a:pathLst>
              </a:cu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Freeform 61"/>
              <p:cNvSpPr/>
              <p:nvPr/>
            </p:nvSpPr>
            <p:spPr>
              <a:xfrm rot="597353" flipH="1">
                <a:off x="2815771" y="6027057"/>
                <a:ext cx="108858" cy="566057"/>
              </a:xfrm>
              <a:custGeom>
                <a:avLst/>
                <a:gdLst>
                  <a:gd name="connsiteX0" fmla="*/ 101600 w 101600"/>
                  <a:gd name="connsiteY0" fmla="*/ 0 h 566057"/>
                  <a:gd name="connsiteX1" fmla="*/ 10886 w 101600"/>
                  <a:gd name="connsiteY1" fmla="*/ 279400 h 566057"/>
                  <a:gd name="connsiteX2" fmla="*/ 36286 w 101600"/>
                  <a:gd name="connsiteY2" fmla="*/ 566057 h 566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1600" h="566057">
                    <a:moveTo>
                      <a:pt x="101600" y="0"/>
                    </a:moveTo>
                    <a:cubicBezTo>
                      <a:pt x="61686" y="92528"/>
                      <a:pt x="21772" y="185057"/>
                      <a:pt x="10886" y="279400"/>
                    </a:cubicBezTo>
                    <a:cubicBezTo>
                      <a:pt x="0" y="373743"/>
                      <a:pt x="18143" y="469900"/>
                      <a:pt x="36286" y="566057"/>
                    </a:cubicBezTo>
                  </a:path>
                </a:pathLst>
              </a:cu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64" name="Rectangle 63"/>
          <p:cNvSpPr/>
          <p:nvPr/>
        </p:nvSpPr>
        <p:spPr>
          <a:xfrm>
            <a:off x="5029200" y="5675531"/>
            <a:ext cx="1676400" cy="1219200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/>
          <p:nvPr/>
        </p:nvSpPr>
        <p:spPr>
          <a:xfrm>
            <a:off x="5410200" y="5827931"/>
            <a:ext cx="838200" cy="838200"/>
          </a:xfrm>
          <a:prstGeom prst="ellipse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7" name="Straight Connector 66"/>
          <p:cNvCxnSpPr>
            <a:endCxn id="65" idx="3"/>
          </p:cNvCxnSpPr>
          <p:nvPr/>
        </p:nvCxnSpPr>
        <p:spPr>
          <a:xfrm rot="5400000">
            <a:off x="5243987" y="6152525"/>
            <a:ext cx="679820" cy="10189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stCxn id="65" idx="0"/>
            <a:endCxn id="65" idx="5"/>
          </p:cNvCxnSpPr>
          <p:nvPr/>
        </p:nvCxnSpPr>
        <p:spPr>
          <a:xfrm rot="16200000" flipH="1">
            <a:off x="5619749" y="6037481"/>
            <a:ext cx="715449" cy="29634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/>
          <p:nvPr/>
        </p:nvCxnSpPr>
        <p:spPr>
          <a:xfrm rot="5400000" flipH="1" flipV="1">
            <a:off x="4914900" y="6551831"/>
            <a:ext cx="381000" cy="1588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/>
          <p:nvPr/>
        </p:nvCxnSpPr>
        <p:spPr>
          <a:xfrm>
            <a:off x="5105400" y="6742331"/>
            <a:ext cx="381000" cy="1588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5439697" y="6666131"/>
            <a:ext cx="12290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/>
              <a:t>x</a:t>
            </a:r>
            <a:endParaRPr lang="en-US" sz="1050" dirty="0"/>
          </a:p>
        </p:txBody>
      </p:sp>
      <p:sp>
        <p:nvSpPr>
          <p:cNvPr id="81" name="TextBox 80"/>
          <p:cNvSpPr txBox="1"/>
          <p:nvPr/>
        </p:nvSpPr>
        <p:spPr>
          <a:xfrm>
            <a:off x="5029200" y="6132731"/>
            <a:ext cx="12290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/>
              <a:t>y</a:t>
            </a:r>
            <a:endParaRPr lang="en-US" sz="1050" dirty="0"/>
          </a:p>
        </p:txBody>
      </p:sp>
      <p:grpSp>
        <p:nvGrpSpPr>
          <p:cNvPr id="9" name="Group 53"/>
          <p:cNvGrpSpPr/>
          <p:nvPr/>
        </p:nvGrpSpPr>
        <p:grpSpPr>
          <a:xfrm>
            <a:off x="3581400" y="2501682"/>
            <a:ext cx="1143000" cy="584775"/>
            <a:chOff x="3810000" y="2362200"/>
            <a:chExt cx="1143000" cy="584775"/>
          </a:xfrm>
        </p:grpSpPr>
        <p:sp>
          <p:nvSpPr>
            <p:cNvPr id="48" name="TextBox 47"/>
            <p:cNvSpPr txBox="1"/>
            <p:nvPr/>
          </p:nvSpPr>
          <p:spPr>
            <a:xfrm>
              <a:off x="3810000" y="2362200"/>
              <a:ext cx="11430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/>
                <a:t>1         0</a:t>
              </a:r>
            </a:p>
            <a:p>
              <a:r>
                <a:rPr lang="en-US" sz="1600" dirty="0" smtClean="0"/>
                <a:t>0     sin</a:t>
              </a:r>
              <a:r>
                <a:rPr lang="en-US" sz="1600" baseline="30000" dirty="0" smtClean="0"/>
                <a:t>2</a:t>
              </a:r>
              <a:r>
                <a:rPr lang="en-US" sz="1600" dirty="0" smtClean="0"/>
                <a:t>(</a:t>
              </a:r>
              <a:r>
                <a:rPr lang="el-GR" sz="1600" i="1" dirty="0" smtClean="0">
                  <a:latin typeface="Times New Roman"/>
                  <a:cs typeface="Times New Roman"/>
                </a:rPr>
                <a:t>θ</a:t>
              </a:r>
              <a:r>
                <a:rPr lang="en-US" sz="1600" i="1" dirty="0" smtClean="0">
                  <a:latin typeface="Times New Roman"/>
                  <a:cs typeface="Times New Roman"/>
                </a:rPr>
                <a:t>)</a:t>
              </a:r>
              <a:endParaRPr lang="en-US" sz="1600" dirty="0"/>
            </a:p>
          </p:txBody>
        </p:sp>
        <p:sp>
          <p:nvSpPr>
            <p:cNvPr id="50" name="Left Bracket 49"/>
            <p:cNvSpPr/>
            <p:nvPr/>
          </p:nvSpPr>
          <p:spPr>
            <a:xfrm>
              <a:off x="3810000" y="2362200"/>
              <a:ext cx="76200" cy="533400"/>
            </a:xfrm>
            <a:prstGeom prst="leftBracket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Left Bracket 51"/>
            <p:cNvSpPr/>
            <p:nvPr/>
          </p:nvSpPr>
          <p:spPr>
            <a:xfrm flipH="1">
              <a:off x="4724400" y="2362200"/>
              <a:ext cx="76200" cy="533400"/>
            </a:xfrm>
            <a:prstGeom prst="leftBracket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3505200" y="3038058"/>
            <a:ext cx="1447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smtClean="0"/>
              <a:t>(spherical metric)</a:t>
            </a:r>
            <a:endParaRPr lang="en-US" sz="1200" i="1" dirty="0"/>
          </a:p>
        </p:txBody>
      </p:sp>
      <p:cxnSp>
        <p:nvCxnSpPr>
          <p:cNvPr id="57" name="Straight Connector 56"/>
          <p:cNvCxnSpPr/>
          <p:nvPr/>
        </p:nvCxnSpPr>
        <p:spPr>
          <a:xfrm>
            <a:off x="2340803" y="3200724"/>
            <a:ext cx="89484" cy="14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2707896" y="3644017"/>
            <a:ext cx="89484" cy="14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5925391" y="2117375"/>
            <a:ext cx="167712" cy="376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6191656" y="2125488"/>
            <a:ext cx="167712" cy="376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4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60" name="Slide Number Placeholder 5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77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9" grpId="0" animBg="1"/>
      <p:bldP spid="44" grpId="0"/>
      <p:bldP spid="64" grpId="0" animBg="1"/>
      <p:bldP spid="65" grpId="0" animBg="1"/>
      <p:bldP spid="80" grpId="0"/>
      <p:bldP spid="81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0997" y="4167188"/>
            <a:ext cx="2674003" cy="276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596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</a:rPr>
              <a:t>Result with Gnomonic projection</a:t>
            </a:r>
            <a:endParaRPr lang="en-US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2895600"/>
            <a:ext cx="2057400" cy="839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56143" y="2713958"/>
            <a:ext cx="4187857" cy="1400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2400" y="609600"/>
            <a:ext cx="5147012" cy="196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72200" y="533400"/>
            <a:ext cx="2474024" cy="2031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9" name="Straight Arrow Connector 8"/>
          <p:cNvCxnSpPr/>
          <p:nvPr/>
        </p:nvCxnSpPr>
        <p:spPr>
          <a:xfrm>
            <a:off x="3810000" y="3352800"/>
            <a:ext cx="990600" cy="1588"/>
          </a:xfrm>
          <a:prstGeom prst="straightConnector1">
            <a:avLst/>
          </a:prstGeom>
          <a:ln w="41275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114800" y="3429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/>
              <a:t>T</a:t>
            </a:r>
            <a:endParaRPr lang="en-US" b="1" i="1" dirty="0"/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657600" y="3733800"/>
            <a:ext cx="1371600" cy="499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304800" y="2438400"/>
            <a:ext cx="198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Cost of moving an unit distance along x-axis (=1).</a:t>
            </a:r>
            <a:endParaRPr lang="en-US" sz="1200" dirty="0"/>
          </a:p>
        </p:txBody>
      </p:sp>
      <p:sp>
        <p:nvSpPr>
          <p:cNvPr id="14" name="TextBox 13"/>
          <p:cNvSpPr txBox="1"/>
          <p:nvPr/>
        </p:nvSpPr>
        <p:spPr>
          <a:xfrm>
            <a:off x="2895600" y="2438400"/>
            <a:ext cx="213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Cost of moving an unit distance along y-axis (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=sin(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1200" dirty="0" smtClean="0"/>
              <a:t>).</a:t>
            </a:r>
            <a:endParaRPr lang="en-US" sz="1200" dirty="0"/>
          </a:p>
        </p:txBody>
      </p:sp>
      <p:sp>
        <p:nvSpPr>
          <p:cNvPr id="15" name="TextBox 14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4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78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95425"/>
            <a:ext cx="9056067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596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</a:rPr>
              <a:t>Result with Gnomonic projection</a:t>
            </a:r>
            <a:endParaRPr lang="en-US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4495800" y="3593068"/>
            <a:ext cx="990600" cy="1588"/>
          </a:xfrm>
          <a:prstGeom prst="straightConnector1">
            <a:avLst/>
          </a:prstGeom>
          <a:ln w="41275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800600" y="3669268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/>
              <a:t>T</a:t>
            </a:r>
            <a:r>
              <a:rPr lang="en-US" baseline="30000" dirty="0" smtClean="0"/>
              <a:t>-1</a:t>
            </a:r>
            <a:endParaRPr lang="en-US" baseline="30000" dirty="0"/>
          </a:p>
        </p:txBody>
      </p:sp>
      <p:sp>
        <p:nvSpPr>
          <p:cNvPr id="9" name="TextBox 8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4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79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Overview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36637"/>
            <a:ext cx="8686800" cy="5364163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Planning with Topological constraints – </a:t>
            </a:r>
            <a:r>
              <a:rPr lang="en-US" dirty="0" err="1" smtClean="0"/>
              <a:t>Homotopy</a:t>
            </a:r>
            <a:r>
              <a:rPr lang="en-US" dirty="0" smtClean="0"/>
              <a:t> &amp; Homology class constraints</a:t>
            </a:r>
            <a:br>
              <a:rPr lang="en-US" dirty="0" smtClean="0"/>
            </a:br>
            <a:endParaRPr lang="en-US" sz="22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Incorporating Metric Information using search-based techniques – </a:t>
            </a: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Voronoi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 Tessellation in Non-convex Environment with Non-uniform metric </a:t>
            </a:r>
            <a:br>
              <a:rPr lang="en-US" dirty="0" smtClean="0">
                <a:solidFill>
                  <a:schemeClr val="bg1">
                    <a:lumMod val="75000"/>
                  </a:schemeClr>
                </a:solidFill>
              </a:rPr>
            </a:br>
            <a:endParaRPr lang="en-US" sz="2200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Dimensional Decomposition – Distributed Optimization using Separable Optimal Flow</a:t>
            </a: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/>
            </a:r>
            <a:b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</a:br>
            <a:r>
              <a:rPr lang="en-US" b="1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endParaRPr lang="en-US" sz="2200" b="1" i="1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Transformation for Efficient Optimal Planning in Environments with Non-Euclidean Metric</a:t>
            </a:r>
            <a:endParaRPr lang="en-US" b="1" dirty="0" smtClean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1</a:t>
            </a:r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620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Condition for </a:t>
            </a:r>
            <a:r>
              <a:rPr lang="en-US" sz="3600" b="1" dirty="0" err="1" smtClean="0">
                <a:solidFill>
                  <a:schemeClr val="accent2">
                    <a:lumMod val="75000"/>
                  </a:schemeClr>
                </a:solidFill>
              </a:rPr>
              <a:t>Orthogeodesic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 embedding</a:t>
            </a:r>
            <a:endParaRPr lang="en-US" sz="3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6600" y="1905000"/>
            <a:ext cx="2438400" cy="797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0" y="1295400"/>
            <a:ext cx="2376268" cy="378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762000" y="990600"/>
            <a:ext cx="5791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Suppose we are given a coordinate chart consisting of coordinate variables                                             and a matrix representation of the metric, </a:t>
            </a:r>
            <a:r>
              <a:rPr lang="en-US" sz="2000" b="1" dirty="0" smtClean="0"/>
              <a:t>g</a:t>
            </a:r>
            <a:endParaRPr lang="en-US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914400" y="213360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Geodesic equation:</a:t>
            </a:r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2800" y="2590504"/>
            <a:ext cx="4876800" cy="91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914400" y="2667000"/>
            <a:ext cx="2514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Condition for geodesics being “straight lines”:</a:t>
            </a:r>
          </a:p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715000" y="3364468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(acceleration parallel to velocity)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rot="5400000" flipH="1" flipV="1">
            <a:off x="6361906" y="1713706"/>
            <a:ext cx="1295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6781800" y="2209800"/>
            <a:ext cx="1905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8534400" y="22098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30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en-US" baseline="30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086600" y="9144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en-US" baseline="30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Freeform 19"/>
          <p:cNvSpPr/>
          <p:nvPr/>
        </p:nvSpPr>
        <p:spPr>
          <a:xfrm>
            <a:off x="7160455" y="1350498"/>
            <a:ext cx="1139483" cy="597878"/>
          </a:xfrm>
          <a:custGeom>
            <a:avLst/>
            <a:gdLst>
              <a:gd name="connsiteX0" fmla="*/ 0 w 1139483"/>
              <a:gd name="connsiteY0" fmla="*/ 520505 h 597878"/>
              <a:gd name="connsiteX1" fmla="*/ 506437 w 1139483"/>
              <a:gd name="connsiteY1" fmla="*/ 534573 h 597878"/>
              <a:gd name="connsiteX2" fmla="*/ 647114 w 1139483"/>
              <a:gd name="connsiteY2" fmla="*/ 140677 h 597878"/>
              <a:gd name="connsiteX3" fmla="*/ 1139483 w 1139483"/>
              <a:gd name="connsiteY3" fmla="*/ 0 h 597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9483" h="597878">
                <a:moveTo>
                  <a:pt x="0" y="520505"/>
                </a:moveTo>
                <a:cubicBezTo>
                  <a:pt x="199292" y="559191"/>
                  <a:pt x="398585" y="597878"/>
                  <a:pt x="506437" y="534573"/>
                </a:cubicBezTo>
                <a:cubicBezTo>
                  <a:pt x="614289" y="471268"/>
                  <a:pt x="541606" y="229772"/>
                  <a:pt x="647114" y="140677"/>
                </a:cubicBezTo>
                <a:cubicBezTo>
                  <a:pt x="752622" y="51582"/>
                  <a:pt x="946052" y="25791"/>
                  <a:pt x="1139483" y="0"/>
                </a:cubicBezTo>
              </a:path>
            </a:pathLst>
          </a:cu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47800" y="3810000"/>
            <a:ext cx="3200400" cy="499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5" name="Group 24"/>
          <p:cNvGrpSpPr/>
          <p:nvPr/>
        </p:nvGrpSpPr>
        <p:grpSpPr>
          <a:xfrm>
            <a:off x="5810250" y="3810000"/>
            <a:ext cx="914400" cy="400050"/>
            <a:chOff x="5029200" y="3886200"/>
            <a:chExt cx="914400" cy="400050"/>
          </a:xfrm>
        </p:grpSpPr>
        <p:pic>
          <p:nvPicPr>
            <p:cNvPr id="8201" name="Picture 9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5029200" y="3962400"/>
              <a:ext cx="514350" cy="295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8202" name="Picture 10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5524500" y="3886200"/>
              <a:ext cx="419100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8203" name="Picture 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877050" y="3829050"/>
            <a:ext cx="173355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TextBox 27"/>
          <p:cNvSpPr txBox="1"/>
          <p:nvPr/>
        </p:nvSpPr>
        <p:spPr>
          <a:xfrm>
            <a:off x="1066800" y="3581400"/>
            <a:ext cx="762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Reduces to,</a:t>
            </a:r>
          </a:p>
          <a:p>
            <a:r>
              <a:rPr lang="en-US" dirty="0" smtClean="0"/>
              <a:t>			                for every                      ,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1143000" y="4572000"/>
            <a:ext cx="70104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Final condition: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Eliminate the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000" dirty="0" smtClean="0"/>
              <a:t> unknown </a:t>
            </a:r>
            <a:r>
              <a:rPr lang="el-GR" sz="2000" i="1" dirty="0" smtClean="0">
                <a:latin typeface="Times New Roman"/>
                <a:cs typeface="Times New Roman"/>
              </a:rPr>
              <a:t>θ</a:t>
            </a:r>
            <a:r>
              <a:rPr lang="en-US" sz="2000" dirty="0" smtClean="0">
                <a:latin typeface="Times New Roman"/>
                <a:cs typeface="Times New Roman"/>
              </a:rPr>
              <a:t>’s</a:t>
            </a:r>
            <a:r>
              <a:rPr lang="en-US" sz="2000" dirty="0" smtClean="0"/>
              <a:t> from the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+1)/2</a:t>
            </a:r>
            <a:r>
              <a:rPr lang="en-US" sz="2000" dirty="0" smtClean="0"/>
              <a:t> equations to obtain the final conditions.</a:t>
            </a:r>
            <a:endParaRPr lang="en-US" sz="2000" dirty="0"/>
          </a:p>
        </p:txBody>
      </p:sp>
      <p:pic>
        <p:nvPicPr>
          <p:cNvPr id="8204" name="Picture 1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447800" y="4876800"/>
            <a:ext cx="6324600" cy="447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Rounded Rectangle 30"/>
          <p:cNvSpPr/>
          <p:nvPr/>
        </p:nvSpPr>
        <p:spPr>
          <a:xfrm>
            <a:off x="914400" y="4495800"/>
            <a:ext cx="7162800" cy="1752600"/>
          </a:xfrm>
          <a:prstGeom prst="roundRect">
            <a:avLst/>
          </a:prstGeom>
          <a:solidFill>
            <a:schemeClr val="accent2">
              <a:lumMod val="60000"/>
              <a:lumOff val="40000"/>
              <a:alpha val="7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4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26" name="Slide Number Placeholder 2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80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8" grpId="0"/>
      <p:bldP spid="19" grpId="0"/>
      <p:bldP spid="20" grpId="0" animBg="1"/>
      <p:bldP spid="28" grpId="0"/>
      <p:bldP spid="29" grpId="0"/>
      <p:bldP spid="31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53425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Acknowledgements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5429071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Thank you!</a:t>
            </a:r>
          </a:p>
          <a:p>
            <a:pPr algn="ctr"/>
            <a:r>
              <a:rPr 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Questions?</a:t>
            </a:r>
            <a:endParaRPr lang="en-US" sz="4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5800" y="4548426"/>
            <a:ext cx="77724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6">
                    <a:lumMod val="50000"/>
                  </a:schemeClr>
                </a:solidFill>
              </a:rPr>
              <a:t>Most of the codes available at</a:t>
            </a:r>
          </a:p>
          <a:p>
            <a:pPr algn="ctr"/>
            <a:r>
              <a:rPr lang="en-US" b="1" u="sng" dirty="0" smtClean="0">
                <a:solidFill>
                  <a:srgbClr val="002060"/>
                </a:solidFill>
              </a:rPr>
              <a:t>http://fling.seas.upenn.edu/~subhrabh/</a:t>
            </a:r>
            <a:endParaRPr lang="en-US" b="1" u="sng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5800" y="1056382"/>
            <a:ext cx="77724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4488" indent="-344488">
              <a:buFont typeface="Arial" pitchFamily="34" charset="0"/>
              <a:buChar char="•"/>
            </a:pPr>
            <a:r>
              <a:rPr lang="en-US" sz="2400" dirty="0" smtClean="0"/>
              <a:t>My advisors, Dr. Vijay Kumar and Dr. Maxim </a:t>
            </a:r>
            <a:r>
              <a:rPr lang="en-US" sz="2400" dirty="0" err="1" smtClean="0"/>
              <a:t>Likhachev</a:t>
            </a:r>
            <a:r>
              <a:rPr lang="en-US" sz="2400" dirty="0" smtClean="0"/>
              <a:t>.</a:t>
            </a:r>
          </a:p>
          <a:p>
            <a:pPr marL="344488" indent="-344488">
              <a:buFont typeface="Arial" pitchFamily="34" charset="0"/>
              <a:buChar char="•"/>
            </a:pPr>
            <a:r>
              <a:rPr lang="en-US" sz="2400" dirty="0" smtClean="0"/>
              <a:t>Other members of my thesis committee, Dr. George J. Pappas, Dr. Daniel E. </a:t>
            </a:r>
            <a:r>
              <a:rPr lang="en-US" sz="2400" dirty="0" err="1" smtClean="0"/>
              <a:t>Koditschek</a:t>
            </a:r>
            <a:r>
              <a:rPr lang="en-US" sz="2400" dirty="0" smtClean="0"/>
              <a:t> and Dr. Robert </a:t>
            </a:r>
            <a:r>
              <a:rPr lang="en-US" sz="2400" dirty="0" err="1" smtClean="0"/>
              <a:t>Ghrist</a:t>
            </a:r>
            <a:r>
              <a:rPr lang="en-US" sz="2400" dirty="0" smtClean="0"/>
              <a:t>.</a:t>
            </a:r>
          </a:p>
          <a:p>
            <a:pPr marL="344488" indent="-344488">
              <a:buFont typeface="Arial" pitchFamily="34" charset="0"/>
              <a:buChar char="•"/>
            </a:pPr>
            <a:r>
              <a:rPr lang="en-US" sz="2400" dirty="0" smtClean="0"/>
              <a:t>Dr. D. </a:t>
            </a:r>
            <a:r>
              <a:rPr lang="en-US" sz="2400" dirty="0" err="1" smtClean="0"/>
              <a:t>Lipsky</a:t>
            </a:r>
            <a:r>
              <a:rPr lang="en-US" sz="2400" dirty="0" smtClean="0"/>
              <a:t>, Dr. R. </a:t>
            </a:r>
            <a:r>
              <a:rPr lang="en-US" sz="2400" dirty="0" err="1" smtClean="0"/>
              <a:t>Ghrist</a:t>
            </a:r>
            <a:r>
              <a:rPr lang="en-US" sz="2400" dirty="0" smtClean="0"/>
              <a:t> (Collaborators on work involving algebraic topology)</a:t>
            </a:r>
          </a:p>
          <a:p>
            <a:pPr marL="344488" indent="-344488">
              <a:buFont typeface="Arial" pitchFamily="34" charset="0"/>
              <a:buChar char="•"/>
            </a:pPr>
            <a:r>
              <a:rPr lang="en-US" sz="2400" dirty="0" smtClean="0"/>
              <a:t>Dr. N. Michael and Dr. L. </a:t>
            </a:r>
            <a:r>
              <a:rPr lang="en-US" sz="2400" dirty="0" err="1" smtClean="0"/>
              <a:t>Pimenta</a:t>
            </a:r>
            <a:r>
              <a:rPr lang="en-US" sz="2400" dirty="0" smtClean="0"/>
              <a:t> (Collaborators on work involving coverage and exploration)</a:t>
            </a:r>
          </a:p>
          <a:p>
            <a:pPr marL="344488" indent="-344488">
              <a:buFont typeface="Arial" pitchFamily="34" charset="0"/>
              <a:buChar char="•"/>
            </a:pPr>
            <a:r>
              <a:rPr lang="en-US" sz="2400" dirty="0" smtClean="0"/>
              <a:t>Colleagues, faculty and staff of MEAM and GRASP.</a:t>
            </a:r>
          </a:p>
          <a:p>
            <a:pPr marL="344488" indent="-344488">
              <a:buFont typeface="Arial" pitchFamily="34" charset="0"/>
              <a:buChar char="•"/>
            </a:pPr>
            <a:r>
              <a:rPr lang="en-US" sz="2400" dirty="0" smtClean="0"/>
              <a:t>Support from ONR, NSF, ARO, ARL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85000"/>
                  </a:schemeClr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8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8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8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8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8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8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81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Slides</a:t>
            </a:r>
            <a:endParaRPr lang="en-US" dirty="0"/>
          </a:p>
        </p:txBody>
      </p:sp>
      <p:sp>
        <p:nvSpPr>
          <p:cNvPr id="5" name="Down Arrow 4"/>
          <p:cNvSpPr/>
          <p:nvPr/>
        </p:nvSpPr>
        <p:spPr>
          <a:xfrm>
            <a:off x="3810000" y="2057400"/>
            <a:ext cx="1676400" cy="2743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82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</a:rPr>
              <a:t>Results</a:t>
            </a:r>
          </a:p>
          <a:p>
            <a:pPr algn="ctr"/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</a:rPr>
              <a:t>(Planning with additional coordinates)</a:t>
            </a:r>
            <a:endParaRPr lang="en-US" sz="32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1800" y="1143000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Planning in </a:t>
            </a:r>
            <a:r>
              <a:rPr lang="en-US" sz="2800" i="1" dirty="0" smtClean="0"/>
              <a:t>X-Y-Time</a:t>
            </a:r>
            <a:endParaRPr lang="en-US" sz="2800" i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0" y="1914525"/>
            <a:ext cx="4910603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81000" y="2096869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Planning in dynamic environment </a:t>
            </a:r>
            <a:r>
              <a:rPr lang="en-US" b="1" i="1" dirty="0" smtClean="0"/>
              <a:t>without</a:t>
            </a:r>
            <a:r>
              <a:rPr lang="en-US" dirty="0" smtClean="0"/>
              <a:t> H-signature constraint</a:t>
            </a:r>
            <a:endParaRPr lang="en-US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2666" y="4038601"/>
            <a:ext cx="5136534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381000" y="4001869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Planning in dynamic environment </a:t>
            </a:r>
            <a:r>
              <a:rPr lang="en-US" b="1" i="1" dirty="0" smtClean="0"/>
              <a:t>with </a:t>
            </a:r>
            <a:r>
              <a:rPr lang="en-US" dirty="0" smtClean="0"/>
              <a:t>a blocked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81000" y="5181600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H-signature defined by taking projection on </a:t>
            </a:r>
            <a:r>
              <a:rPr lang="en-US" i="1" dirty="0" smtClean="0"/>
              <a:t>X-Y</a:t>
            </a:r>
            <a:r>
              <a:rPr lang="en-US" dirty="0" smtClean="0"/>
              <a:t> plane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83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Application to Planning for a</a:t>
            </a:r>
            <a:b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Planar Robot Arm</a:t>
            </a:r>
            <a:endParaRPr lang="en-US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1"/>
            <a:ext cx="8229600" cy="1295400"/>
          </a:xfrm>
        </p:spPr>
        <p:txBody>
          <a:bodyPr/>
          <a:lstStyle/>
          <a:p>
            <a:r>
              <a:rPr lang="en-US" dirty="0" smtClean="0"/>
              <a:t>A preliminary result based on an idea</a:t>
            </a:r>
          </a:p>
          <a:p>
            <a:r>
              <a:rPr lang="en-US" dirty="0" smtClean="0"/>
              <a:t>No theoretical guarantees yet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7" name="mov1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762000" y="2895600"/>
            <a:ext cx="3790122" cy="2971800"/>
          </a:xfrm>
          <a:prstGeom prst="rect">
            <a:avLst/>
          </a:prstGeom>
        </p:spPr>
      </p:pic>
      <p:pic>
        <p:nvPicPr>
          <p:cNvPr id="8" name="mov2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/>
          <a:stretch>
            <a:fillRect/>
          </a:stretch>
        </p:blipFill>
        <p:spPr>
          <a:xfrm>
            <a:off x="5334000" y="2590800"/>
            <a:ext cx="3200400" cy="3644900"/>
          </a:xfrm>
          <a:prstGeom prst="rect">
            <a:avLst/>
          </a:prstGeom>
        </p:spPr>
      </p:pic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84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2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312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507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</a:rPr>
              <a:t>Graph Construction</a:t>
            </a:r>
          </a:p>
          <a:p>
            <a:pPr algn="ctr"/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</a:rPr>
              <a:t>(The </a:t>
            </a:r>
            <a:r>
              <a:rPr lang="en-US" sz="3200" b="1" i="1" dirty="0" smtClean="0">
                <a:solidFill>
                  <a:schemeClr val="bg2">
                    <a:lumMod val="50000"/>
                  </a:schemeClr>
                </a:solidFill>
              </a:rPr>
              <a:t>H</a:t>
            </a: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</a:rPr>
              <a:t>-augmented graph)</a:t>
            </a:r>
            <a:endParaRPr lang="en-US" sz="3200" b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05125" y="1304567"/>
            <a:ext cx="1514475" cy="37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685800" y="1219200"/>
            <a:ext cx="7924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Given the graph                            laid upon the environment,</a:t>
            </a:r>
            <a:br>
              <a:rPr lang="en-US" sz="2400" dirty="0" smtClean="0"/>
            </a:br>
            <a:r>
              <a:rPr lang="en-US" sz="2400" dirty="0" smtClean="0"/>
              <a:t>we construct,</a:t>
            </a:r>
            <a:endParaRPr lang="en-US" sz="2400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24600" y="2184821"/>
            <a:ext cx="2362200" cy="1853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15"/>
          <p:cNvSpPr/>
          <p:nvPr/>
        </p:nvSpPr>
        <p:spPr>
          <a:xfrm>
            <a:off x="8458200" y="1981200"/>
            <a:ext cx="533400" cy="990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8458200" y="3276600"/>
            <a:ext cx="533400" cy="990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88927" y="4038600"/>
            <a:ext cx="2826473" cy="270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Rectangle 18"/>
          <p:cNvSpPr/>
          <p:nvPr/>
        </p:nvSpPr>
        <p:spPr>
          <a:xfrm>
            <a:off x="5943600" y="518160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943600" y="175260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Insight into graph topology:</a:t>
            </a:r>
            <a:endParaRPr 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59543" y="1981200"/>
            <a:ext cx="2750457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TextBox 342"/>
          <p:cNvSpPr txBox="1">
            <a:spLocks noChangeArrowheads="1"/>
          </p:cNvSpPr>
          <p:nvPr/>
        </p:nvSpPr>
        <p:spPr bwMode="auto">
          <a:xfrm>
            <a:off x="745933" y="2647890"/>
            <a:ext cx="93046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sz="2000" dirty="0">
                <a:latin typeface="Calibri" pitchFamily="34" charset="0"/>
              </a:rPr>
              <a:t> </a:t>
            </a:r>
            <a:r>
              <a:rPr lang="en-US" sz="2000" dirty="0" smtClean="0">
                <a:latin typeface="Calibri" pitchFamily="34" charset="0"/>
              </a:rPr>
              <a:t> in </a:t>
            </a:r>
            <a:r>
              <a:rPr lang="en-US" sz="2000" i="1" dirty="0">
                <a:latin typeface="Lucida Handwriting" pitchFamily="66" charset="0"/>
              </a:rPr>
              <a:t>G</a:t>
            </a:r>
          </a:p>
        </p:txBody>
      </p:sp>
      <p:sp>
        <p:nvSpPr>
          <p:cNvPr id="22" name="TextBox 343"/>
          <p:cNvSpPr txBox="1">
            <a:spLocks noChangeArrowheads="1"/>
          </p:cNvSpPr>
          <p:nvPr/>
        </p:nvSpPr>
        <p:spPr bwMode="auto">
          <a:xfrm>
            <a:off x="2209800" y="2629418"/>
            <a:ext cx="2514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{z,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sz="2000" baseline="-25000" dirty="0" err="1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→z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)} </a:t>
            </a:r>
            <a:r>
              <a:rPr lang="en-US" sz="2000" dirty="0" smtClean="0">
                <a:latin typeface="Calibri" pitchFamily="34" charset="0"/>
              </a:rPr>
              <a:t>in </a:t>
            </a:r>
            <a:r>
              <a:rPr lang="en-US" sz="2000" i="1" dirty="0">
                <a:latin typeface="Lucida Handwriting" pitchFamily="66" charset="0"/>
              </a:rPr>
              <a:t>G </a:t>
            </a:r>
            <a:r>
              <a:rPr lang="en-US" sz="2000" i="1" baseline="-25000" dirty="0" smtClean="0">
                <a:latin typeface="Times New Roman" pitchFamily="18" charset="0"/>
                <a:cs typeface="Times New Roman" pitchFamily="18" charset="0"/>
              </a:rPr>
              <a:t>H</a:t>
            </a:r>
            <a:endParaRPr lang="en-US" sz="20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Down Arrow 22"/>
          <p:cNvSpPr/>
          <p:nvPr/>
        </p:nvSpPr>
        <p:spPr>
          <a:xfrm rot="16200000">
            <a:off x="1850737" y="2607482"/>
            <a:ext cx="394855" cy="438728"/>
          </a:xfrm>
          <a:prstGeom prst="downArrow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174876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/>
          </a:p>
        </p:txBody>
      </p:sp>
      <p:sp>
        <p:nvSpPr>
          <p:cNvPr id="70" name="Rectangle 69"/>
          <p:cNvSpPr/>
          <p:nvPr/>
        </p:nvSpPr>
        <p:spPr>
          <a:xfrm rot="20177332">
            <a:off x="2009588" y="3703133"/>
            <a:ext cx="524040" cy="4284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1" name="Oval 70"/>
          <p:cNvSpPr/>
          <p:nvPr/>
        </p:nvSpPr>
        <p:spPr>
          <a:xfrm>
            <a:off x="1172902" y="3892702"/>
            <a:ext cx="92019" cy="920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2" name="Oval 71"/>
          <p:cNvSpPr/>
          <p:nvPr/>
        </p:nvSpPr>
        <p:spPr>
          <a:xfrm>
            <a:off x="3279109" y="3892702"/>
            <a:ext cx="92019" cy="920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3" name="Oval 72"/>
          <p:cNvSpPr/>
          <p:nvPr/>
        </p:nvSpPr>
        <p:spPr>
          <a:xfrm>
            <a:off x="2246454" y="4465263"/>
            <a:ext cx="92019" cy="920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4" name="Oval 73"/>
          <p:cNvSpPr/>
          <p:nvPr/>
        </p:nvSpPr>
        <p:spPr>
          <a:xfrm>
            <a:off x="2205557" y="3330366"/>
            <a:ext cx="92019" cy="920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5" name="TextBox 74"/>
          <p:cNvSpPr txBox="1"/>
          <p:nvPr/>
        </p:nvSpPr>
        <p:spPr>
          <a:xfrm>
            <a:off x="1019538" y="3892702"/>
            <a:ext cx="4089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err="1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sz="1400" i="1" baseline="-25000" dirty="0" err="1" smtClean="0">
                <a:latin typeface="Times New Roman" pitchFamily="18" charset="0"/>
                <a:cs typeface="Times New Roman" pitchFamily="18" charset="0"/>
              </a:rPr>
              <a:t>s</a:t>
            </a:r>
            <a:endParaRPr lang="en-US" sz="14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320006" y="3892702"/>
            <a:ext cx="4089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err="1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sz="1400" i="1" baseline="-25000" dirty="0" err="1" smtClean="0">
                <a:latin typeface="Times New Roman" pitchFamily="18" charset="0"/>
                <a:cs typeface="Times New Roman" pitchFamily="18" charset="0"/>
              </a:rPr>
              <a:t>g</a:t>
            </a:r>
            <a:endParaRPr lang="en-US" sz="14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2297576" y="4403918"/>
            <a:ext cx="4089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sz="14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en-US" sz="14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2195333" y="2972515"/>
            <a:ext cx="4089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sz="14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en-US" sz="14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195333" y="3688216"/>
            <a:ext cx="4089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400" i="1" dirty="0" smtClean="0">
                <a:latin typeface="Times New Roman"/>
                <a:cs typeface="Times New Roman"/>
              </a:rPr>
              <a:t>ζ</a:t>
            </a:r>
            <a:r>
              <a:rPr lang="en-US" sz="14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en-US" sz="14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0" name="Oval 79"/>
          <p:cNvSpPr/>
          <p:nvPr/>
        </p:nvSpPr>
        <p:spPr>
          <a:xfrm>
            <a:off x="2144211" y="3902927"/>
            <a:ext cx="92019" cy="92019"/>
          </a:xfrm>
          <a:prstGeom prst="ellipse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cxnSp>
        <p:nvCxnSpPr>
          <p:cNvPr id="81" name="Straight Connector 80"/>
          <p:cNvCxnSpPr>
            <a:stCxn id="71" idx="7"/>
            <a:endCxn id="74" idx="2"/>
          </p:cNvCxnSpPr>
          <p:nvPr/>
        </p:nvCxnSpPr>
        <p:spPr>
          <a:xfrm rot="5400000" flipH="1" flipV="1">
            <a:off x="1463599" y="3164221"/>
            <a:ext cx="529803" cy="954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>
            <a:stCxn id="71" idx="5"/>
            <a:endCxn id="73" idx="1"/>
          </p:cNvCxnSpPr>
          <p:nvPr/>
        </p:nvCxnSpPr>
        <p:spPr>
          <a:xfrm rot="16200000" flipH="1">
            <a:off x="1501940" y="3720750"/>
            <a:ext cx="507494" cy="10084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>
            <a:stCxn id="74" idx="6"/>
            <a:endCxn id="72" idx="1"/>
          </p:cNvCxnSpPr>
          <p:nvPr/>
        </p:nvCxnSpPr>
        <p:spPr>
          <a:xfrm>
            <a:off x="2297576" y="3376375"/>
            <a:ext cx="995009" cy="5298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>
            <a:stCxn id="73" idx="7"/>
            <a:endCxn id="72" idx="2"/>
          </p:cNvCxnSpPr>
          <p:nvPr/>
        </p:nvCxnSpPr>
        <p:spPr>
          <a:xfrm rot="5400000" flipH="1" flipV="1">
            <a:off x="2532039" y="3731670"/>
            <a:ext cx="540028" cy="954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84"/>
          <p:cNvSpPr txBox="1"/>
          <p:nvPr/>
        </p:nvSpPr>
        <p:spPr>
          <a:xfrm>
            <a:off x="3429000" y="3734515"/>
            <a:ext cx="14825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unique </a:t>
            </a:r>
            <a:r>
              <a:rPr lang="en-US" sz="1400" b="1" dirty="0" smtClean="0"/>
              <a:t>goal</a:t>
            </a:r>
            <a:r>
              <a:rPr lang="en-US" sz="1400" dirty="0" smtClean="0"/>
              <a:t> state</a:t>
            </a:r>
            <a:endParaRPr lang="en-US" sz="1400" dirty="0"/>
          </a:p>
        </p:txBody>
      </p:sp>
      <p:sp>
        <p:nvSpPr>
          <p:cNvPr id="86" name="TextBox 85"/>
          <p:cNvSpPr txBox="1"/>
          <p:nvPr/>
        </p:nvSpPr>
        <p:spPr>
          <a:xfrm>
            <a:off x="685800" y="3790459"/>
            <a:ext cx="14825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start</a:t>
            </a:r>
            <a:endParaRPr lang="en-US" sz="1400" b="1" dirty="0"/>
          </a:p>
        </p:txBody>
      </p:sp>
      <p:sp>
        <p:nvSpPr>
          <p:cNvPr id="87" name="Rectangle 86"/>
          <p:cNvSpPr/>
          <p:nvPr/>
        </p:nvSpPr>
        <p:spPr>
          <a:xfrm rot="20177332">
            <a:off x="2009588" y="5628467"/>
            <a:ext cx="524040" cy="4284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88" name="Oval 87"/>
          <p:cNvSpPr/>
          <p:nvPr/>
        </p:nvSpPr>
        <p:spPr>
          <a:xfrm>
            <a:off x="1172902" y="5818036"/>
            <a:ext cx="92019" cy="920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89" name="Oval 88"/>
          <p:cNvSpPr/>
          <p:nvPr/>
        </p:nvSpPr>
        <p:spPr>
          <a:xfrm>
            <a:off x="3279109" y="5818036"/>
            <a:ext cx="92019" cy="920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90" name="Oval 89"/>
          <p:cNvSpPr/>
          <p:nvPr/>
        </p:nvSpPr>
        <p:spPr>
          <a:xfrm>
            <a:off x="2246454" y="6390597"/>
            <a:ext cx="92019" cy="920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91" name="Oval 90"/>
          <p:cNvSpPr/>
          <p:nvPr/>
        </p:nvSpPr>
        <p:spPr>
          <a:xfrm>
            <a:off x="2205557" y="5255699"/>
            <a:ext cx="92019" cy="920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92" name="TextBox 91"/>
          <p:cNvSpPr txBox="1"/>
          <p:nvPr/>
        </p:nvSpPr>
        <p:spPr>
          <a:xfrm>
            <a:off x="457201" y="5869157"/>
            <a:ext cx="10224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400" i="1" dirty="0" err="1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sz="1400" i="1" baseline="-25000" dirty="0" err="1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1400" i="1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0)</a:t>
            </a:r>
            <a:endParaRPr lang="en-US" sz="14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2195333" y="5613550"/>
            <a:ext cx="4089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400" i="1" dirty="0" smtClean="0">
                <a:latin typeface="Times New Roman"/>
                <a:cs typeface="Times New Roman"/>
              </a:rPr>
              <a:t>ζ</a:t>
            </a:r>
            <a:r>
              <a:rPr lang="en-US" sz="14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en-US" sz="14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2144211" y="5828260"/>
            <a:ext cx="92019" cy="92019"/>
          </a:xfrm>
          <a:prstGeom prst="ellipse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cxnSp>
        <p:nvCxnSpPr>
          <p:cNvPr id="95" name="Straight Connector 94"/>
          <p:cNvCxnSpPr>
            <a:stCxn id="88" idx="7"/>
            <a:endCxn id="91" idx="2"/>
          </p:cNvCxnSpPr>
          <p:nvPr/>
        </p:nvCxnSpPr>
        <p:spPr>
          <a:xfrm rot="5400000" flipH="1" flipV="1">
            <a:off x="1463599" y="5089555"/>
            <a:ext cx="529803" cy="954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>
            <a:stCxn id="88" idx="5"/>
            <a:endCxn id="90" idx="1"/>
          </p:cNvCxnSpPr>
          <p:nvPr/>
        </p:nvCxnSpPr>
        <p:spPr>
          <a:xfrm rot="16200000" flipH="1">
            <a:off x="1501940" y="5646083"/>
            <a:ext cx="507494" cy="10084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>
            <a:stCxn id="91" idx="6"/>
            <a:endCxn id="100" idx="1"/>
          </p:cNvCxnSpPr>
          <p:nvPr/>
        </p:nvCxnSpPr>
        <p:spPr>
          <a:xfrm>
            <a:off x="2297576" y="5301708"/>
            <a:ext cx="984785" cy="4309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>
            <a:stCxn id="90" idx="7"/>
            <a:endCxn id="89" idx="2"/>
          </p:cNvCxnSpPr>
          <p:nvPr/>
        </p:nvCxnSpPr>
        <p:spPr>
          <a:xfrm rot="5400000" flipH="1" flipV="1">
            <a:off x="2532039" y="5657004"/>
            <a:ext cx="540028" cy="954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/>
          <p:cNvSpPr txBox="1"/>
          <p:nvPr/>
        </p:nvSpPr>
        <p:spPr>
          <a:xfrm>
            <a:off x="609600" y="5715793"/>
            <a:ext cx="14825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start</a:t>
            </a:r>
            <a:endParaRPr lang="en-US" sz="1400" b="1" dirty="0"/>
          </a:p>
        </p:txBody>
      </p:sp>
      <p:sp>
        <p:nvSpPr>
          <p:cNvPr id="100" name="Oval 99"/>
          <p:cNvSpPr/>
          <p:nvPr/>
        </p:nvSpPr>
        <p:spPr>
          <a:xfrm>
            <a:off x="3268884" y="5719187"/>
            <a:ext cx="92019" cy="920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101" name="TextBox 100"/>
          <p:cNvSpPr txBox="1"/>
          <p:nvPr/>
        </p:nvSpPr>
        <p:spPr>
          <a:xfrm>
            <a:off x="1479631" y="3432609"/>
            <a:ext cx="4089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14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en-US" sz="14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1479631" y="4105016"/>
            <a:ext cx="4089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14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en-US" sz="14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2757669" y="3432609"/>
            <a:ext cx="4089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14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en-US" sz="14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2808791" y="4105016"/>
            <a:ext cx="4089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1400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en-US" sz="14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1837482" y="4891019"/>
            <a:ext cx="10224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sz="14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400" i="1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, H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(e</a:t>
            </a:r>
            <a:r>
              <a:rPr lang="en-US" sz="14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))</a:t>
            </a:r>
            <a:endParaRPr lang="en-US" sz="14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3320006" y="5410915"/>
            <a:ext cx="18914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400" i="1" dirty="0" err="1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sz="1400" i="1" baseline="-25000" dirty="0" err="1" smtClean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1400" i="1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, H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(e</a:t>
            </a:r>
            <a:r>
              <a:rPr lang="en-US" sz="14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)+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H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(e</a:t>
            </a:r>
            <a:r>
              <a:rPr lang="en-US" sz="14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))</a:t>
            </a:r>
            <a:endParaRPr lang="en-US" sz="14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1479631" y="5351112"/>
            <a:ext cx="4089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14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en-US" sz="14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1479631" y="6023520"/>
            <a:ext cx="4089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14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en-US" sz="14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2757669" y="5351112"/>
            <a:ext cx="4089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14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en-US" sz="14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2808791" y="6023520"/>
            <a:ext cx="4089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1400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en-US" sz="14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1837482" y="6474738"/>
            <a:ext cx="10224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sz="14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400" i="1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, H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(e</a:t>
            </a:r>
            <a:r>
              <a:rPr lang="en-US" sz="14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))</a:t>
            </a:r>
            <a:endParaRPr lang="en-US" sz="14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3320006" y="5819887"/>
            <a:ext cx="18914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400" i="1" dirty="0" err="1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sz="1400" i="1" baseline="-25000" dirty="0" err="1" smtClean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1400" i="1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, H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(e</a:t>
            </a:r>
            <a:r>
              <a:rPr lang="en-US" sz="14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)+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H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(e</a:t>
            </a:r>
            <a:r>
              <a:rPr lang="en-US" sz="1400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))</a:t>
            </a:r>
            <a:endParaRPr lang="en-US" sz="14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3882343" y="5692488"/>
            <a:ext cx="3578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Arial"/>
                <a:cs typeface="Arial"/>
              </a:rPr>
              <a:t>≠</a:t>
            </a:r>
            <a:endParaRPr lang="en-US" sz="1400" b="1" dirty="0"/>
          </a:p>
        </p:txBody>
      </p:sp>
      <p:sp>
        <p:nvSpPr>
          <p:cNvPr id="114" name="TextBox 113"/>
          <p:cNvSpPr txBox="1"/>
          <p:nvPr/>
        </p:nvSpPr>
        <p:spPr>
          <a:xfrm>
            <a:off x="712809" y="4403918"/>
            <a:ext cx="562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>
                <a:latin typeface="Lucida Handwriting" pitchFamily="66" charset="0"/>
              </a:rPr>
              <a:t>G</a:t>
            </a:r>
            <a:endParaRPr lang="en-US" sz="1400" i="1" dirty="0">
              <a:latin typeface="Lucida Handwriting" pitchFamily="66" charset="0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712809" y="6431494"/>
            <a:ext cx="562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>
                <a:latin typeface="Lucida Handwriting" pitchFamily="66" charset="0"/>
              </a:rPr>
              <a:t>G </a:t>
            </a:r>
            <a:r>
              <a:rPr lang="en-US" sz="1400" baseline="-25000" dirty="0" smtClean="0">
                <a:latin typeface="Times New Roman" pitchFamily="18" charset="0"/>
                <a:cs typeface="Times New Roman" pitchFamily="18" charset="0"/>
              </a:rPr>
              <a:t>L</a:t>
            </a:r>
            <a:endParaRPr lang="en-US" sz="14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3217762" y="6334780"/>
            <a:ext cx="33354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6">
                    <a:lumMod val="50000"/>
                  </a:schemeClr>
                </a:solidFill>
              </a:rPr>
              <a:t>Goal states being distinguished by </a:t>
            </a:r>
            <a:r>
              <a:rPr lang="en-US" sz="1400" b="1" dirty="0" err="1" smtClean="0">
                <a:solidFill>
                  <a:schemeClr val="accent6">
                    <a:lumMod val="50000"/>
                  </a:schemeClr>
                </a:solidFill>
              </a:rPr>
              <a:t>homotopy</a:t>
            </a:r>
            <a:r>
              <a:rPr lang="en-US" sz="1400" b="1" dirty="0" smtClean="0">
                <a:solidFill>
                  <a:schemeClr val="accent6">
                    <a:lumMod val="50000"/>
                  </a:schemeClr>
                </a:solidFill>
              </a:rPr>
              <a:t> class of path taken to reach it</a:t>
            </a:r>
            <a:endParaRPr lang="en-US" sz="1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17" name="Freeform 116"/>
          <p:cNvSpPr/>
          <p:nvPr/>
        </p:nvSpPr>
        <p:spPr>
          <a:xfrm>
            <a:off x="1207911" y="4724400"/>
            <a:ext cx="2111022" cy="1145822"/>
          </a:xfrm>
          <a:custGeom>
            <a:avLst/>
            <a:gdLst>
              <a:gd name="connsiteX0" fmla="*/ 0 w 2111022"/>
              <a:gd name="connsiteY0" fmla="*/ 1145822 h 1145822"/>
              <a:gd name="connsiteX1" fmla="*/ 699911 w 2111022"/>
              <a:gd name="connsiteY1" fmla="*/ 152400 h 1145822"/>
              <a:gd name="connsiteX2" fmla="*/ 1636889 w 2111022"/>
              <a:gd name="connsiteY2" fmla="*/ 231422 h 1145822"/>
              <a:gd name="connsiteX3" fmla="*/ 2111022 w 2111022"/>
              <a:gd name="connsiteY3" fmla="*/ 1021644 h 1145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11022" h="1145822">
                <a:moveTo>
                  <a:pt x="0" y="1145822"/>
                </a:moveTo>
                <a:cubicBezTo>
                  <a:pt x="213548" y="725311"/>
                  <a:pt x="427096" y="304800"/>
                  <a:pt x="699911" y="152400"/>
                </a:cubicBezTo>
                <a:cubicBezTo>
                  <a:pt x="972726" y="0"/>
                  <a:pt x="1401704" y="86548"/>
                  <a:pt x="1636889" y="231422"/>
                </a:cubicBezTo>
                <a:cubicBezTo>
                  <a:pt x="1872074" y="376296"/>
                  <a:pt x="1991548" y="698970"/>
                  <a:pt x="2111022" y="1021644"/>
                </a:cubicBezTo>
              </a:path>
            </a:pathLst>
          </a:cu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TextBox 117"/>
          <p:cNvSpPr txBox="1"/>
          <p:nvPr/>
        </p:nvSpPr>
        <p:spPr>
          <a:xfrm>
            <a:off x="4191000" y="3011269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More details on Graph construction in paper</a:t>
            </a: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2895600" y="2209800"/>
            <a:ext cx="152400" cy="24622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H</a:t>
            </a:r>
            <a:endParaRPr lang="en-US" sz="1600" dirty="0"/>
          </a:p>
        </p:txBody>
      </p:sp>
      <p:sp>
        <p:nvSpPr>
          <p:cNvPr id="67" name="TextBox 66"/>
          <p:cNvSpPr txBox="1"/>
          <p:nvPr/>
        </p:nvSpPr>
        <p:spPr>
          <a:xfrm>
            <a:off x="3429000" y="2209800"/>
            <a:ext cx="152400" cy="24622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H</a:t>
            </a:r>
            <a:endParaRPr lang="en-US" sz="1600" dirty="0"/>
          </a:p>
        </p:txBody>
      </p:sp>
      <p:sp>
        <p:nvSpPr>
          <p:cNvPr id="68" name="TextBox 67"/>
          <p:cNvSpPr txBox="1"/>
          <p:nvPr/>
        </p:nvSpPr>
        <p:spPr>
          <a:xfrm>
            <a:off x="1403592" y="2184788"/>
            <a:ext cx="152400" cy="24622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H</a:t>
            </a:r>
            <a:endParaRPr lang="en-US" sz="1600" dirty="0"/>
          </a:p>
        </p:txBody>
      </p:sp>
      <p:sp>
        <p:nvSpPr>
          <p:cNvPr id="119" name="TextBox 118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9" name="Slide Number Placeholder 6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85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9" grpId="0" animBg="1"/>
      <p:bldP spid="20" grpId="0"/>
      <p:bldP spid="70" grpId="0" animBg="1"/>
      <p:bldP spid="71" grpId="0" animBg="1"/>
      <p:bldP spid="72" grpId="0" animBg="1"/>
      <p:bldP spid="73" grpId="0" animBg="1"/>
      <p:bldP spid="74" grpId="0" animBg="1"/>
      <p:bldP spid="75" grpId="0"/>
      <p:bldP spid="76" grpId="0"/>
      <p:bldP spid="77" grpId="0"/>
      <p:bldP spid="78" grpId="0"/>
      <p:bldP spid="79" grpId="0"/>
      <p:bldP spid="80" grpId="0" animBg="1"/>
      <p:bldP spid="85" grpId="0"/>
      <p:bldP spid="86" grpId="0"/>
      <p:bldP spid="87" grpId="0" animBg="1"/>
      <p:bldP spid="88" grpId="0" animBg="1"/>
      <p:bldP spid="89" grpId="0" animBg="1"/>
      <p:bldP spid="90" grpId="0" animBg="1"/>
      <p:bldP spid="91" grpId="0" animBg="1"/>
      <p:bldP spid="92" grpId="0"/>
      <p:bldP spid="93" grpId="0"/>
      <p:bldP spid="94" grpId="0" animBg="1"/>
      <p:bldP spid="99" grpId="0"/>
      <p:bldP spid="100" grpId="0" animBg="1"/>
      <p:bldP spid="101" grpId="0"/>
      <p:bldP spid="102" grpId="0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/>
      <p:bldP spid="113" grpId="0"/>
      <p:bldP spid="114" grpId="0"/>
      <p:bldP spid="115" grpId="0"/>
      <p:bldP spid="116" grpId="0"/>
      <p:bldP spid="117" grpId="0" animBg="1"/>
      <p:bldP spid="1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763000" cy="6858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Part - A</a:t>
            </a:r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676400"/>
            <a:ext cx="7162800" cy="3352800"/>
          </a:xfrm>
        </p:spPr>
        <p:txBody>
          <a:bodyPr/>
          <a:lstStyle/>
          <a:p>
            <a:r>
              <a:rPr lang="en-US" sz="3200" dirty="0" smtClean="0"/>
              <a:t>Basic construction in Two and Three </a:t>
            </a:r>
            <a:r>
              <a:rPr lang="en-US" dirty="0" smtClean="0"/>
              <a:t>Dimensional Configuration Spaces</a:t>
            </a:r>
          </a:p>
          <a:p>
            <a:endParaRPr lang="en-US" sz="3200" dirty="0" smtClean="0"/>
          </a:p>
          <a:p>
            <a:r>
              <a:rPr lang="en-US" dirty="0" smtClean="0"/>
              <a:t>Robot Path Planning with Topological Constraints</a:t>
            </a:r>
            <a:endParaRPr lang="en-US" sz="32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8839200" y="-76200"/>
            <a:ext cx="381000" cy="17697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lIns="45720" tIns="45720" rIns="0" bIns="0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1A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1B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2C 3A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3B</a:t>
            </a:r>
          </a:p>
          <a:p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896F7D9-4631-427C-B003-C8B510AB03E9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20327</TotalTime>
  <Words>4951</Words>
  <Application>Microsoft Office PowerPoint</Application>
  <PresentationFormat>On-screen Show (4:3)</PresentationFormat>
  <Paragraphs>1398</Paragraphs>
  <Slides>85</Slides>
  <Notes>2</Notes>
  <HiddenSlides>0</HiddenSlides>
  <MMClips>11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85</vt:i4>
      </vt:variant>
    </vt:vector>
  </HeadingPairs>
  <TitlesOfParts>
    <vt:vector size="86" baseType="lpstr">
      <vt:lpstr>Office Theme</vt:lpstr>
      <vt:lpstr>Topological  and Geometric Techniques in Graph Search-based Robot Planning</vt:lpstr>
      <vt:lpstr>Collaborators</vt:lpstr>
      <vt:lpstr>Path planning problem in robotics</vt:lpstr>
      <vt:lpstr>Approaches in Path planning problem in robotics</vt:lpstr>
      <vt:lpstr>Graph search based approach is the preferred, robust solution, but….</vt:lpstr>
      <vt:lpstr>Background: Quick overview of A* search</vt:lpstr>
      <vt:lpstr>Overview</vt:lpstr>
      <vt:lpstr>Overview</vt:lpstr>
      <vt:lpstr>Part - A</vt:lpstr>
      <vt:lpstr>Slide 10</vt:lpstr>
      <vt:lpstr>Slide 11</vt:lpstr>
      <vt:lpstr>Homotopy Vs. Homology – Similar equivalence relations</vt:lpstr>
      <vt:lpstr>Incorporating topological constraints in planning problems</vt:lpstr>
      <vt:lpstr>Slide 14</vt:lpstr>
      <vt:lpstr>Slide 15</vt:lpstr>
      <vt:lpstr>Slide 16</vt:lpstr>
      <vt:lpstr>Slide 17</vt:lpstr>
      <vt:lpstr>Theoretical guarantee on optimality</vt:lpstr>
      <vt:lpstr>Implementation details</vt:lpstr>
      <vt:lpstr>Slide 20</vt:lpstr>
      <vt:lpstr>Slide 21</vt:lpstr>
      <vt:lpstr>Slide 22</vt:lpstr>
      <vt:lpstr>Slide 23</vt:lpstr>
      <vt:lpstr>Slide 24</vt:lpstr>
      <vt:lpstr>Topological Constraints in 3-Dimensional Configuration Spaces</vt:lpstr>
      <vt:lpstr>We exploit theorems from Electromagnetism</vt:lpstr>
      <vt:lpstr>Constructions on 3D obstacles</vt:lpstr>
      <vt:lpstr>H-Signature</vt:lpstr>
      <vt:lpstr>Analytic computation of Virtual Magnetic Field</vt:lpstr>
      <vt:lpstr>H-signature augmented graph</vt:lpstr>
      <vt:lpstr>Results</vt:lpstr>
      <vt:lpstr>Results</vt:lpstr>
      <vt:lpstr>Planning for paths in Complementary classes</vt:lpstr>
      <vt:lpstr>Planning in X-Y-Time configuration space – Moving obstacles in 2 dimensions</vt:lpstr>
      <vt:lpstr>Part - B</vt:lpstr>
      <vt:lpstr>Replacements for Obstacles</vt:lpstr>
      <vt:lpstr>Linking Number</vt:lpstr>
      <vt:lpstr>Complete Invariant for Homology class</vt:lpstr>
      <vt:lpstr>Multiple Path-connected S</vt:lpstr>
      <vt:lpstr>Exploration of homotopy classes in a  4-dimensional configuration space – X-Y-Z-Time – Moving obstacles in 3D</vt:lpstr>
      <vt:lpstr>Overview</vt:lpstr>
      <vt:lpstr>Metric in Search-based  Robot Planning Problems</vt:lpstr>
      <vt:lpstr>Related Work (coverage)</vt:lpstr>
      <vt:lpstr>Part A Coverage in Non-convex Environments with non-Euclidean Metric</vt:lpstr>
      <vt:lpstr>Assignment for Exploration and Coverage (known environment)</vt:lpstr>
      <vt:lpstr>Search-based algorithm for Computing Geodesic Voronoi Tesellation</vt:lpstr>
      <vt:lpstr>The tessellation algorithm</vt:lpstr>
      <vt:lpstr>Part B</vt:lpstr>
      <vt:lpstr>Mathematical basis for Lloyd’s Algorithm</vt:lpstr>
      <vt:lpstr>Lloyd’s Algorithm via  Direct computation of Gradient</vt:lpstr>
      <vt:lpstr>Example: Lloyd’s algorithm in non-convex environment</vt:lpstr>
      <vt:lpstr>Part C</vt:lpstr>
      <vt:lpstr>Unknown/Partially known environment</vt:lpstr>
      <vt:lpstr>Entropy-based metric</vt:lpstr>
      <vt:lpstr>Entropy as density/weight function</vt:lpstr>
      <vt:lpstr>The overall Algorithm for each Robot</vt:lpstr>
      <vt:lpstr>Result</vt:lpstr>
      <vt:lpstr>Result</vt:lpstr>
      <vt:lpstr>ROS implementation – truly distributed (multi-thread) implementation</vt:lpstr>
      <vt:lpstr>Overview</vt:lpstr>
      <vt:lpstr>Motivation (and basic notations)</vt:lpstr>
      <vt:lpstr>Part A</vt:lpstr>
      <vt:lpstr>Distributed Optimization with Pairwise Constraints and its Application to Multi-robot Path Planning</vt:lpstr>
      <vt:lpstr>How to efficiently and optimally solve this huge problem?</vt:lpstr>
      <vt:lpstr>Slide 65</vt:lpstr>
      <vt:lpstr>Result (X-Y-Z-Time configuration space)</vt:lpstr>
      <vt:lpstr>Part B</vt:lpstr>
      <vt:lpstr>Additional complexity –               Introducing Tasks</vt:lpstr>
      <vt:lpstr>The Task Graph</vt:lpstr>
      <vt:lpstr>Slide 70</vt:lpstr>
      <vt:lpstr>Results</vt:lpstr>
      <vt:lpstr>Results</vt:lpstr>
      <vt:lpstr>Movie</vt:lpstr>
      <vt:lpstr>Overview</vt:lpstr>
      <vt:lpstr>Slide 75</vt:lpstr>
      <vt:lpstr>Slide 76</vt:lpstr>
      <vt:lpstr>Slide 77</vt:lpstr>
      <vt:lpstr>Result with Gnomonic projection</vt:lpstr>
      <vt:lpstr>Result with Gnomonic projection</vt:lpstr>
      <vt:lpstr>Condition for Orthogeodesic embedding</vt:lpstr>
      <vt:lpstr>Slide 81</vt:lpstr>
      <vt:lpstr>Additional Slides</vt:lpstr>
      <vt:lpstr>Slide 83</vt:lpstr>
      <vt:lpstr>Application to Planning for a Planar Robot Arm</vt:lpstr>
      <vt:lpstr>Slide 85</vt:lpstr>
    </vt:vector>
  </TitlesOfParts>
  <Company>Self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Subhrajit</dc:creator>
  <cp:lastModifiedBy>Subhrajit</cp:lastModifiedBy>
  <cp:revision>898</cp:revision>
  <dcterms:created xsi:type="dcterms:W3CDTF">2010-07-06T00:26:28Z</dcterms:created>
  <dcterms:modified xsi:type="dcterms:W3CDTF">2012-01-20T17:26:27Z</dcterms:modified>
</cp:coreProperties>
</file>