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</p:sldMasterIdLst>
  <p:notesMasterIdLst>
    <p:notesMasterId r:id="rId26"/>
  </p:notesMasterIdLst>
  <p:handoutMasterIdLst>
    <p:handoutMasterId r:id="rId27"/>
  </p:handoutMasterIdLst>
  <p:sldIdLst>
    <p:sldId id="289" r:id="rId2"/>
    <p:sldId id="290" r:id="rId3"/>
    <p:sldId id="291" r:id="rId4"/>
    <p:sldId id="307" r:id="rId5"/>
    <p:sldId id="292" r:id="rId6"/>
    <p:sldId id="308" r:id="rId7"/>
    <p:sldId id="293" r:id="rId8"/>
    <p:sldId id="294" r:id="rId9"/>
    <p:sldId id="309" r:id="rId10"/>
    <p:sldId id="295" r:id="rId11"/>
    <p:sldId id="296" r:id="rId12"/>
    <p:sldId id="297" r:id="rId13"/>
    <p:sldId id="310" r:id="rId14"/>
    <p:sldId id="298" r:id="rId15"/>
    <p:sldId id="300" r:id="rId16"/>
    <p:sldId id="299" r:id="rId17"/>
    <p:sldId id="311" r:id="rId18"/>
    <p:sldId id="301" r:id="rId19"/>
    <p:sldId id="302" r:id="rId20"/>
    <p:sldId id="312" r:id="rId21"/>
    <p:sldId id="303" r:id="rId22"/>
    <p:sldId id="304" r:id="rId23"/>
    <p:sldId id="305" r:id="rId24"/>
    <p:sldId id="306" r:id="rId25"/>
  </p:sldIdLst>
  <p:sldSz cx="9144000" cy="6858000" type="screen4x3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FF"/>
    <a:srgbClr val="800000"/>
    <a:srgbClr val="000080"/>
    <a:srgbClr val="800040"/>
    <a:srgbClr val="0000FF"/>
    <a:srgbClr val="FF0000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684" autoAdjust="0"/>
    <p:restoredTop sz="94170" autoAdjust="0"/>
  </p:normalViewPr>
  <p:slideViewPr>
    <p:cSldViewPr>
      <p:cViewPr>
        <p:scale>
          <a:sx n="59" d="100"/>
          <a:sy n="59" d="100"/>
        </p:scale>
        <p:origin x="-99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0052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00675" y="0"/>
            <a:ext cx="420052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73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67538"/>
            <a:ext cx="4200525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3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00675" y="6967538"/>
            <a:ext cx="4200525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1EBAF4-B838-5541-80FE-274701F590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438" y="3475038"/>
            <a:ext cx="7680325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6FF7A21D-744F-CF47-96DE-6A1732E4AEB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21907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4198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228600" y="914400"/>
            <a:ext cx="4305300" cy="5486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914400"/>
            <a:ext cx="43053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14400"/>
            <a:ext cx="43053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3053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14400"/>
            <a:ext cx="8763000" cy="548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764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7630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97646" name="Rectangle 14"/>
          <p:cNvSpPr>
            <a:spLocks noChangeArrowheads="1"/>
          </p:cNvSpPr>
          <p:nvPr userDrawn="1"/>
        </p:nvSpPr>
        <p:spPr bwMode="auto">
          <a:xfrm>
            <a:off x="90488" y="88900"/>
            <a:ext cx="8980487" cy="6692900"/>
          </a:xfrm>
          <a:prstGeom prst="rect">
            <a:avLst/>
          </a:prstGeom>
          <a:noFill/>
          <a:ln w="127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648" name="Rectangle 16"/>
          <p:cNvSpPr>
            <a:spLocks noChangeArrowheads="1"/>
          </p:cNvSpPr>
          <p:nvPr userDrawn="1"/>
        </p:nvSpPr>
        <p:spPr bwMode="auto">
          <a:xfrm>
            <a:off x="8686800" y="6477000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fld id="{1C67C655-C4CA-D64C-9279-314961D02CC8}" type="slidenum">
              <a:rPr lang="en-US" sz="1400">
                <a:latin typeface="Gill Sans" pitchFamily="-106" charset="0"/>
              </a:rPr>
              <a:pPr/>
              <a:t>‹#›</a:t>
            </a:fld>
            <a:endParaRPr lang="en-US" sz="1400">
              <a:latin typeface="Gill Sans" pitchFamily="-106" charset="0"/>
            </a:endParaRPr>
          </a:p>
        </p:txBody>
      </p:sp>
      <p:pic>
        <p:nvPicPr>
          <p:cNvPr id="8" name="Picture 7" descr="seal_card_trans.EPS"/>
          <p:cNvPicPr>
            <a:picLocks noChangeAspect="1"/>
          </p:cNvPicPr>
          <p:nvPr userDrawn="1"/>
        </p:nvPicPr>
        <p:blipFill>
          <a:blip r:embed="rId14">
            <a:lum contrast="79000"/>
          </a:blip>
          <a:stretch>
            <a:fillRect/>
          </a:stretch>
        </p:blipFill>
        <p:spPr>
          <a:xfrm>
            <a:off x="685800" y="6233076"/>
            <a:ext cx="457200" cy="469899"/>
          </a:xfrm>
          <a:prstGeom prst="rect">
            <a:avLst/>
          </a:prstGeom>
        </p:spPr>
      </p:pic>
      <p:pic>
        <p:nvPicPr>
          <p:cNvPr id="9" name="Picture 7" descr="SHIELD"/>
          <p:cNvPicPr>
            <a:picLocks noChangeAspect="1" noChangeArrowheads="1"/>
          </p:cNvPicPr>
          <p:nvPr userDrawn="1"/>
        </p:nvPicPr>
        <p:blipFill>
          <a:blip r:embed="rId15">
            <a:lum/>
          </a:blip>
          <a:srcRect/>
          <a:stretch>
            <a:fillRect/>
          </a:stretch>
        </p:blipFill>
        <p:spPr bwMode="auto">
          <a:xfrm>
            <a:off x="152400" y="6294120"/>
            <a:ext cx="457200" cy="39624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70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5000"/>
        <a:buFont typeface="Monotype Sorts" pitchFamily="-106" charset="2"/>
        <a:buChar char="l"/>
        <a:defRPr sz="3200">
          <a:solidFill>
            <a:schemeClr val="tx2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37C03"/>
        </a:buClr>
        <a:buSzPct val="65000"/>
        <a:buFont typeface="Monotype Sorts" pitchFamily="-106" charset="2"/>
        <a:buChar char="t"/>
        <a:defRPr sz="2400">
          <a:solidFill>
            <a:schemeClr val="tx2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008C3"/>
        </a:buClr>
        <a:buSzPct val="75000"/>
        <a:buFont typeface="Monotype Sorts" pitchFamily="-106" charset="2"/>
        <a:buChar char="w"/>
        <a:defRPr>
          <a:solidFill>
            <a:schemeClr val="tx2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600">
          <a:solidFill>
            <a:schemeClr val="tx2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600">
          <a:solidFill>
            <a:schemeClr val="tx2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600">
          <a:solidFill>
            <a:schemeClr val="tx2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600">
          <a:solidFill>
            <a:schemeClr val="tx2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600">
          <a:solidFill>
            <a:schemeClr val="tx2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\\vboxsvr\VShared\My%20Project%20works\catenary\paper_icra2011\presentation\FullDynamic(40s)_ForceControl(right-turn)_ExptParams.avi" TargetMode="External"/><Relationship Id="rId1" Type="http://schemas.openxmlformats.org/officeDocument/2006/relationships/video" Target="file:///\\vboxsvr\VShared\My%20Project%20works\catenary\paper_icra2011\presentation\FullDynamic(20s)_ForceControl(0.5x1.0y_Straight)_ExptParams.avi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\\vboxsvr\VShared\My%20Project%20works\catenary\paper_icra2011\presentation\FullDynamic(70s)_PosControl(circle)_ExptParams.avi" TargetMode="External"/><Relationship Id="rId1" Type="http://schemas.openxmlformats.org/officeDocument/2006/relationships/video" Target="file:///\\vboxsvr\VShared\My%20Project%20works\catenary\paper_icra2011\presentation\FullDynamic(25s)_PosControl(turn-back)_ExptParams.avi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boxsvr\VShared\My%20Project%20works\catenary\paper_icra2011\presentation\output3.avi" TargetMode="Externa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boxsvr\VShared\My%20Project%20works\catenary\paper_icra2011\presentation\QuasiStatic(60s)_ShapeControl(circle)_ExptParams.avi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981200"/>
          </a:xfrm>
        </p:spPr>
        <p:txBody>
          <a:bodyPr/>
          <a:lstStyle/>
          <a:p>
            <a:r>
              <a:rPr lang="en-US" dirty="0" smtClean="0"/>
              <a:t>Cooperative Control of Autonomous Surface Vehicles for Oil Skimming and Cleanup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3276600"/>
            <a:ext cx="4495800" cy="2514600"/>
          </a:xfrm>
        </p:spPr>
        <p:txBody>
          <a:bodyPr/>
          <a:lstStyle/>
          <a:p>
            <a:r>
              <a:rPr lang="en-US" sz="2800" b="1" dirty="0" err="1" smtClean="0"/>
              <a:t>Hordur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Heidarsson</a:t>
            </a:r>
            <a:endParaRPr lang="en-US" sz="800" b="1" dirty="0" smtClean="0"/>
          </a:p>
          <a:p>
            <a:r>
              <a:rPr lang="en-US" sz="800" b="1" dirty="0" smtClean="0"/>
              <a:t> </a:t>
            </a:r>
            <a:br>
              <a:rPr lang="en-US" sz="800" b="1" dirty="0" smtClean="0"/>
            </a:br>
            <a:r>
              <a:rPr lang="en-US" sz="2800" b="1" dirty="0" err="1" smtClean="0"/>
              <a:t>Gaurav</a:t>
            </a:r>
            <a:r>
              <a:rPr lang="en-US" sz="2800" b="1" dirty="0" smtClean="0"/>
              <a:t> S. </a:t>
            </a:r>
            <a:r>
              <a:rPr lang="en-US" sz="2800" b="1" dirty="0" err="1" smtClean="0"/>
              <a:t>Sukhatme</a:t>
            </a:r>
            <a:endParaRPr lang="en-US" sz="1200" b="1" dirty="0" smtClean="0"/>
          </a:p>
          <a:p>
            <a:r>
              <a:rPr lang="en-US" sz="1200" dirty="0" smtClean="0"/>
              <a:t> </a:t>
            </a:r>
          </a:p>
          <a:p>
            <a:r>
              <a:rPr lang="en-US" sz="1800" dirty="0" smtClean="0"/>
              <a:t>Robotic Embedded Systems Laboratory</a:t>
            </a:r>
          </a:p>
          <a:p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University of Southern California</a:t>
            </a:r>
            <a:endParaRPr lang="en-US" sz="20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52400" y="3276600"/>
            <a:ext cx="4495800" cy="259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Subhrajit Bhattacharya</a:t>
            </a:r>
            <a:endParaRPr kumimoji="0" lang="en-US" sz="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kumimoji="0" lang="en-US" sz="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Vijay Kumar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GRASP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Laboratory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University</a:t>
            </a:r>
            <a:r>
              <a:rPr lang="en-US" sz="2000" b="1" kern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 of Pennsylvania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Dynamic Model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799" y="838200"/>
            <a:ext cx="367976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066800"/>
            <a:ext cx="240654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828800" y="3276600"/>
            <a:ext cx="586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 </a:t>
            </a:r>
            <a:r>
              <a:rPr lang="en-US" i="1" dirty="0" smtClean="0"/>
              <a:t>n</a:t>
            </a:r>
            <a:r>
              <a:rPr lang="en-US" dirty="0" smtClean="0"/>
              <a:t>-segment link connected by revolute joints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962400"/>
            <a:ext cx="3581399" cy="456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066800" y="38862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Generalized coordinates for Lagrange’s equations: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5001161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Comparison between the </a:t>
            </a:r>
            <a:r>
              <a:rPr lang="en-US" sz="2000" b="1" i="1" dirty="0" smtClean="0"/>
              <a:t>steady-state shape from dynamic simulation </a:t>
            </a:r>
            <a:r>
              <a:rPr lang="en-US" sz="2000" dirty="0" smtClean="0"/>
              <a:t>of discrete model with the </a:t>
            </a:r>
            <a:r>
              <a:rPr lang="en-US" sz="2000" b="1" i="1" dirty="0" err="1" smtClean="0"/>
              <a:t>catenary</a:t>
            </a:r>
            <a:r>
              <a:rPr lang="en-US" sz="2000" b="1" i="1" dirty="0" smtClean="0"/>
              <a:t> shape </a:t>
            </a:r>
            <a:r>
              <a:rPr lang="en-US" sz="2000" dirty="0" smtClean="0"/>
              <a:t>predicted by continuous model:</a:t>
            </a:r>
            <a:endParaRPr lang="en-US" sz="20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 b="20264"/>
          <a:stretch>
            <a:fillRect/>
          </a:stretch>
        </p:blipFill>
        <p:spPr bwMode="auto">
          <a:xfrm>
            <a:off x="5124061" y="4572000"/>
            <a:ext cx="3410339" cy="2107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1905000"/>
          </a:xfrm>
        </p:spPr>
        <p:txBody>
          <a:bodyPr/>
          <a:lstStyle/>
          <a:p>
            <a:r>
              <a:rPr lang="en-US" dirty="0" smtClean="0"/>
              <a:t>Discrete Dynamic Model</a:t>
            </a:r>
            <a:br>
              <a:rPr lang="en-US" dirty="0" smtClean="0"/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– Complete Dynamic Simulation</a:t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with Force Control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FullDynamic(20s)_ForceControl(0.5x1.0y_Straight)_ExptParam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33425" y="1952625"/>
            <a:ext cx="3457575" cy="322897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FullDynamic(40s)_ForceControl(right-turn)_ExptParams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5029200" y="1936750"/>
            <a:ext cx="3457575" cy="322897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066800" y="5486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Given inputs</a:t>
            </a:r>
            <a:r>
              <a:rPr lang="en-US" sz="2400" dirty="0" smtClean="0"/>
              <a:t>: Force profile that is being applied by the towing boats (in red)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01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1905000"/>
          </a:xfrm>
        </p:spPr>
        <p:txBody>
          <a:bodyPr/>
          <a:lstStyle/>
          <a:p>
            <a:r>
              <a:rPr lang="en-US" dirty="0" smtClean="0"/>
              <a:t>Discrete Dynamic Model</a:t>
            </a:r>
            <a:br>
              <a:rPr lang="en-US" dirty="0" smtClean="0"/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– Complete Dynamic Simulation</a:t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with Position Control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5486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Given inputs</a:t>
            </a:r>
            <a:r>
              <a:rPr lang="en-US" sz="2400" dirty="0" smtClean="0"/>
              <a:t>: Position of the towing boats (in red) as a function of time</a:t>
            </a:r>
            <a:endParaRPr lang="en-US" sz="2400" dirty="0"/>
          </a:p>
        </p:txBody>
      </p:sp>
      <p:pic>
        <p:nvPicPr>
          <p:cNvPr id="6" name="FullDynamic(25s)_PosControl(turn-back)_ExptParam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62000" y="1952625"/>
            <a:ext cx="3457575" cy="322897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FullDynamic(70s)_PosControl(circle)_ExptParams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4953000" y="1952625"/>
            <a:ext cx="3457575" cy="322897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701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Drag force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Continuous dynamic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Discrete dynamic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Simulated complete dynamic systems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Quasi-static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Shape control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Field experiments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Coverage maximization</a:t>
            </a:r>
            <a:endParaRPr lang="en-US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Quasi-static Model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828800"/>
            <a:ext cx="3581400" cy="621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3400" y="10668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Ignoring the inertia forces, the equations of motion become linear in the speeds: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24384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where,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743200"/>
            <a:ext cx="5295900" cy="35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3200400"/>
            <a:ext cx="2209800" cy="311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438400" y="3190461"/>
            <a:ext cx="609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and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0" y="32004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are functions of the shape variables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4191000"/>
            <a:ext cx="502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Control law for attaining a desired shape</a:t>
            </a:r>
            <a:endParaRPr lang="en-US" sz="20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1" y="4800600"/>
            <a:ext cx="4114799" cy="54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2" name="Group 21"/>
          <p:cNvGrpSpPr/>
          <p:nvPr/>
        </p:nvGrpSpPr>
        <p:grpSpPr>
          <a:xfrm>
            <a:off x="5257800" y="4201168"/>
            <a:ext cx="3429000" cy="599432"/>
            <a:chOff x="5257800" y="4201168"/>
            <a:chExt cx="3429000" cy="599432"/>
          </a:xfrm>
        </p:grpSpPr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57800" y="4201168"/>
              <a:ext cx="3429000" cy="447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Rectangle 13"/>
            <p:cNvSpPr/>
            <p:nvPr/>
          </p:nvSpPr>
          <p:spPr bwMode="auto">
            <a:xfrm>
              <a:off x="5791200" y="4572000"/>
              <a:ext cx="381000" cy="2286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</a:endParaRPr>
            </a:p>
          </p:txBody>
        </p:sp>
      </p:grpSp>
      <p:sp>
        <p:nvSpPr>
          <p:cNvPr id="16" name="Freeform 15"/>
          <p:cNvSpPr/>
          <p:nvPr/>
        </p:nvSpPr>
        <p:spPr bwMode="auto">
          <a:xfrm>
            <a:off x="6089073" y="5354782"/>
            <a:ext cx="921327" cy="381000"/>
          </a:xfrm>
          <a:custGeom>
            <a:avLst/>
            <a:gdLst>
              <a:gd name="connsiteX0" fmla="*/ 6927 w 921327"/>
              <a:gd name="connsiteY0" fmla="*/ 0 h 436418"/>
              <a:gd name="connsiteX1" fmla="*/ 152400 w 921327"/>
              <a:gd name="connsiteY1" fmla="*/ 353291 h 436418"/>
              <a:gd name="connsiteX2" fmla="*/ 921327 w 921327"/>
              <a:gd name="connsiteY2" fmla="*/ 436418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327" h="436418">
                <a:moveTo>
                  <a:pt x="6927" y="0"/>
                </a:moveTo>
                <a:cubicBezTo>
                  <a:pt x="3463" y="140277"/>
                  <a:pt x="0" y="280555"/>
                  <a:pt x="152400" y="353291"/>
                </a:cubicBezTo>
                <a:cubicBezTo>
                  <a:pt x="304800" y="426027"/>
                  <a:pt x="613063" y="431222"/>
                  <a:pt x="921327" y="436418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stealth" w="lg" len="lg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10400" y="55742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shape</a:t>
            </a:r>
            <a:endParaRPr lang="en-US" dirty="0"/>
          </a:p>
        </p:txBody>
      </p:sp>
      <p:sp>
        <p:nvSpPr>
          <p:cNvPr id="18" name="Freeform 17"/>
          <p:cNvSpPr/>
          <p:nvPr/>
        </p:nvSpPr>
        <p:spPr bwMode="auto">
          <a:xfrm>
            <a:off x="4495800" y="5366450"/>
            <a:ext cx="921327" cy="653350"/>
          </a:xfrm>
          <a:custGeom>
            <a:avLst/>
            <a:gdLst>
              <a:gd name="connsiteX0" fmla="*/ 6927 w 921327"/>
              <a:gd name="connsiteY0" fmla="*/ 0 h 436418"/>
              <a:gd name="connsiteX1" fmla="*/ 152400 w 921327"/>
              <a:gd name="connsiteY1" fmla="*/ 353291 h 436418"/>
              <a:gd name="connsiteX2" fmla="*/ 921327 w 921327"/>
              <a:gd name="connsiteY2" fmla="*/ 436418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327" h="436418">
                <a:moveTo>
                  <a:pt x="6927" y="0"/>
                </a:moveTo>
                <a:cubicBezTo>
                  <a:pt x="3463" y="140277"/>
                  <a:pt x="0" y="280555"/>
                  <a:pt x="152400" y="353291"/>
                </a:cubicBezTo>
                <a:cubicBezTo>
                  <a:pt x="304800" y="426027"/>
                  <a:pt x="613063" y="431222"/>
                  <a:pt x="921327" y="436418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stealth" w="lg" len="lg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10200" y="5791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gain matrix</a:t>
            </a:r>
            <a:endParaRPr lang="en-US" dirty="0"/>
          </a:p>
        </p:txBody>
      </p:sp>
      <p:sp>
        <p:nvSpPr>
          <p:cNvPr id="20" name="Freeform 19"/>
          <p:cNvSpPr/>
          <p:nvPr/>
        </p:nvSpPr>
        <p:spPr bwMode="auto">
          <a:xfrm>
            <a:off x="3955473" y="5257800"/>
            <a:ext cx="921327" cy="1143000"/>
          </a:xfrm>
          <a:custGeom>
            <a:avLst/>
            <a:gdLst>
              <a:gd name="connsiteX0" fmla="*/ 6927 w 921327"/>
              <a:gd name="connsiteY0" fmla="*/ 0 h 436418"/>
              <a:gd name="connsiteX1" fmla="*/ 152400 w 921327"/>
              <a:gd name="connsiteY1" fmla="*/ 353291 h 436418"/>
              <a:gd name="connsiteX2" fmla="*/ 921327 w 921327"/>
              <a:gd name="connsiteY2" fmla="*/ 436418 h 43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327" h="436418">
                <a:moveTo>
                  <a:pt x="6927" y="0"/>
                </a:moveTo>
                <a:cubicBezTo>
                  <a:pt x="3463" y="140277"/>
                  <a:pt x="0" y="280555"/>
                  <a:pt x="152400" y="353291"/>
                </a:cubicBezTo>
                <a:cubicBezTo>
                  <a:pt x="304800" y="426027"/>
                  <a:pt x="613063" y="431222"/>
                  <a:pt x="921327" y="436418"/>
                </a:cubicBezTo>
              </a:path>
            </a:pathLst>
          </a:custGeom>
          <a:noFill/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stealth" w="lg" len="lg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76800" y="618386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Moore-Penrose pseudo-inverse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52400" y="5638800"/>
            <a:ext cx="411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latin typeface="+mn-lt"/>
                <a:cs typeface="Times New Roman" pitchFamily="18" charset="0"/>
              </a:rPr>
              <a:t>Note</a:t>
            </a:r>
            <a:r>
              <a:rPr lang="en-US" sz="2000" dirty="0" smtClean="0">
                <a:latin typeface="+mn-lt"/>
                <a:cs typeface="Times New Roman" pitchFamily="18" charset="0"/>
              </a:rPr>
              <a:t>: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/>
              <a:t> is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/>
              <a:t>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/>
              <a:t> matrix.</a:t>
            </a:r>
          </a:p>
          <a:p>
            <a:r>
              <a:rPr lang="en-US" sz="2000" dirty="0" smtClean="0">
                <a:latin typeface="+mn-lt"/>
                <a:cs typeface="Times New Roman"/>
              </a:rPr>
              <a:t>    → No full controllability for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+mn-lt"/>
                <a:cs typeface="Times New Roman"/>
              </a:rPr>
              <a:t>&gt;4</a:t>
            </a:r>
            <a:endParaRPr lang="en-US" sz="2000" dirty="0">
              <a:latin typeface="+mn-lt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1524000" y="5105400"/>
            <a:ext cx="685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609600" y="48400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Boat speeds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3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00600" y="1752600"/>
            <a:ext cx="3962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/>
              <a:t> = 4,</a:t>
            </a:r>
            <a:br>
              <a:rPr lang="en-US" sz="2400" dirty="0" smtClean="0"/>
            </a:br>
            <a:r>
              <a:rPr lang="en-US" sz="2400" dirty="0" smtClean="0"/>
              <a:t>   hence full controllability</a:t>
            </a:r>
            <a:endParaRPr lang="en-US" sz="9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1143000"/>
          </a:xfrm>
        </p:spPr>
        <p:txBody>
          <a:bodyPr/>
          <a:lstStyle/>
          <a:p>
            <a:r>
              <a:rPr lang="en-US" dirty="0" smtClean="0"/>
              <a:t>Discrete Quasi-static Model</a:t>
            </a:r>
            <a:br>
              <a:rPr lang="en-US" dirty="0" smtClean="0"/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– Shape Control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46482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Straight line    </a:t>
            </a:r>
            <a:r>
              <a:rPr lang="en-US" dirty="0" smtClean="0">
                <a:latin typeface="+mn-lt"/>
                <a:cs typeface="Times New Roman"/>
              </a:rPr>
              <a:t>→    U-shape    →     V-shape    →    square enclosure</a:t>
            </a:r>
            <a:endParaRPr lang="en-US" dirty="0">
              <a:latin typeface="+mn-lt"/>
            </a:endParaRPr>
          </a:p>
        </p:txBody>
      </p:sp>
      <p:pic>
        <p:nvPicPr>
          <p:cNvPr id="9" name="output3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33400" y="1371600"/>
            <a:ext cx="3876675" cy="3219450"/>
          </a:xfrm>
          <a:prstGeom prst="rect">
            <a:avLst/>
          </a:prstGeom>
          <a:ln>
            <a:solidFill>
              <a:schemeClr val="accent2">
                <a:lumMod val="90000"/>
              </a:schemeClr>
            </a:solidFill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029200"/>
            <a:ext cx="7372350" cy="1659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419600" y="42672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5x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3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143000"/>
          </a:xfrm>
        </p:spPr>
        <p:txBody>
          <a:bodyPr/>
          <a:lstStyle/>
          <a:p>
            <a:r>
              <a:rPr lang="en-US" dirty="0" smtClean="0"/>
              <a:t>Discrete Quasi-static Model</a:t>
            </a:r>
            <a:br>
              <a:rPr lang="en-US" dirty="0" smtClean="0"/>
            </a:b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– Shape Control</a:t>
            </a: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447800"/>
            <a:ext cx="54864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/>
              <a:t> = 10,  hence no full controllability</a:t>
            </a:r>
            <a:endParaRPr lang="en-US" sz="900" dirty="0" smtClean="0"/>
          </a:p>
          <a:p>
            <a:r>
              <a:rPr lang="en-US" sz="900" dirty="0" smtClean="0"/>
              <a:t> </a:t>
            </a:r>
          </a:p>
          <a:p>
            <a:r>
              <a:rPr lang="en-US" sz="2400" dirty="0" smtClean="0"/>
              <a:t>Desired shape:  A  circle</a:t>
            </a:r>
            <a:endParaRPr lang="en-US" sz="2400" dirty="0"/>
          </a:p>
        </p:txBody>
      </p:sp>
      <p:pic>
        <p:nvPicPr>
          <p:cNvPr id="6" name="QuasiStatic(60s)_ShapeControl(circle)_ExptParam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28800" y="2667000"/>
            <a:ext cx="3648075" cy="3228975"/>
          </a:xfrm>
          <a:prstGeom prst="rect">
            <a:avLst/>
          </a:prstGeom>
          <a:ln>
            <a:solidFill>
              <a:schemeClr val="accent2">
                <a:lumMod val="9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867400" y="4963180"/>
            <a:ext cx="312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Failed to achieve desired shape!!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Drag force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Continuous dynamic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Discrete dynamic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Simulated complete dynamic systems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Quasi-static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Shape control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Field experiments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Coverage maximization</a:t>
            </a:r>
            <a:endParaRPr lang="en-US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Experiments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713" y="838200"/>
            <a:ext cx="7329487" cy="1970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09600" y="3048000"/>
            <a:ext cx="80010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2000" dirty="0" smtClean="0"/>
              <a:t>ASVs with on-board </a:t>
            </a:r>
            <a:r>
              <a:rPr lang="it-IT" sz="2000" dirty="0" smtClean="0"/>
              <a:t>Mini-ITX 2 GHz dual-core computer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2000" dirty="0" err="1" smtClean="0"/>
              <a:t>uBlox</a:t>
            </a:r>
            <a:r>
              <a:rPr lang="en-US" sz="2000" dirty="0" smtClean="0"/>
              <a:t> EKF-5H GPS for global positioning update @ 2 Hz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2000" dirty="0" err="1" smtClean="0"/>
              <a:t>Microstrain</a:t>
            </a:r>
            <a:r>
              <a:rPr lang="en-US" sz="2000" dirty="0" smtClean="0"/>
              <a:t> 3D-M IMU with integrated compass sampled @ 50 Hz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2000" dirty="0" smtClean="0"/>
              <a:t>ROS software platform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2000" dirty="0" smtClean="0"/>
              <a:t>A 60 ft hollow diamond-braided polypropylene rope with ¾ in diameter to simulate the </a:t>
            </a:r>
            <a:r>
              <a:rPr lang="en-US" sz="2000" i="1" dirty="0" smtClean="0"/>
              <a:t>oil skimmer</a:t>
            </a:r>
            <a:r>
              <a:rPr lang="en-US" sz="2000" dirty="0" smtClean="0"/>
              <a:t>.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pt-BR" sz="2000" dirty="0" smtClean="0"/>
              <a:t>Microsoft LifeCam Cinema USB video camera for detecting the rope.</a:t>
            </a:r>
            <a:endParaRPr lang="en-US" sz="900" dirty="0" smtClean="0"/>
          </a:p>
          <a:p>
            <a:pPr marL="228600" indent="-228600"/>
            <a:endParaRPr lang="en-US" sz="900" dirty="0" smtClean="0"/>
          </a:p>
          <a:p>
            <a:pPr marL="465138" indent="-176213"/>
            <a:r>
              <a:rPr lang="en-US" sz="2600" dirty="0" smtClean="0"/>
              <a:t>ASVs were manually driven at linear speed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600" dirty="0" smtClean="0"/>
              <a:t> and an initial separation distance D between them.</a:t>
            </a:r>
            <a:endParaRPr lang="en-US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373868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smtClean="0">
                <a:solidFill>
                  <a:schemeClr val="bg1"/>
                </a:solidFill>
              </a:rPr>
              <a:t>Echo Park Lake, Los </a:t>
            </a:r>
            <a:r>
              <a:rPr lang="es-ES" b="1" i="1" dirty="0" err="1" smtClean="0">
                <a:solidFill>
                  <a:schemeClr val="bg1"/>
                </a:solidFill>
              </a:rPr>
              <a:t>Angeles</a:t>
            </a:r>
            <a:endParaRPr lang="en-US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2057400"/>
          </a:xfrm>
        </p:spPr>
        <p:txBody>
          <a:bodyPr/>
          <a:lstStyle/>
          <a:p>
            <a:r>
              <a:rPr lang="en-US" dirty="0" smtClean="0"/>
              <a:t>Field Experiments</a:t>
            </a:r>
            <a:br>
              <a:rPr lang="en-US" dirty="0" smtClean="0"/>
            </a:b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– validation with shape predicted by quasi-static dynamic model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133600"/>
            <a:ext cx="8458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5288" indent="-395288"/>
            <a:r>
              <a:rPr lang="en-US" u="sng" dirty="0" smtClean="0"/>
              <a:t>Recall</a:t>
            </a:r>
            <a:r>
              <a:rPr lang="en-US" dirty="0" smtClean="0"/>
              <a:t>: Shape predicted by quasi-static or steady-state dynamic model under assumption of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= c</a:t>
            </a:r>
            <a:r>
              <a:rPr lang="en-US" dirty="0" smtClean="0"/>
              <a:t> was the shape of a </a:t>
            </a:r>
            <a:r>
              <a:rPr lang="en-US" b="1" i="1" dirty="0" err="1" smtClean="0"/>
              <a:t>catenary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5095" y="2895600"/>
            <a:ext cx="446090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562600" y="3251537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Experimental data matches </a:t>
            </a:r>
            <a:r>
              <a:rPr lang="en-US" dirty="0" err="1" smtClean="0"/>
              <a:t>catenary</a:t>
            </a:r>
            <a:r>
              <a:rPr lang="en-US" dirty="0" smtClean="0"/>
              <a:t> shape</a:t>
            </a:r>
          </a:p>
          <a:p>
            <a:r>
              <a:rPr lang="en-US" sz="2000" i="1" dirty="0" smtClean="0"/>
              <a:t>             i.e., </a:t>
            </a:r>
            <a:r>
              <a:rPr lang="en-US" sz="2400" i="1" dirty="0" smtClean="0"/>
              <a:t> </a:t>
            </a:r>
            <a:r>
              <a:rPr lang="en-US" sz="2400" dirty="0" smtClean="0"/>
              <a:t>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c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4648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Thus,</a:t>
            </a:r>
            <a:r>
              <a:rPr lang="en-US" sz="2400" dirty="0" smtClean="0"/>
              <a:t> 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0.05</a:t>
            </a:r>
            <a:endParaRPr lang="en-US" sz="2400" dirty="0"/>
          </a:p>
        </p:txBody>
      </p:sp>
      <p:sp>
        <p:nvSpPr>
          <p:cNvPr id="9" name="Left Brace 8"/>
          <p:cNvSpPr/>
          <p:nvPr/>
        </p:nvSpPr>
        <p:spPr bwMode="auto">
          <a:xfrm rot="16200000">
            <a:off x="7620000" y="4648200"/>
            <a:ext cx="228600" cy="1143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0" y="5297269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From fluid mechanics</a:t>
            </a:r>
            <a:endParaRPr lang="en-US" dirty="0"/>
          </a:p>
        </p:txBody>
      </p:sp>
      <p:sp>
        <p:nvSpPr>
          <p:cNvPr id="11" name="Up Arrow 10"/>
          <p:cNvSpPr/>
          <p:nvPr/>
        </p:nvSpPr>
        <p:spPr bwMode="auto">
          <a:xfrm>
            <a:off x="6629400" y="5257800"/>
            <a:ext cx="152400" cy="914400"/>
          </a:xfrm>
          <a:prstGeom prst="upArrow">
            <a:avLst/>
          </a:prstGeom>
          <a:solidFill>
            <a:srgbClr val="FFC000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61722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Experimentally estimated parameter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85888"/>
            <a:ext cx="2786602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86200"/>
            <a:ext cx="282906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81400" y="137160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9400" indent="-279400"/>
            <a:r>
              <a:rPr lang="en-US" dirty="0" smtClean="0"/>
              <a:t>April 20, 2010: </a:t>
            </a:r>
            <a:r>
              <a:rPr lang="en-US" b="1" dirty="0" smtClean="0"/>
              <a:t>Deepwater Horizon drilling rig explosion, Gulf of Mexico</a:t>
            </a:r>
          </a:p>
          <a:p>
            <a:pPr marL="279400" indent="-279400"/>
            <a:r>
              <a:rPr lang="en-US" dirty="0" smtClean="0"/>
              <a:t>10</a:t>
            </a:r>
            <a:r>
              <a:rPr lang="en-US" baseline="30000" dirty="0" smtClean="0"/>
              <a:t>4</a:t>
            </a:r>
            <a:r>
              <a:rPr lang="en-US" dirty="0" smtClean="0"/>
              <a:t> m</a:t>
            </a:r>
            <a:r>
              <a:rPr lang="en-US" baseline="30000" dirty="0" smtClean="0"/>
              <a:t>3</a:t>
            </a:r>
            <a:r>
              <a:rPr lang="en-US" dirty="0" smtClean="0"/>
              <a:t> of crude oil released into the ocean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38100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Manual skimming operations </a:t>
            </a:r>
            <a:r>
              <a:rPr lang="en-US" dirty="0" smtClean="0"/>
              <a:t>at the surface removed ~3% of the oil –</a:t>
            </a:r>
            <a:r>
              <a:rPr lang="en-US" b="1" dirty="0" smtClean="0"/>
              <a:t> highly inefficient!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05200" y="5105400"/>
            <a:ext cx="556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Our aim:</a:t>
            </a:r>
          </a:p>
          <a:p>
            <a:pPr marL="223838"/>
            <a:r>
              <a:rPr lang="en-US" sz="2200" dirty="0" smtClean="0"/>
              <a:t>Develop an efficient </a:t>
            </a:r>
            <a:r>
              <a:rPr lang="en-US" sz="2200" b="1" dirty="0" smtClean="0"/>
              <a:t>automated </a:t>
            </a:r>
            <a:r>
              <a:rPr lang="en-US" sz="2200" b="1" dirty="0" err="1" smtClean="0"/>
              <a:t>roboticized</a:t>
            </a:r>
            <a:r>
              <a:rPr lang="en-US" sz="2200" b="1" dirty="0" smtClean="0"/>
              <a:t> skimming operation </a:t>
            </a:r>
            <a:r>
              <a:rPr lang="en-US" sz="2200" dirty="0" smtClean="0"/>
              <a:t>using Autonomous Surface Vehicles (ASVs).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Drag force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Continuous dynamic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Discrete dynamic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Simulated complete dynamic systems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Quasi-static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Shape control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Field experiments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Coverage maximization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Coverage Maximization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0668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5938" indent="-515938"/>
            <a:r>
              <a:rPr lang="en-US" sz="2800" b="1" i="1" dirty="0" smtClean="0"/>
              <a:t>Constraint</a:t>
            </a:r>
            <a:r>
              <a:rPr lang="en-US" sz="2800" dirty="0" smtClean="0"/>
              <a:t>: There is an upper limit to amount of net force that each boat can apply</a:t>
            </a:r>
            <a:endParaRPr lang="en-US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0590"/>
            <a:ext cx="4848153" cy="38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953000" y="2590800"/>
            <a:ext cx="388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Net </a:t>
            </a:r>
            <a:r>
              <a:rPr lang="en-US" sz="2800" b="1" i="1" dirty="0" smtClean="0"/>
              <a:t>force applied by each boat </a:t>
            </a:r>
            <a:r>
              <a:rPr lang="en-US" sz="2800" dirty="0" smtClean="0"/>
              <a:t>increases as the </a:t>
            </a:r>
            <a:r>
              <a:rPr lang="en-US" sz="2800" b="1" i="1" dirty="0" smtClean="0"/>
              <a:t>separation between them</a:t>
            </a:r>
            <a:r>
              <a:rPr lang="en-US" sz="2800" dirty="0" smtClean="0"/>
              <a:t> increase.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5537537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Data from simulation of full discrete dynamic model when the boats reach steady-state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685800"/>
          </a:xfrm>
        </p:spPr>
        <p:txBody>
          <a:bodyPr/>
          <a:lstStyle/>
          <a:p>
            <a:r>
              <a:rPr lang="en-US" dirty="0" smtClean="0"/>
              <a:t>Coverage Maximization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066800"/>
            <a:ext cx="807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But the drag force, hence the speed of the boats, depend on the net force that the boats apply.</a:t>
            </a:r>
          </a:p>
          <a:p>
            <a:r>
              <a:rPr lang="en-US" sz="2800" i="1" dirty="0" smtClean="0"/>
              <a:t>    (speed of boats decrease with the drag force)</a:t>
            </a:r>
            <a:endParaRPr lang="en-US" sz="2800" i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466975"/>
            <a:ext cx="47434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724400" y="4711005"/>
            <a:ext cx="441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61975" indent="-327025"/>
            <a:r>
              <a:rPr lang="en-US" sz="2800" dirty="0" smtClean="0">
                <a:latin typeface="+mn-lt"/>
                <a:cs typeface="Times New Roman"/>
              </a:rPr>
              <a:t>– Attains maximum when separation is ~80% of rope length.</a:t>
            </a:r>
            <a:endParaRPr lang="en-US" sz="2800" dirty="0">
              <a:latin typeface="+mn-lt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rot="5400000">
            <a:off x="2247106" y="4381500"/>
            <a:ext cx="3581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Freeform 9"/>
          <p:cNvSpPr/>
          <p:nvPr/>
        </p:nvSpPr>
        <p:spPr bwMode="auto">
          <a:xfrm>
            <a:off x="4056185" y="4712677"/>
            <a:ext cx="867507" cy="359508"/>
          </a:xfrm>
          <a:custGeom>
            <a:avLst/>
            <a:gdLst>
              <a:gd name="connsiteX0" fmla="*/ 0 w 867507"/>
              <a:gd name="connsiteY0" fmla="*/ 0 h 359508"/>
              <a:gd name="connsiteX1" fmla="*/ 398584 w 867507"/>
              <a:gd name="connsiteY1" fmla="*/ 304800 h 359508"/>
              <a:gd name="connsiteX2" fmla="*/ 867507 w 867507"/>
              <a:gd name="connsiteY2" fmla="*/ 328246 h 359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7507" h="359508">
                <a:moveTo>
                  <a:pt x="0" y="0"/>
                </a:moveTo>
                <a:cubicBezTo>
                  <a:pt x="127000" y="125046"/>
                  <a:pt x="254000" y="250092"/>
                  <a:pt x="398584" y="304800"/>
                </a:cubicBezTo>
                <a:cubicBezTo>
                  <a:pt x="543169" y="359508"/>
                  <a:pt x="705338" y="343877"/>
                  <a:pt x="867507" y="328246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3034605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dirty="0" smtClean="0">
                <a:cs typeface="Times New Roman"/>
              </a:rPr>
              <a:t>(area </a:t>
            </a:r>
            <a:r>
              <a:rPr lang="en-US" sz="2400" dirty="0" err="1" smtClean="0">
                <a:cs typeface="Times New Roman"/>
              </a:rPr>
              <a:t>swet</a:t>
            </a:r>
            <a:r>
              <a:rPr lang="en-US" sz="2400" dirty="0" smtClean="0">
                <a:cs typeface="Times New Roman"/>
              </a:rPr>
              <a:t> per unit time) = </a:t>
            </a:r>
          </a:p>
          <a:p>
            <a:r>
              <a:rPr lang="en-US" sz="2800" dirty="0" smtClean="0">
                <a:cs typeface="Times New Roman"/>
              </a:rPr>
              <a:t>      </a:t>
            </a:r>
            <a:r>
              <a:rPr lang="en-US" sz="2800" i="1" dirty="0" smtClean="0">
                <a:cs typeface="Times New Roman"/>
              </a:rPr>
              <a:t>speed</a:t>
            </a:r>
            <a:r>
              <a:rPr lang="en-US" sz="2800" dirty="0" smtClean="0">
                <a:cs typeface="Times New Roman"/>
              </a:rPr>
              <a:t>  x  </a:t>
            </a:r>
            <a:r>
              <a:rPr lang="en-US" sz="2800" i="1" dirty="0" smtClean="0">
                <a:cs typeface="Times New Roman"/>
              </a:rPr>
              <a:t>separation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486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600" dirty="0" smtClean="0"/>
              <a:t>We have derived from first principles the PDEs that govern the </a:t>
            </a:r>
            <a:r>
              <a:rPr lang="en-US" sz="2600" b="1" i="1" dirty="0" smtClean="0"/>
              <a:t>dynamics of a flexible rope </a:t>
            </a:r>
            <a:r>
              <a:rPr lang="en-US" sz="2600" dirty="0" smtClean="0"/>
              <a:t>being pulled by two ASVs on the water surface.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Proposed a </a:t>
            </a:r>
            <a:r>
              <a:rPr lang="en-US" sz="2600" b="1" i="1" dirty="0" smtClean="0"/>
              <a:t>discrete model </a:t>
            </a:r>
            <a:r>
              <a:rPr lang="en-US" sz="2600" dirty="0" smtClean="0"/>
              <a:t>and derived a numerical solution for it.</a:t>
            </a:r>
          </a:p>
          <a:p>
            <a:pPr>
              <a:buFont typeface="Arial" pitchFamily="34" charset="0"/>
              <a:buChar char="•"/>
            </a:pPr>
            <a:r>
              <a:rPr lang="en-US" sz="2600" b="1" i="1" dirty="0" smtClean="0"/>
              <a:t>Experimentally validated </a:t>
            </a:r>
            <a:r>
              <a:rPr lang="en-US" sz="2600" dirty="0" smtClean="0"/>
              <a:t>the model under certain special cases and </a:t>
            </a:r>
            <a:r>
              <a:rPr lang="en-US" sz="2600" b="1" i="1" dirty="0" smtClean="0"/>
              <a:t>derived a parameter for the model </a:t>
            </a:r>
            <a:r>
              <a:rPr lang="en-US" sz="2600" dirty="0" smtClean="0"/>
              <a:t>experimentally.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Proposed a control law </a:t>
            </a:r>
            <a:r>
              <a:rPr lang="en-US" sz="2600" b="1" i="1" dirty="0" smtClean="0"/>
              <a:t>for controlling the shape </a:t>
            </a:r>
            <a:r>
              <a:rPr lang="en-US" sz="2600" dirty="0" smtClean="0"/>
              <a:t>of the discrete model under quasi-static assumptions.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/>
              <a:t>We derived the condition under which the </a:t>
            </a:r>
            <a:r>
              <a:rPr lang="en-US" sz="2600" b="1" i="1" dirty="0" smtClean="0"/>
              <a:t>coverage rate is maximized</a:t>
            </a:r>
            <a:r>
              <a:rPr lang="en-US" sz="2600" dirty="0" smtClean="0"/>
              <a:t> - an important capability for efficient skimming operations.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2819400"/>
          </a:xfrm>
        </p:spPr>
        <p:txBody>
          <a:bodyPr/>
          <a:lstStyle/>
          <a:p>
            <a:r>
              <a:rPr lang="en-US" sz="2400" dirty="0" smtClean="0"/>
              <a:t>We gratefully acknowledge support from the </a:t>
            </a:r>
            <a:r>
              <a:rPr lang="en-US" sz="2400" b="1" i="1" dirty="0" smtClean="0"/>
              <a:t>ONR Antidote MURI project</a:t>
            </a:r>
            <a:r>
              <a:rPr lang="en-US" sz="2400" dirty="0" smtClean="0"/>
              <a:t>, grant no. N00014-09-1-1031. SB and VK acknowledge support from </a:t>
            </a:r>
            <a:r>
              <a:rPr lang="en-US" sz="2400" b="1" i="1" dirty="0" smtClean="0"/>
              <a:t>ONR</a:t>
            </a:r>
            <a:r>
              <a:rPr lang="en-US" sz="2400" dirty="0" smtClean="0"/>
              <a:t> Grant N00014-08-1-0696 and </a:t>
            </a:r>
            <a:r>
              <a:rPr lang="en-US" sz="2400" b="1" i="1" dirty="0" smtClean="0"/>
              <a:t>NSF</a:t>
            </a:r>
            <a:r>
              <a:rPr lang="en-US" sz="2400" dirty="0" smtClean="0"/>
              <a:t> Grant IIP-0742304. HH and GS were supported in part by the </a:t>
            </a:r>
            <a:r>
              <a:rPr lang="en-US" sz="2400" b="1" i="1" dirty="0" smtClean="0"/>
              <a:t>NOAA MERHAB program </a:t>
            </a:r>
            <a:r>
              <a:rPr lang="en-US" sz="2400" dirty="0" smtClean="0"/>
              <a:t>(NA05NOS4781228), </a:t>
            </a:r>
            <a:r>
              <a:rPr lang="en-US" sz="2400" b="1" i="1" dirty="0" smtClean="0"/>
              <a:t>NSF</a:t>
            </a:r>
            <a:r>
              <a:rPr lang="en-US" sz="2400" dirty="0" smtClean="0"/>
              <a:t> as part of the Center for Embedded Network Sensing (CENS) (CCR-0120778) and the </a:t>
            </a:r>
            <a:r>
              <a:rPr lang="en-US" sz="2400" b="1" i="1" dirty="0" smtClean="0"/>
              <a:t>ONR </a:t>
            </a:r>
            <a:r>
              <a:rPr lang="en-US" sz="2400" b="1" i="1" dirty="0" err="1" smtClean="0"/>
              <a:t>SoA</a:t>
            </a:r>
            <a:r>
              <a:rPr lang="en-US" sz="2400" b="1" i="1" dirty="0" smtClean="0"/>
              <a:t> program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4343400"/>
            <a:ext cx="6629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Thank you!</a:t>
            </a:r>
          </a:p>
          <a:p>
            <a:pPr algn="ctr"/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</a:rPr>
              <a:t> Questions?</a:t>
            </a:r>
            <a:endParaRPr lang="en-US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Drag force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Continuous dynamic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Discrete dynamic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Simulated complete dynamic systems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Quasi-static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Shape control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Field experiments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Coverage maximization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Drag force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Continuous dynamic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Discrete dynamic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Simulated complete dynamic systems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Quasi-static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Shape control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Field experiments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Coverage maximization</a:t>
            </a:r>
            <a:endParaRPr lang="en-US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 Model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19200"/>
            <a:ext cx="22860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133600"/>
            <a:ext cx="3433762" cy="83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up 7"/>
          <p:cNvGrpSpPr/>
          <p:nvPr/>
        </p:nvGrpSpPr>
        <p:grpSpPr>
          <a:xfrm>
            <a:off x="914400" y="3810000"/>
            <a:ext cx="2590800" cy="514350"/>
            <a:chOff x="3810000" y="2819400"/>
            <a:chExt cx="2590800" cy="51435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10000" y="2819400"/>
              <a:ext cx="1057275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24400" y="2876550"/>
              <a:ext cx="67627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62879" y="2867025"/>
              <a:ext cx="937921" cy="384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TextBox 8"/>
          <p:cNvSpPr txBox="1"/>
          <p:nvPr/>
        </p:nvSpPr>
        <p:spPr>
          <a:xfrm>
            <a:off x="3810000" y="1166336"/>
            <a:ext cx="411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2113" indent="-392113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/>
              <a:t> = the relative velocity between the water and the cylindrical segment.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0" y="3848100"/>
            <a:ext cx="426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fresh water at 25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3867090"/>
            <a:ext cx="4572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≈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990600" y="5024735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/>
              <a:t>  – to be determined from experimental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Drag force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Continuous dynamic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Discrete dynamic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Simulated complete dynamic systems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Quasi-static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Shape control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Field experiments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Coverage maximization</a:t>
            </a:r>
            <a:endParaRPr lang="en-US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1295400"/>
          </a:xfrm>
        </p:spPr>
        <p:txBody>
          <a:bodyPr/>
          <a:lstStyle/>
          <a:p>
            <a:r>
              <a:rPr lang="en-US" dirty="0" smtClean="0"/>
              <a:t>Dynamics of Skimmer</a:t>
            </a:r>
            <a:br>
              <a:rPr lang="en-US" dirty="0" smtClean="0"/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Modeled as a Continuous Rope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2600"/>
            <a:ext cx="309465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524000"/>
            <a:ext cx="2177486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495800" y="35814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FBD of an infinitesimal element</a:t>
            </a:r>
            <a:endParaRPr lang="en-US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88" y="4305300"/>
            <a:ext cx="61436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181600" y="6243935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Difficult to solve!!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143000"/>
          </a:xfrm>
        </p:spPr>
        <p:txBody>
          <a:bodyPr/>
          <a:lstStyle/>
          <a:p>
            <a:r>
              <a:rPr lang="en-US" dirty="0" smtClean="0"/>
              <a:t>Dynamics of Skimmer</a:t>
            </a:r>
            <a:br>
              <a:rPr lang="en-US" dirty="0" smtClean="0"/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– The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Catenary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Analogy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542871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/>
            <a:r>
              <a:rPr lang="en-US" sz="2000" b="1" dirty="0" smtClean="0"/>
              <a:t>Simplifying assumptions:</a:t>
            </a:r>
            <a:endParaRPr lang="en-US" sz="400" b="1" dirty="0" smtClean="0"/>
          </a:p>
          <a:p>
            <a:pPr marL="233363" indent="-233363"/>
            <a:r>
              <a:rPr lang="en-US" sz="400" b="1" dirty="0" smtClean="0"/>
              <a:t> </a:t>
            </a:r>
          </a:p>
          <a:p>
            <a:pPr marL="233363" indent="-233363">
              <a:buFont typeface="Arial" pitchFamily="34" charset="0"/>
              <a:buChar char="•"/>
            </a:pPr>
            <a:r>
              <a:rPr lang="en-US" sz="2000" i="1" dirty="0" smtClean="0"/>
              <a:t>Quasi-static or steady-state </a:t>
            </a:r>
            <a:r>
              <a:rPr lang="en-US" sz="2000" dirty="0" smtClean="0"/>
              <a:t>: Inertial forces  </a:t>
            </a:r>
            <a:r>
              <a:rPr lang="en-US" sz="2000" b="1" dirty="0" smtClean="0"/>
              <a:t>&lt;&lt;</a:t>
            </a:r>
            <a:r>
              <a:rPr lang="en-US" sz="2000" dirty="0" smtClean="0"/>
              <a:t>  drag forces</a:t>
            </a:r>
            <a:r>
              <a:rPr lang="en-US" sz="400" dirty="0" smtClean="0"/>
              <a:t/>
            </a:r>
            <a:br>
              <a:rPr lang="en-US" sz="400" dirty="0" smtClean="0"/>
            </a:br>
            <a:r>
              <a:rPr lang="en-US" sz="400" dirty="0" smtClean="0"/>
              <a:t> </a:t>
            </a:r>
          </a:p>
          <a:p>
            <a:pPr marL="233363" indent="-233363">
              <a:buFont typeface="Arial" pitchFamily="34" charset="0"/>
              <a:buChar char="•"/>
            </a:pP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c </a:t>
            </a:r>
            <a:r>
              <a:rPr lang="en-US" sz="2000" dirty="0" smtClean="0"/>
              <a:t>: Isotropic drag coefficient.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048000"/>
            <a:ext cx="317673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114800" y="5333999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Equations describing shape of a </a:t>
            </a:r>
            <a:r>
              <a:rPr lang="en-US" b="1" i="1" dirty="0" err="1" smtClean="0">
                <a:solidFill>
                  <a:schemeClr val="accent1">
                    <a:lumMod val="50000"/>
                  </a:schemeClr>
                </a:solidFill>
              </a:rPr>
              <a:t>Catenary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!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5911516"/>
            <a:ext cx="4267200" cy="64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ight Brace 7"/>
          <p:cNvSpPr/>
          <p:nvPr/>
        </p:nvSpPr>
        <p:spPr bwMode="auto">
          <a:xfrm>
            <a:off x="6096000" y="3200399"/>
            <a:ext cx="381000" cy="20574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9" name="Bent Arrow 8"/>
          <p:cNvSpPr/>
          <p:nvPr/>
        </p:nvSpPr>
        <p:spPr bwMode="auto">
          <a:xfrm rot="5400000">
            <a:off x="6591300" y="4381499"/>
            <a:ext cx="1066800" cy="685800"/>
          </a:xfrm>
          <a:prstGeom prst="bentArrow">
            <a:avLst>
              <a:gd name="adj1" fmla="val 7396"/>
              <a:gd name="adj2" fmla="val 14542"/>
              <a:gd name="adj3" fmla="val 25000"/>
              <a:gd name="adj4" fmla="val 43750"/>
            </a:avLst>
          </a:prstGeom>
          <a:solidFill>
            <a:schemeClr val="accent2"/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063916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Closed-form solution: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2971800"/>
            <a:ext cx="3505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Simplified equations: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Drag force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Continuous dynamic model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Discrete dynamic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Simulated complete dynamic systems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Quasi-static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Shape control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Field experiments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Coverage maximization</a:t>
            </a:r>
            <a:endParaRPr lang="en-US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lkv0">
  <a:themeElements>
    <a:clrScheme name="">
      <a:dk1>
        <a:srgbClr val="232323"/>
      </a:dk1>
      <a:lt1>
        <a:srgbClr val="FFFFFF"/>
      </a:lt1>
      <a:dk2>
        <a:srgbClr val="000000"/>
      </a:dk2>
      <a:lt2>
        <a:srgbClr val="EF9100"/>
      </a:lt2>
      <a:accent1>
        <a:srgbClr val="F35B1B"/>
      </a:accent1>
      <a:accent2>
        <a:srgbClr val="A2C1FE"/>
      </a:accent2>
      <a:accent3>
        <a:srgbClr val="FFFFFF"/>
      </a:accent3>
      <a:accent4>
        <a:srgbClr val="1C1C1C"/>
      </a:accent4>
      <a:accent5>
        <a:srgbClr val="F8B5AB"/>
      </a:accent5>
      <a:accent6>
        <a:srgbClr val="92AFE6"/>
      </a:accent6>
      <a:hlink>
        <a:srgbClr val="676767"/>
      </a:hlink>
      <a:folHlink>
        <a:srgbClr val="CECECE"/>
      </a:folHlink>
    </a:clrScheme>
    <a:fontScheme name="talkv0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talkv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v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v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v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v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v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v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HD:Users:kumar:docs:presentations:2009:robocomm:talk.ppt</Template>
  <TotalTime>12033</TotalTime>
  <Words>881</Words>
  <Application>Microsoft PowerPoint</Application>
  <PresentationFormat>On-screen Show (4:3)</PresentationFormat>
  <Paragraphs>162</Paragraphs>
  <Slides>24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talkv0</vt:lpstr>
      <vt:lpstr>Cooperative Control of Autonomous Surface Vehicles for Oil Skimming and Cleanup</vt:lpstr>
      <vt:lpstr>Motivation</vt:lpstr>
      <vt:lpstr>Outline</vt:lpstr>
      <vt:lpstr>Outline</vt:lpstr>
      <vt:lpstr>Drag Model</vt:lpstr>
      <vt:lpstr>Outline</vt:lpstr>
      <vt:lpstr>Dynamics of Skimmer Modeled as a Continuous Rope</vt:lpstr>
      <vt:lpstr>Dynamics of Skimmer – The Catenary Analogy</vt:lpstr>
      <vt:lpstr>Outline</vt:lpstr>
      <vt:lpstr>Discrete Dynamic Model</vt:lpstr>
      <vt:lpstr>Discrete Dynamic Model – Complete Dynamic Simulation with Force Control</vt:lpstr>
      <vt:lpstr>Discrete Dynamic Model – Complete Dynamic Simulation with Position Control</vt:lpstr>
      <vt:lpstr>Outline</vt:lpstr>
      <vt:lpstr>Discrete Quasi-static Model</vt:lpstr>
      <vt:lpstr>Discrete Quasi-static Model – Shape Control</vt:lpstr>
      <vt:lpstr>Discrete Quasi-static Model – Shape Control</vt:lpstr>
      <vt:lpstr>Outline</vt:lpstr>
      <vt:lpstr>Field Experiments</vt:lpstr>
      <vt:lpstr>Field Experiments – validation with shape predicted by quasi-static dynamic model</vt:lpstr>
      <vt:lpstr>Outline</vt:lpstr>
      <vt:lpstr>Coverage Maximization</vt:lpstr>
      <vt:lpstr>Coverage Maximization</vt:lpstr>
      <vt:lpstr>Conclusion</vt:lpstr>
      <vt:lpstr>Acknowledgements</vt:lpstr>
    </vt:vector>
  </TitlesOfParts>
  <Company>Vijay Kumar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Decidability of Motion Planning with Differential Constraints</dc:title>
  <dc:creator>Vijay Kumar</dc:creator>
  <cp:lastModifiedBy>Subhrajit</cp:lastModifiedBy>
  <cp:revision>875</cp:revision>
  <cp:lastPrinted>2009-02-06T11:21:11Z</cp:lastPrinted>
  <dcterms:created xsi:type="dcterms:W3CDTF">2010-10-04T21:56:26Z</dcterms:created>
  <dcterms:modified xsi:type="dcterms:W3CDTF">2011-05-06T04:20:27Z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